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8" r:id="rId2"/>
    <p:sldId id="267" r:id="rId3"/>
    <p:sldId id="295" r:id="rId4"/>
    <p:sldId id="269" r:id="rId5"/>
    <p:sldId id="315" r:id="rId6"/>
    <p:sldId id="286" r:id="rId7"/>
    <p:sldId id="274" r:id="rId8"/>
    <p:sldId id="289" r:id="rId9"/>
    <p:sldId id="287" r:id="rId10"/>
    <p:sldId id="314" r:id="rId11"/>
    <p:sldId id="318" r:id="rId12"/>
    <p:sldId id="266" r:id="rId13"/>
    <p:sldId id="303" r:id="rId14"/>
    <p:sldId id="306" r:id="rId15"/>
    <p:sldId id="302" r:id="rId16"/>
    <p:sldId id="305" r:id="rId17"/>
    <p:sldId id="304" r:id="rId18"/>
    <p:sldId id="292" r:id="rId19"/>
    <p:sldId id="290" r:id="rId20"/>
    <p:sldId id="301" r:id="rId21"/>
    <p:sldId id="316" r:id="rId22"/>
    <p:sldId id="309" r:id="rId23"/>
    <p:sldId id="310" r:id="rId24"/>
    <p:sldId id="299" r:id="rId25"/>
    <p:sldId id="312" r:id="rId26"/>
    <p:sldId id="319" r:id="rId27"/>
    <p:sldId id="320" r:id="rId28"/>
    <p:sldId id="311" r:id="rId29"/>
    <p:sldId id="296" r:id="rId30"/>
    <p:sldId id="313" r:id="rId31"/>
    <p:sldId id="279" r:id="rId32"/>
    <p:sldId id="294" r:id="rId3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A7"/>
    <a:srgbClr val="605B93"/>
    <a:srgbClr val="008570"/>
    <a:srgbClr val="EC6607"/>
    <a:srgbClr val="8F1B48"/>
    <a:srgbClr val="CFE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71" autoAdjust="0"/>
    <p:restoredTop sz="96262" autoAdjust="0"/>
  </p:normalViewPr>
  <p:slideViewPr>
    <p:cSldViewPr showGuides="1">
      <p:cViewPr varScale="1">
        <p:scale>
          <a:sx n="105" d="100"/>
          <a:sy n="105" d="100"/>
        </p:scale>
        <p:origin x="28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A037B-BD31-4F8E-87AB-B057C2514C8C}" type="datetimeFigureOut">
              <a:rPr lang="de-DE" smtClean="0"/>
              <a:t>16.10.2023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7E617-AB24-4D36-AF02-7C02098EE80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07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B2FA80CF-BA29-4CF5-9D84-1D31526E1215}"/>
              </a:ext>
            </a:extLst>
          </p:cNvPr>
          <p:cNvSpPr/>
          <p:nvPr userDrawn="1"/>
        </p:nvSpPr>
        <p:spPr>
          <a:xfrm>
            <a:off x="1143" y="1799970"/>
            <a:ext cx="6205981" cy="5058029"/>
          </a:xfrm>
          <a:custGeom>
            <a:avLst/>
            <a:gdLst>
              <a:gd name="connsiteX0" fmla="*/ 0 w 6205981"/>
              <a:gd name="connsiteY0" fmla="*/ 0 h 5058029"/>
              <a:gd name="connsiteX1" fmla="*/ 0 w 6205981"/>
              <a:gd name="connsiteY1" fmla="*/ 5058029 h 5058029"/>
              <a:gd name="connsiteX2" fmla="*/ 4364990 w 6205981"/>
              <a:gd name="connsiteY2" fmla="*/ 5058029 h 5058029"/>
              <a:gd name="connsiteX3" fmla="*/ 6205982 w 6205981"/>
              <a:gd name="connsiteY3" fmla="*/ 0 h 5058029"/>
              <a:gd name="connsiteX4" fmla="*/ 0 w 6205981"/>
              <a:gd name="connsiteY4" fmla="*/ 0 h 50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5981" h="5058029">
                <a:moveTo>
                  <a:pt x="0" y="0"/>
                </a:moveTo>
                <a:lnTo>
                  <a:pt x="0" y="5058029"/>
                </a:lnTo>
                <a:lnTo>
                  <a:pt x="4364990" y="5058029"/>
                </a:lnTo>
                <a:lnTo>
                  <a:pt x="620598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9AEF6772-FBE0-43F3-83D5-B7854CAEF2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40810" y="1796935"/>
            <a:ext cx="7751190" cy="5061064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7 h 10006"/>
              <a:gd name="connsiteX1" fmla="*/ 2388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6">
                <a:moveTo>
                  <a:pt x="0" y="9997"/>
                </a:moveTo>
                <a:lnTo>
                  <a:pt x="2388" y="0"/>
                </a:lnTo>
                <a:lnTo>
                  <a:pt x="10000" y="6"/>
                </a:lnTo>
                <a:lnTo>
                  <a:pt x="10000" y="10006"/>
                </a:lnTo>
                <a:lnTo>
                  <a:pt x="0" y="10006"/>
                </a:lnTo>
                <a:lnTo>
                  <a:pt x="0" y="9997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4814048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4176464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5661248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BC0832D7-3018-45FE-844D-E99FF28EA541}" type="datetime4">
              <a:rPr lang="de-DE" smtClean="0"/>
              <a:t>16. Oktober 2023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373216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76C8FDC-83E3-4CFB-9FBB-CC817385F225}"/>
              </a:ext>
            </a:extLst>
          </p:cNvPr>
          <p:cNvSpPr txBox="1"/>
          <p:nvPr userDrawn="1"/>
        </p:nvSpPr>
        <p:spPr>
          <a:xfrm>
            <a:off x="551600" y="6093296"/>
            <a:ext cx="1944000" cy="269971"/>
          </a:xfrm>
          <a:prstGeom prst="rect">
            <a:avLst/>
          </a:prstGeom>
          <a:noFill/>
        </p:spPr>
        <p:txBody>
          <a:bodyPr wrap="square" lIns="0" tIns="50400" rIns="0" bIns="0" rtlCol="0">
            <a:spAutoFit/>
          </a:bodyPr>
          <a:lstStyle/>
          <a:p>
            <a:r>
              <a:rPr lang="de-DE" sz="1400" b="0" dirty="0">
                <a:solidFill>
                  <a:schemeClr val="bg1"/>
                </a:solidFill>
              </a:rPr>
              <a:t>uni-siegen.de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867C71A-52EF-4930-886F-FF78AB0A4D61}"/>
              </a:ext>
            </a:extLst>
          </p:cNvPr>
          <p:cNvSpPr txBox="1"/>
          <p:nvPr userDrawn="1"/>
        </p:nvSpPr>
        <p:spPr>
          <a:xfrm>
            <a:off x="8904528" y="6093328"/>
            <a:ext cx="2808096" cy="288000"/>
          </a:xfrm>
          <a:prstGeom prst="rect">
            <a:avLst/>
          </a:prstGeom>
          <a:noFill/>
        </p:spPr>
        <p:txBody>
          <a:bodyPr wrap="square" lIns="0" tIns="7200" rIns="54000" bIns="0" rtlCol="0">
            <a:spAutoFit/>
          </a:bodyPr>
          <a:lstStyle/>
          <a:p>
            <a:pPr algn="r"/>
            <a:r>
              <a:rPr lang="de-DE" sz="1800" b="1" dirty="0">
                <a:solidFill>
                  <a:schemeClr val="tx1"/>
                </a:solidFill>
              </a:rPr>
              <a:t>www.uni-siegen.de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1BC8DFC-328E-4592-A493-9FE55FA829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7" name="Parallelogramm 6">
            <a:extLst>
              <a:ext uri="{FF2B5EF4-FFF2-40B4-BE49-F238E27FC236}">
                <a16:creationId xmlns:a16="http://schemas.microsoft.com/office/drawing/2014/main" id="{1A6939B3-CCF2-4414-BC75-53A7CB74BA33}"/>
              </a:ext>
            </a:extLst>
          </p:cNvPr>
          <p:cNvSpPr/>
          <p:nvPr userDrawn="1"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6401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1108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060848"/>
            <a:ext cx="6552728" cy="3816424"/>
          </a:xfrm>
        </p:spPr>
        <p:txBody>
          <a:bodyPr tIns="0"/>
          <a:lstStyle>
            <a:lvl1pPr>
              <a:spcBef>
                <a:spcPts val="1400"/>
              </a:spcBef>
              <a:defRPr sz="2000" b="1">
                <a:solidFill>
                  <a:schemeClr val="tx2"/>
                </a:solidFill>
              </a:defRPr>
            </a:lvl1pPr>
            <a:lvl2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2pPr>
            <a:lvl3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3pPr>
            <a:lvl4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4pPr>
            <a:lvl5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5pPr>
            <a:lvl6pPr marL="180000" indent="0">
              <a:buFont typeface="+mj-lt"/>
              <a:buNone/>
              <a:defRPr>
                <a:solidFill>
                  <a:schemeClr val="tx2"/>
                </a:solidFill>
              </a:defRPr>
            </a:lvl6pPr>
            <a:lvl7pPr marL="180000" indent="0">
              <a:buFont typeface="+mj-lt"/>
              <a:buNone/>
              <a:defRPr>
                <a:solidFill>
                  <a:schemeClr val="tx2"/>
                </a:solidFill>
              </a:defRPr>
            </a:lvl7pPr>
            <a:lvl8pPr marL="180000" indent="0">
              <a:buFont typeface="+mj-lt"/>
              <a:buNone/>
              <a:defRPr>
                <a:solidFill>
                  <a:schemeClr val="tx2"/>
                </a:solidFill>
              </a:defRPr>
            </a:lvl8pPr>
            <a:lvl9pPr marL="180000" indent="0">
              <a:buFont typeface="+mj-lt"/>
              <a:buNone/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594E-95B5-4002-B753-7EE035906560}" type="datetime4">
              <a:rPr lang="de-DE" smtClean="0"/>
              <a:t>16. Oktober 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78A024A-4794-4471-B069-9F8C3E851D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152" y="980728"/>
            <a:ext cx="7992120" cy="432000"/>
          </a:xfrm>
        </p:spPr>
        <p:txBody>
          <a:bodyPr tIns="36000"/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45C35ECD-471C-44FB-8C31-D16F5FBB515A}"/>
              </a:ext>
            </a:extLst>
          </p:cNvPr>
          <p:cNvSpPr/>
          <p:nvPr/>
        </p:nvSpPr>
        <p:spPr>
          <a:xfrm>
            <a:off x="0" y="1801742"/>
            <a:ext cx="6839701" cy="4378313"/>
          </a:xfrm>
          <a:custGeom>
            <a:avLst/>
            <a:gdLst>
              <a:gd name="connsiteX0" fmla="*/ 0 w 8900148"/>
              <a:gd name="connsiteY0" fmla="*/ 0 h 4378312"/>
              <a:gd name="connsiteX1" fmla="*/ 0 w 8900148"/>
              <a:gd name="connsiteY1" fmla="*/ 4378313 h 4378312"/>
              <a:gd name="connsiteX2" fmla="*/ 7306510 w 8900148"/>
              <a:gd name="connsiteY2" fmla="*/ 4378313 h 4378312"/>
              <a:gd name="connsiteX3" fmla="*/ 8900149 w 8900148"/>
              <a:gd name="connsiteY3" fmla="*/ 0 h 4378312"/>
              <a:gd name="connsiteX4" fmla="*/ 0 w 8900148"/>
              <a:gd name="connsiteY4" fmla="*/ 0 h 4378312"/>
              <a:gd name="connsiteX0" fmla="*/ 2097024 w 8900149"/>
              <a:gd name="connsiteY0" fmla="*/ 0 h 4378313"/>
              <a:gd name="connsiteX1" fmla="*/ 0 w 8900149"/>
              <a:gd name="connsiteY1" fmla="*/ 4378313 h 4378313"/>
              <a:gd name="connsiteX2" fmla="*/ 7306510 w 8900149"/>
              <a:gd name="connsiteY2" fmla="*/ 4378313 h 4378313"/>
              <a:gd name="connsiteX3" fmla="*/ 8900149 w 8900149"/>
              <a:gd name="connsiteY3" fmla="*/ 0 h 4378313"/>
              <a:gd name="connsiteX4" fmla="*/ 2097024 w 8900149"/>
              <a:gd name="connsiteY4" fmla="*/ 0 h 4378313"/>
              <a:gd name="connsiteX0" fmla="*/ 36576 w 6839701"/>
              <a:gd name="connsiteY0" fmla="*/ 0 h 4378313"/>
              <a:gd name="connsiteX1" fmla="*/ 0 w 6839701"/>
              <a:gd name="connsiteY1" fmla="*/ 4378313 h 4378313"/>
              <a:gd name="connsiteX2" fmla="*/ 5246062 w 6839701"/>
              <a:gd name="connsiteY2" fmla="*/ 4378313 h 4378313"/>
              <a:gd name="connsiteX3" fmla="*/ 6839701 w 6839701"/>
              <a:gd name="connsiteY3" fmla="*/ 0 h 4378313"/>
              <a:gd name="connsiteX4" fmla="*/ 36576 w 6839701"/>
              <a:gd name="connsiteY4" fmla="*/ 0 h 4378313"/>
              <a:gd name="connsiteX0" fmla="*/ 0 w 6839701"/>
              <a:gd name="connsiteY0" fmla="*/ 0 h 4378313"/>
              <a:gd name="connsiteX1" fmla="*/ 0 w 6839701"/>
              <a:gd name="connsiteY1" fmla="*/ 4378313 h 4378313"/>
              <a:gd name="connsiteX2" fmla="*/ 5246062 w 6839701"/>
              <a:gd name="connsiteY2" fmla="*/ 4378313 h 4378313"/>
              <a:gd name="connsiteX3" fmla="*/ 6839701 w 6839701"/>
              <a:gd name="connsiteY3" fmla="*/ 0 h 4378313"/>
              <a:gd name="connsiteX4" fmla="*/ 0 w 6839701"/>
              <a:gd name="connsiteY4" fmla="*/ 0 h 437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39701" h="4378313">
                <a:moveTo>
                  <a:pt x="0" y="0"/>
                </a:moveTo>
                <a:lnTo>
                  <a:pt x="0" y="4378313"/>
                </a:lnTo>
                <a:lnTo>
                  <a:pt x="5246062" y="4378313"/>
                </a:lnTo>
                <a:lnTo>
                  <a:pt x="683970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1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977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1108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060848"/>
            <a:ext cx="6552728" cy="3816424"/>
          </a:xfrm>
        </p:spPr>
        <p:txBody>
          <a:bodyPr tIns="0"/>
          <a:lstStyle>
            <a:lvl1pPr>
              <a:spcBef>
                <a:spcPts val="1400"/>
              </a:spcBef>
              <a:defRPr sz="2000" b="1">
                <a:solidFill>
                  <a:schemeClr val="tx2"/>
                </a:solidFill>
              </a:defRPr>
            </a:lvl1pPr>
            <a:lvl2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2pPr>
            <a:lvl3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3pPr>
            <a:lvl4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4pPr>
            <a:lvl5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5pPr>
            <a:lvl6pPr marL="180000" indent="0">
              <a:buFont typeface="+mj-lt"/>
              <a:buNone/>
              <a:defRPr>
                <a:solidFill>
                  <a:schemeClr val="tx2"/>
                </a:solidFill>
              </a:defRPr>
            </a:lvl6pPr>
            <a:lvl7pPr marL="180000" indent="0">
              <a:buFont typeface="+mj-lt"/>
              <a:buNone/>
              <a:defRPr>
                <a:solidFill>
                  <a:schemeClr val="tx2"/>
                </a:solidFill>
              </a:defRPr>
            </a:lvl7pPr>
            <a:lvl8pPr marL="180000" indent="0">
              <a:buFont typeface="+mj-lt"/>
              <a:buNone/>
              <a:defRPr>
                <a:solidFill>
                  <a:schemeClr val="tx2"/>
                </a:solidFill>
              </a:defRPr>
            </a:lvl8pPr>
            <a:lvl9pPr marL="180000" indent="0">
              <a:buFont typeface="+mj-lt"/>
              <a:buNone/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594E-95B5-4002-B753-7EE035906560}" type="datetime4">
              <a:rPr lang="de-DE" smtClean="0"/>
              <a:t>16. Oktober 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78A024A-4794-4471-B069-9F8C3E851D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152" y="980728"/>
            <a:ext cx="7992120" cy="432000"/>
          </a:xfrm>
        </p:spPr>
        <p:txBody>
          <a:bodyPr tIns="36000"/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45C35ECD-471C-44FB-8C31-D16F5FBB515A}"/>
              </a:ext>
            </a:extLst>
          </p:cNvPr>
          <p:cNvSpPr/>
          <p:nvPr/>
        </p:nvSpPr>
        <p:spPr>
          <a:xfrm>
            <a:off x="-9655" y="1801742"/>
            <a:ext cx="8900148" cy="4378312"/>
          </a:xfrm>
          <a:custGeom>
            <a:avLst/>
            <a:gdLst>
              <a:gd name="connsiteX0" fmla="*/ 0 w 8900148"/>
              <a:gd name="connsiteY0" fmla="*/ 0 h 4378312"/>
              <a:gd name="connsiteX1" fmla="*/ 0 w 8900148"/>
              <a:gd name="connsiteY1" fmla="*/ 4378313 h 4378312"/>
              <a:gd name="connsiteX2" fmla="*/ 7306510 w 8900148"/>
              <a:gd name="connsiteY2" fmla="*/ 4378313 h 4378312"/>
              <a:gd name="connsiteX3" fmla="*/ 8900149 w 8900148"/>
              <a:gd name="connsiteY3" fmla="*/ 0 h 4378312"/>
              <a:gd name="connsiteX4" fmla="*/ 0 w 8900148"/>
              <a:gd name="connsiteY4" fmla="*/ 0 h 437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0148" h="4378312">
                <a:moveTo>
                  <a:pt x="0" y="0"/>
                </a:moveTo>
                <a:lnTo>
                  <a:pt x="0" y="4378313"/>
                </a:lnTo>
                <a:lnTo>
                  <a:pt x="7306510" y="4378313"/>
                </a:lnTo>
                <a:lnTo>
                  <a:pt x="890014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1271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603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F83-D1A7-474A-9018-D90436E0FA92}" type="datetime4">
              <a:rPr lang="de-DE" smtClean="0"/>
              <a:t>16. Oktober 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B54B792C-CDB3-4613-BDDA-AC44C09F36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67017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D1271F-5276-4A85-9285-36954394676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1384" y="658800"/>
            <a:ext cx="4104000" cy="5760000"/>
          </a:xfrm>
        </p:spPr>
        <p:txBody>
          <a:bodyPr/>
          <a:lstStyle>
            <a:lvl1pPr marL="0" indent="0">
              <a:lnSpc>
                <a:spcPct val="88000"/>
              </a:lnSpc>
              <a:buNone/>
              <a:defRPr sz="48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6B8529-73FE-43C7-8F21-9054FE81E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872" y="0"/>
            <a:ext cx="9826128" cy="6858000"/>
          </a:xfrm>
          <a:custGeom>
            <a:avLst/>
            <a:gdLst>
              <a:gd name="connsiteX0" fmla="*/ 0 w 9840416"/>
              <a:gd name="connsiteY0" fmla="*/ 0 h 6858000"/>
              <a:gd name="connsiteX1" fmla="*/ 9840416 w 9840416"/>
              <a:gd name="connsiteY1" fmla="*/ 0 h 6858000"/>
              <a:gd name="connsiteX2" fmla="*/ 9840416 w 9840416"/>
              <a:gd name="connsiteY2" fmla="*/ 6858000 h 6858000"/>
              <a:gd name="connsiteX3" fmla="*/ 0 w 9840416"/>
              <a:gd name="connsiteY3" fmla="*/ 6858000 h 6858000"/>
              <a:gd name="connsiteX4" fmla="*/ 0 w 9840416"/>
              <a:gd name="connsiteY4" fmla="*/ 0 h 6858000"/>
              <a:gd name="connsiteX0" fmla="*/ 2688431 w 9840416"/>
              <a:gd name="connsiteY0" fmla="*/ 0 h 6858000"/>
              <a:gd name="connsiteX1" fmla="*/ 9840416 w 9840416"/>
              <a:gd name="connsiteY1" fmla="*/ 0 h 6858000"/>
              <a:gd name="connsiteX2" fmla="*/ 9840416 w 9840416"/>
              <a:gd name="connsiteY2" fmla="*/ 6858000 h 6858000"/>
              <a:gd name="connsiteX3" fmla="*/ 0 w 9840416"/>
              <a:gd name="connsiteY3" fmla="*/ 6858000 h 6858000"/>
              <a:gd name="connsiteX4" fmla="*/ 2688431 w 9840416"/>
              <a:gd name="connsiteY4" fmla="*/ 0 h 6858000"/>
              <a:gd name="connsiteX0" fmla="*/ 2674143 w 9826128"/>
              <a:gd name="connsiteY0" fmla="*/ 0 h 6858000"/>
              <a:gd name="connsiteX1" fmla="*/ 9826128 w 9826128"/>
              <a:gd name="connsiteY1" fmla="*/ 0 h 6858000"/>
              <a:gd name="connsiteX2" fmla="*/ 9826128 w 9826128"/>
              <a:gd name="connsiteY2" fmla="*/ 6858000 h 6858000"/>
              <a:gd name="connsiteX3" fmla="*/ 0 w 9826128"/>
              <a:gd name="connsiteY3" fmla="*/ 6858000 h 6858000"/>
              <a:gd name="connsiteX4" fmla="*/ 2674143 w 9826128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6128" h="6858000">
                <a:moveTo>
                  <a:pt x="2674143" y="0"/>
                </a:moveTo>
                <a:lnTo>
                  <a:pt x="9826128" y="0"/>
                </a:lnTo>
                <a:lnTo>
                  <a:pt x="9826128" y="6858000"/>
                </a:lnTo>
                <a:lnTo>
                  <a:pt x="0" y="6858000"/>
                </a:lnTo>
                <a:lnTo>
                  <a:pt x="2674143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lIns="1620000" bIns="1152000" anchor="b"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613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Layou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6B8529-73FE-43C7-8F21-9054FE81E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556792"/>
            <a:ext cx="5040000" cy="1728000"/>
          </a:xfrm>
          <a:noFill/>
        </p:spPr>
        <p:txBody>
          <a:bodyPr lIns="0" tIns="36000" bIns="0" anchor="t" anchorCtr="0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Grafik 22">
            <a:extLst>
              <a:ext uri="{FF2B5EF4-FFF2-40B4-BE49-F238E27FC236}">
                <a16:creationId xmlns:a16="http://schemas.microsoft.com/office/drawing/2014/main" id="{FCA6D92E-30E9-42EB-80A4-748C23776EF8}"/>
              </a:ext>
            </a:extLst>
          </p:cNvPr>
          <p:cNvSpPr/>
          <p:nvPr/>
        </p:nvSpPr>
        <p:spPr>
          <a:xfrm>
            <a:off x="5917438" y="0"/>
            <a:ext cx="6276847" cy="6858000"/>
          </a:xfrm>
          <a:custGeom>
            <a:avLst/>
            <a:gdLst>
              <a:gd name="connsiteX0" fmla="*/ 6276848 w 6276847"/>
              <a:gd name="connsiteY0" fmla="*/ 0 h 6858000"/>
              <a:gd name="connsiteX1" fmla="*/ 2496058 w 6276847"/>
              <a:gd name="connsiteY1" fmla="*/ 0 h 6858000"/>
              <a:gd name="connsiteX2" fmla="*/ 0 w 6276847"/>
              <a:gd name="connsiteY2" fmla="*/ 6858000 h 6858000"/>
              <a:gd name="connsiteX3" fmla="*/ 6276086 w 6276847"/>
              <a:gd name="connsiteY3" fmla="*/ 6858000 h 6858000"/>
              <a:gd name="connsiteX4" fmla="*/ 6276848 w 6276847"/>
              <a:gd name="connsiteY4" fmla="*/ 6855841 h 6858000"/>
              <a:gd name="connsiteX5" fmla="*/ 6276848 w 6276847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76847" h="6858000">
                <a:moveTo>
                  <a:pt x="6276848" y="0"/>
                </a:moveTo>
                <a:lnTo>
                  <a:pt x="2496058" y="0"/>
                </a:lnTo>
                <a:lnTo>
                  <a:pt x="0" y="6858000"/>
                </a:lnTo>
                <a:lnTo>
                  <a:pt x="6276086" y="6858000"/>
                </a:lnTo>
                <a:lnTo>
                  <a:pt x="6276848" y="6855841"/>
                </a:lnTo>
                <a:lnTo>
                  <a:pt x="6276848" y="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607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Layou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78B85CFC-87BC-4EE9-A46A-E00022910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8760"/>
            <a:ext cx="6838718" cy="2592000"/>
          </a:xfrm>
          <a:custGeom>
            <a:avLst/>
            <a:gdLst>
              <a:gd name="connsiteX0" fmla="*/ 0 w 6838718"/>
              <a:gd name="connsiteY0" fmla="*/ 0 h 2592000"/>
              <a:gd name="connsiteX1" fmla="*/ 6838718 w 6838718"/>
              <a:gd name="connsiteY1" fmla="*/ 0 h 2592000"/>
              <a:gd name="connsiteX2" fmla="*/ 5895623 w 6838718"/>
              <a:gd name="connsiteY2" fmla="*/ 2592000 h 2592000"/>
              <a:gd name="connsiteX3" fmla="*/ 0 w 6838718"/>
              <a:gd name="connsiteY3" fmla="*/ 2592000 h 25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718" h="2592000">
                <a:moveTo>
                  <a:pt x="0" y="0"/>
                </a:moveTo>
                <a:lnTo>
                  <a:pt x="6838718" y="0"/>
                </a:lnTo>
                <a:lnTo>
                  <a:pt x="5895623" y="2592000"/>
                </a:lnTo>
                <a:lnTo>
                  <a:pt x="0" y="259200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547200" tIns="324000" rIns="648000" bIns="0" anchor="t" anchorCtr="0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2551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139C1ECA-6431-40F3-B8C1-71E5F8949E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78B85CFC-87BC-4EE9-A46A-E00022910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68760"/>
            <a:ext cx="6838718" cy="2592000"/>
          </a:xfrm>
          <a:custGeom>
            <a:avLst/>
            <a:gdLst>
              <a:gd name="connsiteX0" fmla="*/ 0 w 6838718"/>
              <a:gd name="connsiteY0" fmla="*/ 0 h 2592000"/>
              <a:gd name="connsiteX1" fmla="*/ 6838718 w 6838718"/>
              <a:gd name="connsiteY1" fmla="*/ 0 h 2592000"/>
              <a:gd name="connsiteX2" fmla="*/ 5895623 w 6838718"/>
              <a:gd name="connsiteY2" fmla="*/ 2592000 h 2592000"/>
              <a:gd name="connsiteX3" fmla="*/ 0 w 6838718"/>
              <a:gd name="connsiteY3" fmla="*/ 2592000 h 25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38718" h="2592000">
                <a:moveTo>
                  <a:pt x="0" y="0"/>
                </a:moveTo>
                <a:lnTo>
                  <a:pt x="6838718" y="0"/>
                </a:lnTo>
                <a:lnTo>
                  <a:pt x="5895623" y="2592000"/>
                </a:lnTo>
                <a:lnTo>
                  <a:pt x="0" y="2592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547200" tIns="324000" rIns="648000" bIns="0" anchor="t" anchorCtr="0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D1DB2BA9-B257-AE2B-358D-BDBB043B224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840416" y="6453352"/>
            <a:ext cx="1512000" cy="144000"/>
          </a:xfrm>
        </p:spPr>
        <p:txBody>
          <a:bodyPr/>
          <a:lstStyle/>
          <a:p>
            <a:fld id="{8A46594E-95B5-4002-B753-7EE035906560}" type="datetime4">
              <a:rPr lang="de-DE" smtClean="0"/>
              <a:t>16. Oktober 2023</a:t>
            </a:fld>
            <a:endParaRPr 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F92F7C2E-B32F-746D-8410-A28CFCF371F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375920" y="6453336"/>
            <a:ext cx="4320000" cy="144000"/>
          </a:xfrm>
        </p:spPr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11B535BC-8D2B-065C-7537-08D763394D4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52584" y="6453336"/>
            <a:ext cx="289248" cy="144000"/>
          </a:xfrm>
        </p:spPr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07853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83E398D-CAE1-4AC5-A789-FF2CE97C3E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1384" y="1700808"/>
            <a:ext cx="5328000" cy="446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B55922-D5F9-431B-B7B4-5D81B0B87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608" y="1700808"/>
            <a:ext cx="5328000" cy="446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A5D7-5B83-4655-B44E-D6DFCC46D913}" type="datetime4">
              <a:rPr lang="de-DE" smtClean="0"/>
              <a:t>16. Oktober 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40AA0BFF-7BA6-4EBB-92CF-30DC602DF2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35002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B55922-D5F9-431B-B7B4-5D81B0B87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1701304"/>
            <a:ext cx="5328000" cy="4464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A5D7-5B83-4655-B44E-D6DFCC46D913}" type="datetime4">
              <a:rPr lang="de-DE" smtClean="0"/>
              <a:t>16. Oktober 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87A5EAE3-80BA-4A43-A401-4A651BF066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384" y="1845304"/>
            <a:ext cx="5328000" cy="432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E1AD9D60-E146-4AF1-943E-E3D2CA018C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31375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He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447AD8CB-006B-438B-AD4F-EE90B20E5DCA}"/>
              </a:ext>
            </a:extLst>
          </p:cNvPr>
          <p:cNvSpPr/>
          <p:nvPr/>
        </p:nvSpPr>
        <p:spPr>
          <a:xfrm>
            <a:off x="4826761" y="1799970"/>
            <a:ext cx="7367523" cy="3630675"/>
          </a:xfrm>
          <a:custGeom>
            <a:avLst/>
            <a:gdLst>
              <a:gd name="connsiteX0" fmla="*/ 7367524 w 7367523"/>
              <a:gd name="connsiteY0" fmla="*/ 0 h 3630675"/>
              <a:gd name="connsiteX1" fmla="*/ 1321435 w 7367523"/>
              <a:gd name="connsiteY1" fmla="*/ 0 h 3630675"/>
              <a:gd name="connsiteX2" fmla="*/ 0 w 7367523"/>
              <a:gd name="connsiteY2" fmla="*/ 3630676 h 3630675"/>
              <a:gd name="connsiteX3" fmla="*/ 7367524 w 7367523"/>
              <a:gd name="connsiteY3" fmla="*/ 3630676 h 3630675"/>
              <a:gd name="connsiteX4" fmla="*/ 7367524 w 7367523"/>
              <a:gd name="connsiteY4" fmla="*/ 0 h 363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7523" h="3630675">
                <a:moveTo>
                  <a:pt x="7367524" y="0"/>
                </a:moveTo>
                <a:lnTo>
                  <a:pt x="1321435" y="0"/>
                </a:lnTo>
                <a:lnTo>
                  <a:pt x="0" y="3630676"/>
                </a:lnTo>
                <a:lnTo>
                  <a:pt x="7367524" y="3630676"/>
                </a:lnTo>
                <a:lnTo>
                  <a:pt x="7367524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FB55922-D5F9-431B-B7B4-5D81B0B87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2024" y="2060848"/>
            <a:ext cx="5472608" cy="2952000"/>
          </a:xfrm>
        </p:spPr>
        <p:txBody>
          <a:bodyPr tIns="36000"/>
          <a:lstStyle>
            <a:lvl1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A5D7-5B83-4655-B44E-D6DFCC46D913}" type="datetime4">
              <a:rPr lang="de-DE" smtClean="0"/>
              <a:t>16. Oktober 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87A5EAE3-80BA-4A43-A401-4A651BF066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2492896"/>
            <a:ext cx="5814000" cy="3674789"/>
          </a:xfrm>
          <a:custGeom>
            <a:avLst/>
            <a:gdLst>
              <a:gd name="connsiteX0" fmla="*/ 0 w 5814000"/>
              <a:gd name="connsiteY0" fmla="*/ 0 h 3672408"/>
              <a:gd name="connsiteX1" fmla="*/ 5814000 w 5814000"/>
              <a:gd name="connsiteY1" fmla="*/ 0 h 3672408"/>
              <a:gd name="connsiteX2" fmla="*/ 5814000 w 5814000"/>
              <a:gd name="connsiteY2" fmla="*/ 3672408 h 3672408"/>
              <a:gd name="connsiteX3" fmla="*/ 0 w 5814000"/>
              <a:gd name="connsiteY3" fmla="*/ 3672408 h 3672408"/>
              <a:gd name="connsiteX4" fmla="*/ 0 w 5814000"/>
              <a:gd name="connsiteY4" fmla="*/ 0 h 3672408"/>
              <a:gd name="connsiteX0" fmla="*/ 0 w 5814000"/>
              <a:gd name="connsiteY0" fmla="*/ 0 h 3674789"/>
              <a:gd name="connsiteX1" fmla="*/ 5814000 w 5814000"/>
              <a:gd name="connsiteY1" fmla="*/ 0 h 3674789"/>
              <a:gd name="connsiteX2" fmla="*/ 4478118 w 5814000"/>
              <a:gd name="connsiteY2" fmla="*/ 3674789 h 3674789"/>
              <a:gd name="connsiteX3" fmla="*/ 0 w 5814000"/>
              <a:gd name="connsiteY3" fmla="*/ 3672408 h 3674789"/>
              <a:gd name="connsiteX4" fmla="*/ 0 w 5814000"/>
              <a:gd name="connsiteY4" fmla="*/ 0 h 3674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4000" h="3674789">
                <a:moveTo>
                  <a:pt x="0" y="0"/>
                </a:moveTo>
                <a:lnTo>
                  <a:pt x="5814000" y="0"/>
                </a:lnTo>
                <a:lnTo>
                  <a:pt x="4478118" y="3674789"/>
                </a:lnTo>
                <a:lnTo>
                  <a:pt x="0" y="3672408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F6C857E-3BBE-48A1-8BED-BC86D07DF6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1880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BEF123A1-25A8-4A9E-BFFA-071657D3FBD9}"/>
              </a:ext>
            </a:extLst>
          </p:cNvPr>
          <p:cNvSpPr/>
          <p:nvPr/>
        </p:nvSpPr>
        <p:spPr>
          <a:xfrm>
            <a:off x="1143" y="1799970"/>
            <a:ext cx="6204077" cy="5058029"/>
          </a:xfrm>
          <a:custGeom>
            <a:avLst/>
            <a:gdLst>
              <a:gd name="connsiteX0" fmla="*/ 0 w 6204077"/>
              <a:gd name="connsiteY0" fmla="*/ 0 h 5058029"/>
              <a:gd name="connsiteX1" fmla="*/ 0 w 6204077"/>
              <a:gd name="connsiteY1" fmla="*/ 5058029 h 5058029"/>
              <a:gd name="connsiteX2" fmla="*/ 4363212 w 6204077"/>
              <a:gd name="connsiteY2" fmla="*/ 5058029 h 5058029"/>
              <a:gd name="connsiteX3" fmla="*/ 6204077 w 6204077"/>
              <a:gd name="connsiteY3" fmla="*/ 0 h 5058029"/>
              <a:gd name="connsiteX4" fmla="*/ 0 w 6204077"/>
              <a:gd name="connsiteY4" fmla="*/ 0 h 50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4077" h="5058029">
                <a:moveTo>
                  <a:pt x="0" y="0"/>
                </a:moveTo>
                <a:lnTo>
                  <a:pt x="0" y="5058029"/>
                </a:lnTo>
                <a:lnTo>
                  <a:pt x="4363212" y="5058029"/>
                </a:lnTo>
                <a:lnTo>
                  <a:pt x="620407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4814048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4176464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5661248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8F363FEE-5342-4B75-8ABE-3185CAB7EF8B}" type="datetime4">
              <a:rPr lang="de-DE" smtClean="0"/>
              <a:t>16. Oktober 2023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373216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76C8FDC-83E3-4CFB-9FBB-CC817385F225}"/>
              </a:ext>
            </a:extLst>
          </p:cNvPr>
          <p:cNvSpPr txBox="1"/>
          <p:nvPr userDrawn="1"/>
        </p:nvSpPr>
        <p:spPr>
          <a:xfrm>
            <a:off x="551600" y="6093296"/>
            <a:ext cx="1944000" cy="269971"/>
          </a:xfrm>
          <a:prstGeom prst="rect">
            <a:avLst/>
          </a:prstGeom>
          <a:noFill/>
        </p:spPr>
        <p:txBody>
          <a:bodyPr wrap="square" lIns="0" tIns="50400" rIns="0" bIns="0" rtlCol="0">
            <a:spAutoFit/>
          </a:bodyPr>
          <a:lstStyle/>
          <a:p>
            <a:r>
              <a:rPr lang="de-DE" sz="1400" b="0" dirty="0">
                <a:solidFill>
                  <a:schemeClr val="bg1"/>
                </a:solidFill>
              </a:rPr>
              <a:t>uni-siegen.de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867C71A-52EF-4930-886F-FF78AB0A4D61}"/>
              </a:ext>
            </a:extLst>
          </p:cNvPr>
          <p:cNvSpPr txBox="1"/>
          <p:nvPr userDrawn="1"/>
        </p:nvSpPr>
        <p:spPr>
          <a:xfrm>
            <a:off x="8904528" y="6093328"/>
            <a:ext cx="2808096" cy="288000"/>
          </a:xfrm>
          <a:prstGeom prst="rect">
            <a:avLst/>
          </a:prstGeom>
          <a:noFill/>
        </p:spPr>
        <p:txBody>
          <a:bodyPr wrap="square" lIns="0" tIns="7200" rIns="54000" bIns="0" rtlCol="0">
            <a:spAutoFit/>
          </a:bodyPr>
          <a:lstStyle/>
          <a:p>
            <a:pPr algn="r"/>
            <a:r>
              <a:rPr lang="de-DE" sz="1800" b="1" dirty="0">
                <a:solidFill>
                  <a:schemeClr val="tx1"/>
                </a:solidFill>
              </a:rPr>
              <a:t>www.uni-siegen.de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1BC8DFC-328E-4592-A493-9FE55FA829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20" name="Bildplatzhalter 5">
            <a:extLst>
              <a:ext uri="{FF2B5EF4-FFF2-40B4-BE49-F238E27FC236}">
                <a16:creationId xmlns:a16="http://schemas.microsoft.com/office/drawing/2014/main" id="{F9BD75A0-50EF-4746-9BE8-67AB32E9E1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40810" y="-1"/>
            <a:ext cx="7751190" cy="6858000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7 h 10006"/>
              <a:gd name="connsiteX1" fmla="*/ 2388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97 h 10006"/>
              <a:gd name="connsiteX1" fmla="*/ 322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6">
                <a:moveTo>
                  <a:pt x="0" y="9997"/>
                </a:moveTo>
                <a:lnTo>
                  <a:pt x="3222" y="0"/>
                </a:lnTo>
                <a:lnTo>
                  <a:pt x="10000" y="6"/>
                </a:lnTo>
                <a:lnTo>
                  <a:pt x="10000" y="10006"/>
                </a:lnTo>
                <a:lnTo>
                  <a:pt x="0" y="10006"/>
                </a:lnTo>
                <a:lnTo>
                  <a:pt x="0" y="9997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Parallelogramm 4">
            <a:extLst>
              <a:ext uri="{FF2B5EF4-FFF2-40B4-BE49-F238E27FC236}">
                <a16:creationId xmlns:a16="http://schemas.microsoft.com/office/drawing/2014/main" id="{47FD8D4E-1D46-4AE8-8F06-1952DCE10AFE}"/>
              </a:ext>
            </a:extLst>
          </p:cNvPr>
          <p:cNvSpPr/>
          <p:nvPr userDrawn="1"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155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859181-A5FC-47F3-87A1-2CDDE509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7D0E5D-BC05-4255-A6DC-D38E3CC81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A5D7-5B83-4655-B44E-D6DFCC46D913}" type="datetime4">
              <a:rPr lang="de-DE" smtClean="0"/>
              <a:t>16. Oktober 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CBBFB0-EAB5-4825-9B89-36EBE409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8D0496-54A8-4E07-AD63-9FB99172F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extplatzhalter 8">
            <a:extLst>
              <a:ext uri="{FF2B5EF4-FFF2-40B4-BE49-F238E27FC236}">
                <a16:creationId xmlns:a16="http://schemas.microsoft.com/office/drawing/2014/main" id="{9ED68778-EEF0-4B49-8433-6EFAD2B017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abellenplatzhalter 7">
            <a:extLst>
              <a:ext uri="{FF2B5EF4-FFF2-40B4-BE49-F238E27FC236}">
                <a16:creationId xmlns:a16="http://schemas.microsoft.com/office/drawing/2014/main" id="{C787DF9F-332B-40EC-8938-20CD5D6CC678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550864" y="1845304"/>
            <a:ext cx="7200728" cy="4320000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35DB1B6B-04EF-4FE2-90D3-7B2694C2F4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84232" y="1701254"/>
            <a:ext cx="3455318" cy="44640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97018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C7EA7-5CC8-4E10-B557-D6243924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015681-8B15-444E-8FBD-5D48B144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B40-3C74-480B-90C9-9BBE76BDA837}" type="datetime4">
              <a:rPr lang="de-DE" smtClean="0"/>
              <a:t>16. Oktober 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74EA10-3C2E-45A0-9051-AEEA7F65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0D9340-224D-48C1-91F4-2FAD2D10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9" name="Bildplatzhalter 8">
            <a:extLst>
              <a:ext uri="{FF2B5EF4-FFF2-40B4-BE49-F238E27FC236}">
                <a16:creationId xmlns:a16="http://schemas.microsoft.com/office/drawing/2014/main" id="{794E4CB5-FE76-4B28-B61A-0B51A456F4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384" y="1845144"/>
            <a:ext cx="3457575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9C96DA24-BA5A-4BBB-A3E9-860FE7CDF8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4797152"/>
            <a:ext cx="3457575" cy="1368698"/>
          </a:xfrm>
        </p:spPr>
        <p:txBody>
          <a:bodyPr/>
          <a:lstStyle>
            <a:lvl1pPr>
              <a:spcAft>
                <a:spcPts val="0"/>
              </a:spcAft>
              <a:defRPr sz="1400" b="0" baseline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baseline="0"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Bildplatzhalter 8">
            <a:extLst>
              <a:ext uri="{FF2B5EF4-FFF2-40B4-BE49-F238E27FC236}">
                <a16:creationId xmlns:a16="http://schemas.microsoft.com/office/drawing/2014/main" id="{2005145F-E6CA-47C2-9BA3-50E26681940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6617" y="1845144"/>
            <a:ext cx="3457575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F76ED23B-F010-46FB-AD85-31ADB2C526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67808" y="4797152"/>
            <a:ext cx="3457575" cy="1368698"/>
          </a:xfrm>
        </p:spPr>
        <p:txBody>
          <a:bodyPr/>
          <a:lstStyle>
            <a:lvl1pPr>
              <a:spcAft>
                <a:spcPts val="0"/>
              </a:spcAft>
              <a:defRPr sz="1400" b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Bildplatzhalter 8">
            <a:extLst>
              <a:ext uri="{FF2B5EF4-FFF2-40B4-BE49-F238E27FC236}">
                <a16:creationId xmlns:a16="http://schemas.microsoft.com/office/drawing/2014/main" id="{7E7DAADB-8B93-4B4F-92C9-AC96F1606FF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3041" y="1845144"/>
            <a:ext cx="3457575" cy="2880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DDAB5E26-C44F-4E26-89AD-2F68503BFD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84232" y="4797152"/>
            <a:ext cx="3457575" cy="1368698"/>
          </a:xfrm>
        </p:spPr>
        <p:txBody>
          <a:bodyPr/>
          <a:lstStyle>
            <a:lvl1pPr>
              <a:spcAft>
                <a:spcPts val="0"/>
              </a:spcAft>
              <a:defRPr sz="1400" b="0">
                <a:solidFill>
                  <a:schemeClr val="accent4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>
                <a:solidFill>
                  <a:schemeClr val="accent4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090B132F-ACFE-4A4F-8E7B-DE3C6D0B165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99203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He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C7EA7-5CC8-4E10-B557-D6243924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015681-8B15-444E-8FBD-5D48B144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B40-3C74-480B-90C9-9BBE76BDA837}" type="datetime4">
              <a:rPr lang="de-DE" smtClean="0"/>
              <a:t>16. Oktober 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74EA10-3C2E-45A0-9051-AEEA7F65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0D9340-224D-48C1-91F4-2FAD2D10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Bildplatzhalter 8">
            <a:extLst>
              <a:ext uri="{FF2B5EF4-FFF2-40B4-BE49-F238E27FC236}">
                <a16:creationId xmlns:a16="http://schemas.microsoft.com/office/drawing/2014/main" id="{6EFA4D61-CAE8-4F96-BF4F-CB8DBD049F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1384" y="1845088"/>
            <a:ext cx="3457575" cy="2304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D3314FD7-7CD2-4F2C-B46C-9B43ED9AE9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4221088"/>
            <a:ext cx="3457575" cy="1944000"/>
          </a:xfrm>
          <a:solidFill>
            <a:schemeClr val="bg2"/>
          </a:solidFill>
        </p:spPr>
        <p:txBody>
          <a:bodyPr lIns="169200" tIns="108000" rIns="162000" bIns="72000"/>
          <a:lstStyle>
            <a:lvl1pPr>
              <a:defRPr lang="de-DE" sz="1400" b="1" dirty="0"/>
            </a:lvl1pPr>
            <a:lvl2pPr>
              <a:defRPr lang="de-DE" sz="1400" b="0" dirty="0">
                <a:solidFill>
                  <a:schemeClr val="tx1"/>
                </a:solidFill>
              </a:defRPr>
            </a:lvl2pPr>
            <a:lvl3pPr>
              <a:defRPr lang="de-DE" sz="1400" b="0" dirty="0"/>
            </a:lvl3pPr>
            <a:lvl4pPr>
              <a:defRPr lang="de-DE" sz="1400" b="0" dirty="0"/>
            </a:lvl4pPr>
            <a:lvl5pPr>
              <a:defRPr lang="de-DE" sz="1400" b="0" dirty="0"/>
            </a:lvl5pPr>
            <a:lvl6pPr>
              <a:defRPr lang="de-DE" sz="1400" dirty="0"/>
            </a:lvl6pPr>
            <a:lvl7pPr>
              <a:defRPr lang="de-DE" sz="1400" dirty="0"/>
            </a:lvl7pPr>
            <a:lvl8pPr>
              <a:defRPr lang="de-DE" sz="1400" dirty="0"/>
            </a:lvl8pPr>
            <a:lvl9pPr>
              <a:defRPr lang="de-DE" sz="1400" dirty="0"/>
            </a:lvl9pPr>
          </a:lstStyle>
          <a:p>
            <a:pPr lvl="0">
              <a:spcAft>
                <a:spcPts val="700"/>
              </a:spcAft>
            </a:pPr>
            <a:r>
              <a:rPr lang="de-DE"/>
              <a:t>Mastertextformat bearbeiten</a:t>
            </a:r>
          </a:p>
          <a:p>
            <a:pPr lvl="1">
              <a:spcAft>
                <a:spcPts val="700"/>
              </a:spcAft>
            </a:pPr>
            <a:r>
              <a:rPr lang="de-DE"/>
              <a:t>Zweite Ebene</a:t>
            </a:r>
          </a:p>
          <a:p>
            <a:pPr lvl="2">
              <a:spcAft>
                <a:spcPts val="700"/>
              </a:spcAft>
            </a:pPr>
            <a:r>
              <a:rPr lang="de-DE"/>
              <a:t>Dritte Ebene</a:t>
            </a:r>
          </a:p>
          <a:p>
            <a:pPr lvl="3">
              <a:spcAft>
                <a:spcPts val="700"/>
              </a:spcAft>
            </a:pPr>
            <a:r>
              <a:rPr lang="de-DE"/>
              <a:t>Vierte Ebene</a:t>
            </a:r>
          </a:p>
          <a:p>
            <a:pPr lvl="4">
              <a:spcAft>
                <a:spcPts val="700"/>
              </a:spcAft>
            </a:pPr>
            <a:r>
              <a:rPr lang="de-DE"/>
              <a:t>Fünfte Ebene</a:t>
            </a:r>
            <a:endParaRPr lang="de-DE" dirty="0"/>
          </a:p>
        </p:txBody>
      </p:sp>
      <p:sp>
        <p:nvSpPr>
          <p:cNvPr id="19" name="Bildplatzhalter 8">
            <a:extLst>
              <a:ext uri="{FF2B5EF4-FFF2-40B4-BE49-F238E27FC236}">
                <a16:creationId xmlns:a16="http://schemas.microsoft.com/office/drawing/2014/main" id="{CE460651-7922-460B-B9EB-221627C581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7212" y="1845088"/>
            <a:ext cx="3457575" cy="2304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0" name="Textplatzhalter 10">
            <a:extLst>
              <a:ext uri="{FF2B5EF4-FFF2-40B4-BE49-F238E27FC236}">
                <a16:creationId xmlns:a16="http://schemas.microsoft.com/office/drawing/2014/main" id="{474DEB0E-00A0-479F-B371-926CA8D2EF3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67212" y="4221088"/>
            <a:ext cx="3457575" cy="1944000"/>
          </a:xfrm>
          <a:solidFill>
            <a:schemeClr val="bg2"/>
          </a:solidFill>
        </p:spPr>
        <p:txBody>
          <a:bodyPr vert="horz" lIns="169200" tIns="108000" rIns="162000" bIns="72000" rtlCol="0">
            <a:noAutofit/>
          </a:bodyPr>
          <a:lstStyle>
            <a:lvl1pPr>
              <a:defRPr lang="de-DE" sz="1400" b="1" dirty="0"/>
            </a:lvl1pPr>
            <a:lvl2pPr>
              <a:defRPr lang="de-DE" sz="1400" b="0" dirty="0">
                <a:solidFill>
                  <a:schemeClr val="tx1"/>
                </a:solidFill>
              </a:defRPr>
            </a:lvl2pPr>
            <a:lvl3pPr>
              <a:defRPr lang="de-DE" sz="1400" b="0" dirty="0"/>
            </a:lvl3pPr>
            <a:lvl4pPr>
              <a:defRPr lang="de-DE" sz="1400" b="0" dirty="0"/>
            </a:lvl4pPr>
            <a:lvl5pPr>
              <a:defRPr lang="de-DE" sz="1400" b="0" dirty="0"/>
            </a:lvl5pPr>
            <a:lvl6pPr>
              <a:defRPr lang="de-DE" sz="1400" dirty="0"/>
            </a:lvl6pPr>
            <a:lvl7pPr>
              <a:defRPr lang="de-DE" sz="1400" dirty="0"/>
            </a:lvl7pPr>
            <a:lvl8pPr>
              <a:defRPr lang="de-DE" sz="1400" dirty="0"/>
            </a:lvl8pPr>
            <a:lvl9pPr>
              <a:defRPr lang="de-DE" sz="1400" dirty="0"/>
            </a:lvl9pPr>
          </a:lstStyle>
          <a:p>
            <a:pPr lvl="0">
              <a:spcAft>
                <a:spcPts val="700"/>
              </a:spcAft>
            </a:pPr>
            <a:r>
              <a:rPr lang="de-DE"/>
              <a:t>Mastertextformat bearbeiten</a:t>
            </a:r>
          </a:p>
          <a:p>
            <a:pPr lvl="1">
              <a:spcAft>
                <a:spcPts val="700"/>
              </a:spcAft>
            </a:pPr>
            <a:r>
              <a:rPr lang="de-DE"/>
              <a:t>Zweite Ebene</a:t>
            </a:r>
          </a:p>
          <a:p>
            <a:pPr lvl="2">
              <a:spcAft>
                <a:spcPts val="700"/>
              </a:spcAft>
            </a:pPr>
            <a:r>
              <a:rPr lang="de-DE"/>
              <a:t>Dritte Ebene</a:t>
            </a:r>
          </a:p>
          <a:p>
            <a:pPr lvl="3">
              <a:spcAft>
                <a:spcPts val="700"/>
              </a:spcAft>
            </a:pPr>
            <a:r>
              <a:rPr lang="de-DE"/>
              <a:t>Vierte Ebene</a:t>
            </a:r>
          </a:p>
          <a:p>
            <a:pPr lvl="4">
              <a:spcAft>
                <a:spcPts val="700"/>
              </a:spcAft>
            </a:pPr>
            <a:r>
              <a:rPr lang="de-DE"/>
              <a:t>Fünfte Ebene</a:t>
            </a:r>
            <a:endParaRPr lang="de-DE" dirty="0"/>
          </a:p>
        </p:txBody>
      </p:sp>
      <p:sp>
        <p:nvSpPr>
          <p:cNvPr id="21" name="Bildplatzhalter 8">
            <a:extLst>
              <a:ext uri="{FF2B5EF4-FFF2-40B4-BE49-F238E27FC236}">
                <a16:creationId xmlns:a16="http://schemas.microsoft.com/office/drawing/2014/main" id="{E6D1FC0C-7071-42A0-A9D3-1AA75A42AE0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3040" y="1845087"/>
            <a:ext cx="3457575" cy="2304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2" name="Textplatzhalter 10">
            <a:extLst>
              <a:ext uri="{FF2B5EF4-FFF2-40B4-BE49-F238E27FC236}">
                <a16:creationId xmlns:a16="http://schemas.microsoft.com/office/drawing/2014/main" id="{6E1738FF-ADB0-4D77-A1C9-858281B129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84232" y="4221088"/>
            <a:ext cx="3457575" cy="1944000"/>
          </a:xfrm>
          <a:solidFill>
            <a:schemeClr val="bg2"/>
          </a:solidFill>
        </p:spPr>
        <p:txBody>
          <a:bodyPr vert="horz" lIns="169200" tIns="108000" rIns="162000" bIns="72000" rtlCol="0">
            <a:noAutofit/>
          </a:bodyPr>
          <a:lstStyle>
            <a:lvl1pPr>
              <a:defRPr lang="de-DE" sz="1400" b="1" dirty="0"/>
            </a:lvl1pPr>
            <a:lvl2pPr>
              <a:defRPr lang="de-DE" sz="1400" b="0" dirty="0">
                <a:solidFill>
                  <a:schemeClr val="tx1"/>
                </a:solidFill>
              </a:defRPr>
            </a:lvl2pPr>
            <a:lvl3pPr>
              <a:defRPr lang="de-DE" sz="1400" b="0" dirty="0"/>
            </a:lvl3pPr>
            <a:lvl4pPr>
              <a:defRPr lang="de-DE" sz="1400" b="0" dirty="0"/>
            </a:lvl4pPr>
            <a:lvl5pPr>
              <a:defRPr lang="de-DE" sz="1400" b="0" dirty="0"/>
            </a:lvl5pPr>
            <a:lvl6pPr>
              <a:defRPr lang="de-DE" sz="1400" dirty="0"/>
            </a:lvl6pPr>
            <a:lvl7pPr>
              <a:defRPr lang="de-DE" sz="1400" dirty="0"/>
            </a:lvl7pPr>
            <a:lvl8pPr>
              <a:defRPr lang="de-DE" sz="1400" dirty="0"/>
            </a:lvl8pPr>
            <a:lvl9pPr>
              <a:defRPr lang="de-DE" sz="1400" dirty="0"/>
            </a:lvl9pPr>
          </a:lstStyle>
          <a:p>
            <a:pPr lvl="0">
              <a:spcAft>
                <a:spcPts val="700"/>
              </a:spcAft>
            </a:pPr>
            <a:r>
              <a:rPr lang="de-DE"/>
              <a:t>Mastertextformat bearbeiten</a:t>
            </a:r>
          </a:p>
          <a:p>
            <a:pPr lvl="1">
              <a:spcAft>
                <a:spcPts val="700"/>
              </a:spcAft>
            </a:pPr>
            <a:r>
              <a:rPr lang="de-DE"/>
              <a:t>Zweite Ebene</a:t>
            </a:r>
          </a:p>
          <a:p>
            <a:pPr lvl="2">
              <a:spcAft>
                <a:spcPts val="700"/>
              </a:spcAft>
            </a:pPr>
            <a:r>
              <a:rPr lang="de-DE"/>
              <a:t>Dritte Ebene</a:t>
            </a:r>
          </a:p>
          <a:p>
            <a:pPr lvl="3">
              <a:spcAft>
                <a:spcPts val="700"/>
              </a:spcAft>
            </a:pPr>
            <a:r>
              <a:rPr lang="de-DE"/>
              <a:t>Vierte Ebene</a:t>
            </a:r>
          </a:p>
          <a:p>
            <a:pPr lvl="4">
              <a:spcAft>
                <a:spcPts val="700"/>
              </a:spcAft>
            </a:pPr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14E183B5-3857-4572-93D5-4AE676659E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22370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3A63FC-01BB-44FF-81CB-C1C6E59D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9076-0E2C-4C6D-AF26-FF2A3EBF853E}" type="datetime4">
              <a:rPr lang="de-DE" smtClean="0"/>
              <a:t>16. Oktober 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5A5442C-D8D3-4CE0-870C-23E761627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25AB6A-169A-480A-BA25-ADA2A812A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4A1DE08-AF75-4FC6-BFFF-51BE325385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1384" y="1628800"/>
            <a:ext cx="7345362" cy="3240088"/>
          </a:xfrm>
        </p:spPr>
        <p:txBody>
          <a:bodyPr tIns="18000"/>
          <a:lstStyle>
            <a:lvl1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1pPr>
            <a:lvl3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3pPr>
            <a:lvl5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5pPr>
            <a:lvl7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7pPr>
            <a:lvl9pPr marL="0" indent="0">
              <a:lnSpc>
                <a:spcPct val="100000"/>
              </a:lnSpc>
              <a:spcAft>
                <a:spcPts val="0"/>
              </a:spcAft>
              <a:buFont typeface="+mj-lt"/>
              <a:buNone/>
              <a:defRPr sz="40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DE8E6C8-43B0-498C-AF52-92C5EF4713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32304" y="4221088"/>
            <a:ext cx="3167063" cy="1656184"/>
          </a:xfrm>
        </p:spPr>
        <p:txBody>
          <a:bodyPr lIns="36000" tIns="0" bIns="360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grpSp>
        <p:nvGrpSpPr>
          <p:cNvPr id="5" name="Grafik 5">
            <a:extLst>
              <a:ext uri="{FF2B5EF4-FFF2-40B4-BE49-F238E27FC236}">
                <a16:creationId xmlns:a16="http://schemas.microsoft.com/office/drawing/2014/main" id="{47EE26E2-9E8F-4D6D-A394-0D64BB8A43A3}"/>
              </a:ext>
            </a:extLst>
          </p:cNvPr>
          <p:cNvGrpSpPr/>
          <p:nvPr/>
        </p:nvGrpSpPr>
        <p:grpSpPr>
          <a:xfrm>
            <a:off x="-10800" y="0"/>
            <a:ext cx="12204000" cy="6864750"/>
            <a:chOff x="-10800" y="0"/>
            <a:chExt cx="12204000" cy="6864750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361F9A3F-6061-43D1-9027-B7EED72C0656}"/>
                </a:ext>
              </a:extLst>
            </p:cNvPr>
            <p:cNvSpPr/>
            <p:nvPr/>
          </p:nvSpPr>
          <p:spPr>
            <a:xfrm>
              <a:off x="-9655" y="1395705"/>
              <a:ext cx="9377121" cy="3961596"/>
            </a:xfrm>
            <a:custGeom>
              <a:avLst/>
              <a:gdLst>
                <a:gd name="connsiteX0" fmla="*/ 0 w 9377121"/>
                <a:gd name="connsiteY0" fmla="*/ 0 h 3961596"/>
                <a:gd name="connsiteX1" fmla="*/ 0 w 9377121"/>
                <a:gd name="connsiteY1" fmla="*/ 3961597 h 3961596"/>
                <a:gd name="connsiteX2" fmla="*/ 7935270 w 9377121"/>
                <a:gd name="connsiteY2" fmla="*/ 3961597 h 3961596"/>
                <a:gd name="connsiteX3" fmla="*/ 9377121 w 9377121"/>
                <a:gd name="connsiteY3" fmla="*/ 0 h 3961596"/>
                <a:gd name="connsiteX4" fmla="*/ 0 w 9377121"/>
                <a:gd name="connsiteY4" fmla="*/ 0 h 396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77121" h="3961596">
                  <a:moveTo>
                    <a:pt x="0" y="0"/>
                  </a:moveTo>
                  <a:lnTo>
                    <a:pt x="0" y="3961597"/>
                  </a:lnTo>
                  <a:lnTo>
                    <a:pt x="7935270" y="3961597"/>
                  </a:lnTo>
                  <a:lnTo>
                    <a:pt x="93771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88E27F58-32B3-4BC1-87AB-4C26C4CB9C95}"/>
                </a:ext>
              </a:extLst>
            </p:cNvPr>
            <p:cNvSpPr/>
            <p:nvPr/>
          </p:nvSpPr>
          <p:spPr>
            <a:xfrm>
              <a:off x="7703907" y="4054016"/>
              <a:ext cx="4491580" cy="2126038"/>
            </a:xfrm>
            <a:custGeom>
              <a:avLst/>
              <a:gdLst>
                <a:gd name="connsiteX0" fmla="*/ 4491581 w 4491580"/>
                <a:gd name="connsiteY0" fmla="*/ 0 h 2126038"/>
                <a:gd name="connsiteX1" fmla="*/ 773810 w 4491580"/>
                <a:gd name="connsiteY1" fmla="*/ 0 h 2126038"/>
                <a:gd name="connsiteX2" fmla="*/ 0 w 4491580"/>
                <a:gd name="connsiteY2" fmla="*/ 2126039 h 2126038"/>
                <a:gd name="connsiteX3" fmla="*/ 4490437 w 4491580"/>
                <a:gd name="connsiteY3" fmla="*/ 2126039 h 2126038"/>
                <a:gd name="connsiteX4" fmla="*/ 4491581 w 4491580"/>
                <a:gd name="connsiteY4" fmla="*/ 2123115 h 2126038"/>
                <a:gd name="connsiteX5" fmla="*/ 4491581 w 4491580"/>
                <a:gd name="connsiteY5" fmla="*/ 0 h 2126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1580" h="2126038">
                  <a:moveTo>
                    <a:pt x="4491581" y="0"/>
                  </a:moveTo>
                  <a:lnTo>
                    <a:pt x="773810" y="0"/>
                  </a:lnTo>
                  <a:lnTo>
                    <a:pt x="0" y="2126039"/>
                  </a:lnTo>
                  <a:lnTo>
                    <a:pt x="4490437" y="2126039"/>
                  </a:lnTo>
                  <a:lnTo>
                    <a:pt x="4491581" y="2123115"/>
                  </a:lnTo>
                  <a:lnTo>
                    <a:pt x="4491581" y="0"/>
                  </a:lnTo>
                  <a:close/>
                </a:path>
              </a:pathLst>
            </a:custGeom>
            <a:solidFill>
              <a:schemeClr val="accent2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030700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9433048" cy="86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060848"/>
            <a:ext cx="7920880" cy="3744000"/>
          </a:xfrm>
        </p:spPr>
        <p:txBody>
          <a:bodyPr tIns="54000"/>
          <a:lstStyle>
            <a:lvl1pPr marL="0" indent="0">
              <a:spcBef>
                <a:spcPts val="1200"/>
              </a:spcBef>
              <a:spcAft>
                <a:spcPts val="0"/>
              </a:spcAft>
              <a:buFont typeface="+mj-lt"/>
              <a:buNone/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F83-D1A7-474A-9018-D90436E0FA92}" type="datetime4">
              <a:rPr lang="de-DE" smtClean="0"/>
              <a:t>16. Oktober 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grpSp>
        <p:nvGrpSpPr>
          <p:cNvPr id="7" name="Grafik 10">
            <a:extLst>
              <a:ext uri="{FF2B5EF4-FFF2-40B4-BE49-F238E27FC236}">
                <a16:creationId xmlns:a16="http://schemas.microsoft.com/office/drawing/2014/main" id="{9AF945A4-F1CC-41C6-A8D4-493FBAE3DBEE}"/>
              </a:ext>
            </a:extLst>
          </p:cNvPr>
          <p:cNvGrpSpPr/>
          <p:nvPr/>
        </p:nvGrpSpPr>
        <p:grpSpPr>
          <a:xfrm>
            <a:off x="-10800" y="0"/>
            <a:ext cx="12204000" cy="6864750"/>
            <a:chOff x="-10800" y="0"/>
            <a:chExt cx="12204000" cy="6864750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DC4DB6EB-9D08-4E6D-B5CC-9F4DF03A8B14}"/>
                </a:ext>
              </a:extLst>
            </p:cNvPr>
            <p:cNvSpPr/>
            <p:nvPr/>
          </p:nvSpPr>
          <p:spPr>
            <a:xfrm>
              <a:off x="-9655" y="1801742"/>
              <a:ext cx="10164787" cy="4378312"/>
            </a:xfrm>
            <a:custGeom>
              <a:avLst/>
              <a:gdLst>
                <a:gd name="connsiteX0" fmla="*/ 127 w 10164787"/>
                <a:gd name="connsiteY0" fmla="*/ 0 h 4378312"/>
                <a:gd name="connsiteX1" fmla="*/ 0 w 10164787"/>
                <a:gd name="connsiteY1" fmla="*/ 636 h 4378312"/>
                <a:gd name="connsiteX2" fmla="*/ 0 w 10164787"/>
                <a:gd name="connsiteY2" fmla="*/ 4378313 h 4378312"/>
                <a:gd name="connsiteX3" fmla="*/ 8571276 w 10164787"/>
                <a:gd name="connsiteY3" fmla="*/ 4378313 h 4378312"/>
                <a:gd name="connsiteX4" fmla="*/ 10164788 w 10164787"/>
                <a:gd name="connsiteY4" fmla="*/ 0 h 4378312"/>
                <a:gd name="connsiteX5" fmla="*/ 127 w 10164787"/>
                <a:gd name="connsiteY5" fmla="*/ 0 h 437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64787" h="4378312">
                  <a:moveTo>
                    <a:pt x="127" y="0"/>
                  </a:moveTo>
                  <a:lnTo>
                    <a:pt x="0" y="636"/>
                  </a:lnTo>
                  <a:lnTo>
                    <a:pt x="0" y="4378313"/>
                  </a:lnTo>
                  <a:lnTo>
                    <a:pt x="8571276" y="4378313"/>
                  </a:lnTo>
                  <a:lnTo>
                    <a:pt x="10164788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chemeClr val="accent3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F2E51056-6BED-4D16-946A-76935F583158}"/>
                </a:ext>
              </a:extLst>
            </p:cNvPr>
            <p:cNvSpPr/>
            <p:nvPr/>
          </p:nvSpPr>
          <p:spPr>
            <a:xfrm>
              <a:off x="8824260" y="1293878"/>
              <a:ext cx="3371227" cy="4377168"/>
            </a:xfrm>
            <a:custGeom>
              <a:avLst/>
              <a:gdLst>
                <a:gd name="connsiteX0" fmla="*/ 3371228 w 3371227"/>
                <a:gd name="connsiteY0" fmla="*/ 0 h 4377168"/>
                <a:gd name="connsiteX1" fmla="*/ 1593131 w 3371227"/>
                <a:gd name="connsiteY1" fmla="*/ 0 h 4377168"/>
                <a:gd name="connsiteX2" fmla="*/ 0 w 3371227"/>
                <a:gd name="connsiteY2" fmla="*/ 4377168 h 4377168"/>
                <a:gd name="connsiteX3" fmla="*/ 3370338 w 3371227"/>
                <a:gd name="connsiteY3" fmla="*/ 4377168 h 4377168"/>
                <a:gd name="connsiteX4" fmla="*/ 3371228 w 3371227"/>
                <a:gd name="connsiteY4" fmla="*/ 4374753 h 4377168"/>
                <a:gd name="connsiteX5" fmla="*/ 3371228 w 3371227"/>
                <a:gd name="connsiteY5" fmla="*/ 0 h 437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1227" h="4377168">
                  <a:moveTo>
                    <a:pt x="3371228" y="0"/>
                  </a:moveTo>
                  <a:lnTo>
                    <a:pt x="1593131" y="0"/>
                  </a:lnTo>
                  <a:lnTo>
                    <a:pt x="0" y="4377168"/>
                  </a:lnTo>
                  <a:lnTo>
                    <a:pt x="3370338" y="4377168"/>
                  </a:lnTo>
                  <a:lnTo>
                    <a:pt x="3371228" y="4374753"/>
                  </a:lnTo>
                  <a:lnTo>
                    <a:pt x="3371228" y="0"/>
                  </a:lnTo>
                  <a:close/>
                </a:path>
              </a:pathLst>
            </a:custGeom>
            <a:solidFill>
              <a:schemeClr val="accent2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987356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schlu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9433048" cy="86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060848"/>
            <a:ext cx="7920880" cy="3744000"/>
          </a:xfrm>
        </p:spPr>
        <p:txBody>
          <a:bodyPr tIns="54000"/>
          <a:lstStyle>
            <a:lvl1pPr marL="0" indent="0">
              <a:spcBef>
                <a:spcPts val="1200"/>
              </a:spcBef>
              <a:spcAft>
                <a:spcPts val="0"/>
              </a:spcAft>
              <a:buFont typeface="+mj-lt"/>
              <a:buNone/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F83-D1A7-474A-9018-D90436E0FA92}" type="datetime4">
              <a:rPr lang="de-DE" smtClean="0"/>
              <a:t>16. Oktober 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grpSp>
        <p:nvGrpSpPr>
          <p:cNvPr id="7" name="Grafik 10">
            <a:extLst>
              <a:ext uri="{FF2B5EF4-FFF2-40B4-BE49-F238E27FC236}">
                <a16:creationId xmlns:a16="http://schemas.microsoft.com/office/drawing/2014/main" id="{9AF945A4-F1CC-41C6-A8D4-493FBAE3DBEE}"/>
              </a:ext>
            </a:extLst>
          </p:cNvPr>
          <p:cNvGrpSpPr/>
          <p:nvPr/>
        </p:nvGrpSpPr>
        <p:grpSpPr>
          <a:xfrm>
            <a:off x="-10800" y="0"/>
            <a:ext cx="12204000" cy="6864750"/>
            <a:chOff x="-10800" y="0"/>
            <a:chExt cx="12204000" cy="6864750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DC4DB6EB-9D08-4E6D-B5CC-9F4DF03A8B14}"/>
                </a:ext>
              </a:extLst>
            </p:cNvPr>
            <p:cNvSpPr/>
            <p:nvPr/>
          </p:nvSpPr>
          <p:spPr>
            <a:xfrm>
              <a:off x="-9655" y="1801742"/>
              <a:ext cx="10164787" cy="4378312"/>
            </a:xfrm>
            <a:custGeom>
              <a:avLst/>
              <a:gdLst>
                <a:gd name="connsiteX0" fmla="*/ 127 w 10164787"/>
                <a:gd name="connsiteY0" fmla="*/ 0 h 4378312"/>
                <a:gd name="connsiteX1" fmla="*/ 0 w 10164787"/>
                <a:gd name="connsiteY1" fmla="*/ 636 h 4378312"/>
                <a:gd name="connsiteX2" fmla="*/ 0 w 10164787"/>
                <a:gd name="connsiteY2" fmla="*/ 4378313 h 4378312"/>
                <a:gd name="connsiteX3" fmla="*/ 8571276 w 10164787"/>
                <a:gd name="connsiteY3" fmla="*/ 4378313 h 4378312"/>
                <a:gd name="connsiteX4" fmla="*/ 10164788 w 10164787"/>
                <a:gd name="connsiteY4" fmla="*/ 0 h 4378312"/>
                <a:gd name="connsiteX5" fmla="*/ 127 w 10164787"/>
                <a:gd name="connsiteY5" fmla="*/ 0 h 437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64787" h="4378312">
                  <a:moveTo>
                    <a:pt x="127" y="0"/>
                  </a:moveTo>
                  <a:lnTo>
                    <a:pt x="0" y="636"/>
                  </a:lnTo>
                  <a:lnTo>
                    <a:pt x="0" y="4378313"/>
                  </a:lnTo>
                  <a:lnTo>
                    <a:pt x="8571276" y="4378313"/>
                  </a:lnTo>
                  <a:lnTo>
                    <a:pt x="10164788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chemeClr val="accent1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F2E51056-6BED-4D16-946A-76935F583158}"/>
                </a:ext>
              </a:extLst>
            </p:cNvPr>
            <p:cNvSpPr/>
            <p:nvPr/>
          </p:nvSpPr>
          <p:spPr>
            <a:xfrm>
              <a:off x="8824260" y="1293878"/>
              <a:ext cx="3371227" cy="4377168"/>
            </a:xfrm>
            <a:custGeom>
              <a:avLst/>
              <a:gdLst>
                <a:gd name="connsiteX0" fmla="*/ 3371228 w 3371227"/>
                <a:gd name="connsiteY0" fmla="*/ 0 h 4377168"/>
                <a:gd name="connsiteX1" fmla="*/ 1593131 w 3371227"/>
                <a:gd name="connsiteY1" fmla="*/ 0 h 4377168"/>
                <a:gd name="connsiteX2" fmla="*/ 0 w 3371227"/>
                <a:gd name="connsiteY2" fmla="*/ 4377168 h 4377168"/>
                <a:gd name="connsiteX3" fmla="*/ 3370338 w 3371227"/>
                <a:gd name="connsiteY3" fmla="*/ 4377168 h 4377168"/>
                <a:gd name="connsiteX4" fmla="*/ 3371228 w 3371227"/>
                <a:gd name="connsiteY4" fmla="*/ 4374753 h 4377168"/>
                <a:gd name="connsiteX5" fmla="*/ 3371228 w 3371227"/>
                <a:gd name="connsiteY5" fmla="*/ 0 h 437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1227" h="4377168">
                  <a:moveTo>
                    <a:pt x="3371228" y="0"/>
                  </a:moveTo>
                  <a:lnTo>
                    <a:pt x="1593131" y="0"/>
                  </a:lnTo>
                  <a:lnTo>
                    <a:pt x="0" y="4377168"/>
                  </a:lnTo>
                  <a:lnTo>
                    <a:pt x="3370338" y="4377168"/>
                  </a:lnTo>
                  <a:lnTo>
                    <a:pt x="3371228" y="4374753"/>
                  </a:lnTo>
                  <a:lnTo>
                    <a:pt x="3371228" y="0"/>
                  </a:lnTo>
                  <a:close/>
                </a:path>
              </a:pathLst>
            </a:custGeom>
            <a:solidFill>
              <a:schemeClr val="accent3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33435955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lus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9433048" cy="8640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853352"/>
            <a:ext cx="3744416" cy="3023920"/>
          </a:xfrm>
        </p:spPr>
        <p:txBody>
          <a:bodyPr tIns="7200"/>
          <a:lstStyle>
            <a:lvl1pPr marL="0" indent="0">
              <a:spcBef>
                <a:spcPts val="1200"/>
              </a:spcBef>
              <a:spcAft>
                <a:spcPts val="0"/>
              </a:spcAft>
              <a:buFont typeface="+mj-lt"/>
              <a:buNone/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120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F83-D1A7-474A-9018-D90436E0FA92}" type="datetime4">
              <a:rPr lang="de-DE" smtClean="0"/>
              <a:t>16. Oktober 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8FE7F748-7950-4987-9EF6-727D3F7657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3832" y="0"/>
            <a:ext cx="7608168" cy="5651821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7 h 10006"/>
              <a:gd name="connsiteX1" fmla="*/ 2388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97 h 10006"/>
              <a:gd name="connsiteX1" fmla="*/ 322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97 h 10006"/>
              <a:gd name="connsiteX1" fmla="*/ 281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84 h 10006"/>
              <a:gd name="connsiteX1" fmla="*/ 281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84 h 10006"/>
              <a:gd name="connsiteX0" fmla="*/ 0 w 10000"/>
              <a:gd name="connsiteY0" fmla="*/ 9984 h 10006"/>
              <a:gd name="connsiteX1" fmla="*/ 2690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84 h 1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6">
                <a:moveTo>
                  <a:pt x="0" y="9984"/>
                </a:moveTo>
                <a:lnTo>
                  <a:pt x="2690" y="0"/>
                </a:lnTo>
                <a:lnTo>
                  <a:pt x="10000" y="6"/>
                </a:lnTo>
                <a:lnTo>
                  <a:pt x="10000" y="10006"/>
                </a:lnTo>
                <a:lnTo>
                  <a:pt x="0" y="10006"/>
                </a:lnTo>
                <a:lnTo>
                  <a:pt x="0" y="9984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329726A9-AE85-476A-AB5A-77255B9A733A}"/>
              </a:ext>
            </a:extLst>
          </p:cNvPr>
          <p:cNvSpPr/>
          <p:nvPr/>
        </p:nvSpPr>
        <p:spPr>
          <a:xfrm>
            <a:off x="1143" y="2528951"/>
            <a:ext cx="5632196" cy="3645027"/>
          </a:xfrm>
          <a:custGeom>
            <a:avLst/>
            <a:gdLst>
              <a:gd name="connsiteX0" fmla="*/ 0 w 5632196"/>
              <a:gd name="connsiteY0" fmla="*/ 0 h 3645027"/>
              <a:gd name="connsiteX1" fmla="*/ 0 w 5632196"/>
              <a:gd name="connsiteY1" fmla="*/ 3645027 h 3645027"/>
              <a:gd name="connsiteX2" fmla="*/ 4305554 w 5632196"/>
              <a:gd name="connsiteY2" fmla="*/ 3645027 h 3645027"/>
              <a:gd name="connsiteX3" fmla="*/ 5632196 w 5632196"/>
              <a:gd name="connsiteY3" fmla="*/ 0 h 3645027"/>
              <a:gd name="connsiteX4" fmla="*/ 0 w 5632196"/>
              <a:gd name="connsiteY4" fmla="*/ 0 h 364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2196" h="3645027">
                <a:moveTo>
                  <a:pt x="0" y="0"/>
                </a:moveTo>
                <a:lnTo>
                  <a:pt x="0" y="3645027"/>
                </a:lnTo>
                <a:lnTo>
                  <a:pt x="4305554" y="3645027"/>
                </a:lnTo>
                <a:lnTo>
                  <a:pt x="563219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57438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0C7EA7-5CC8-4E10-B557-D6243924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B015681-8B15-444E-8FBD-5D48B144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B40-3C74-480B-90C9-9BBE76BDA837}" type="datetime4">
              <a:rPr lang="de-DE" smtClean="0"/>
              <a:t>16. Oktober 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74EA10-3C2E-45A0-9051-AEEA7F65E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0D9340-224D-48C1-91F4-2FAD2D10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2F169917-966A-40BB-8B02-BEC2BE20AB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2616" y="260648"/>
            <a:ext cx="11088000" cy="288000"/>
          </a:xfrm>
        </p:spPr>
        <p:txBody>
          <a:bodyPr tIns="0" bIns="7200" anchor="b" anchorCtr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sng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  <a:defRPr sz="1400" b="0" u="none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693482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3A63FC-01BB-44FF-81CB-C1C6E59D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9076-0E2C-4C6D-AF26-FF2A3EBF853E}" type="datetime4">
              <a:rPr lang="de-DE" smtClean="0"/>
              <a:t>16. Oktober 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5A5442C-D8D3-4CE0-870C-23E761627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25AB6A-169A-480A-BA25-ADA2A812A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572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BEF123A1-25A8-4A9E-BFFA-071657D3FBD9}"/>
              </a:ext>
            </a:extLst>
          </p:cNvPr>
          <p:cNvSpPr/>
          <p:nvPr/>
        </p:nvSpPr>
        <p:spPr>
          <a:xfrm>
            <a:off x="1143" y="1799970"/>
            <a:ext cx="6204077" cy="5058029"/>
          </a:xfrm>
          <a:custGeom>
            <a:avLst/>
            <a:gdLst>
              <a:gd name="connsiteX0" fmla="*/ 0 w 6204077"/>
              <a:gd name="connsiteY0" fmla="*/ 0 h 5058029"/>
              <a:gd name="connsiteX1" fmla="*/ 0 w 6204077"/>
              <a:gd name="connsiteY1" fmla="*/ 5058029 h 5058029"/>
              <a:gd name="connsiteX2" fmla="*/ 4363212 w 6204077"/>
              <a:gd name="connsiteY2" fmla="*/ 5058029 h 5058029"/>
              <a:gd name="connsiteX3" fmla="*/ 6204077 w 6204077"/>
              <a:gd name="connsiteY3" fmla="*/ 0 h 5058029"/>
              <a:gd name="connsiteX4" fmla="*/ 0 w 6204077"/>
              <a:gd name="connsiteY4" fmla="*/ 0 h 50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4077" h="5058029">
                <a:moveTo>
                  <a:pt x="0" y="0"/>
                </a:moveTo>
                <a:lnTo>
                  <a:pt x="0" y="5058029"/>
                </a:lnTo>
                <a:lnTo>
                  <a:pt x="4363212" y="5058029"/>
                </a:lnTo>
                <a:lnTo>
                  <a:pt x="620407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4814048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4176464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5661248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373216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1BC8DFC-328E-4592-A493-9FE55FA829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20" name="Bildplatzhalter 5">
            <a:extLst>
              <a:ext uri="{FF2B5EF4-FFF2-40B4-BE49-F238E27FC236}">
                <a16:creationId xmlns:a16="http://schemas.microsoft.com/office/drawing/2014/main" id="{F9BD75A0-50EF-4746-9BE8-67AB32E9E1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37301" y="10345"/>
            <a:ext cx="7751190" cy="6858000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7 h 10006"/>
              <a:gd name="connsiteX1" fmla="*/ 2388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  <a:gd name="connsiteX0" fmla="*/ 0 w 10000"/>
              <a:gd name="connsiteY0" fmla="*/ 9997 h 10006"/>
              <a:gd name="connsiteX1" fmla="*/ 3222 w 10000"/>
              <a:gd name="connsiteY1" fmla="*/ 0 h 10006"/>
              <a:gd name="connsiteX2" fmla="*/ 10000 w 10000"/>
              <a:gd name="connsiteY2" fmla="*/ 6 h 10006"/>
              <a:gd name="connsiteX3" fmla="*/ 10000 w 10000"/>
              <a:gd name="connsiteY3" fmla="*/ 10006 h 10006"/>
              <a:gd name="connsiteX4" fmla="*/ 0 w 10000"/>
              <a:gd name="connsiteY4" fmla="*/ 10006 h 10006"/>
              <a:gd name="connsiteX5" fmla="*/ 0 w 10000"/>
              <a:gd name="connsiteY5" fmla="*/ 9997 h 1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6">
                <a:moveTo>
                  <a:pt x="0" y="9997"/>
                </a:moveTo>
                <a:lnTo>
                  <a:pt x="3222" y="0"/>
                </a:lnTo>
                <a:lnTo>
                  <a:pt x="10000" y="6"/>
                </a:lnTo>
                <a:lnTo>
                  <a:pt x="10000" y="10006"/>
                </a:lnTo>
                <a:lnTo>
                  <a:pt x="0" y="10006"/>
                </a:lnTo>
                <a:lnTo>
                  <a:pt x="0" y="9997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 dirty="0"/>
              <a:t>Bild durch Klicken auf Symbol hinzufügen</a:t>
            </a:r>
          </a:p>
        </p:txBody>
      </p:sp>
      <p:sp>
        <p:nvSpPr>
          <p:cNvPr id="5" name="Parallelogramm 4">
            <a:extLst>
              <a:ext uri="{FF2B5EF4-FFF2-40B4-BE49-F238E27FC236}">
                <a16:creationId xmlns:a16="http://schemas.microsoft.com/office/drawing/2014/main" id="{47FD8D4E-1D46-4AE8-8F06-1952DCE10AFE}"/>
              </a:ext>
            </a:extLst>
          </p:cNvPr>
          <p:cNvSpPr/>
          <p:nvPr userDrawn="1"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CCC809AF-F921-01AA-7E05-FE66AAFBFF05}"/>
              </a:ext>
            </a:extLst>
          </p:cNvPr>
          <p:cNvSpPr txBox="1">
            <a:spLocks/>
          </p:cNvSpPr>
          <p:nvPr userDrawn="1"/>
        </p:nvSpPr>
        <p:spPr>
          <a:xfrm>
            <a:off x="9840416" y="6453352"/>
            <a:ext cx="1512000" cy="144000"/>
          </a:xfrm>
          <a:prstGeom prst="rect">
            <a:avLst/>
          </a:prstGeom>
        </p:spPr>
        <p:txBody>
          <a:bodyPr vert="horz" lIns="0" tIns="43200" rIns="0" bIns="0" rtlCol="0" anchor="t" anchorCtr="0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46594E-95B5-4002-B753-7EE035906560}" type="datetime4">
              <a:rPr lang="de-DE" smtClean="0"/>
              <a:pPr/>
              <a:t>16. Oktober 2023</a:t>
            </a:fld>
            <a:endParaRPr 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3F0FF7A6-F047-47AF-D677-9A1C8B6F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5920" y="6453336"/>
            <a:ext cx="4320000" cy="144000"/>
          </a:xfrm>
        </p:spPr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14A14441-9A4B-F15F-7E47-65F1EE9B5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6"/>
            <a:ext cx="289248" cy="144000"/>
          </a:xfrm>
        </p:spPr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086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F3235FC4-042F-4F1E-9123-84F5CE3FD4D8}"/>
              </a:ext>
            </a:extLst>
          </p:cNvPr>
          <p:cNvSpPr/>
          <p:nvPr userDrawn="1"/>
        </p:nvSpPr>
        <p:spPr>
          <a:xfrm>
            <a:off x="1143" y="1799970"/>
            <a:ext cx="7772146" cy="5058029"/>
          </a:xfrm>
          <a:custGeom>
            <a:avLst/>
            <a:gdLst>
              <a:gd name="connsiteX0" fmla="*/ 0 w 7772146"/>
              <a:gd name="connsiteY0" fmla="*/ 0 h 5058029"/>
              <a:gd name="connsiteX1" fmla="*/ 0 w 7772146"/>
              <a:gd name="connsiteY1" fmla="*/ 5058029 h 5058029"/>
              <a:gd name="connsiteX2" fmla="*/ 5931281 w 7772146"/>
              <a:gd name="connsiteY2" fmla="*/ 5058029 h 5058029"/>
              <a:gd name="connsiteX3" fmla="*/ 7772146 w 7772146"/>
              <a:gd name="connsiteY3" fmla="*/ 0 h 5058029"/>
              <a:gd name="connsiteX4" fmla="*/ 0 w 7772146"/>
              <a:gd name="connsiteY4" fmla="*/ 0 h 50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146" h="5058029">
                <a:moveTo>
                  <a:pt x="0" y="0"/>
                </a:moveTo>
                <a:lnTo>
                  <a:pt x="0" y="5058029"/>
                </a:lnTo>
                <a:lnTo>
                  <a:pt x="5931281" y="5058029"/>
                </a:lnTo>
                <a:lnTo>
                  <a:pt x="777214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5832000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5544000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5661248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5CB6B16F-E7F7-4A2F-962E-173C46334787}" type="datetime4">
              <a:rPr lang="de-DE" smtClean="0"/>
              <a:t>16. Oktober 2023</a:t>
            </a:fld>
            <a:endParaRPr lang="de-DE" dirty="0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9AEF6772-FBE0-43F3-83D5-B7854CAEF2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5988" y="0"/>
            <a:ext cx="5634802" cy="5336055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9991"/>
                </a:moveTo>
                <a:lnTo>
                  <a:pt x="3481" y="19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991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373216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F16CAD2-C6A9-4BDA-8A63-78EB651090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5" name="Parallelogramm 4">
            <a:extLst>
              <a:ext uri="{FF2B5EF4-FFF2-40B4-BE49-F238E27FC236}">
                <a16:creationId xmlns:a16="http://schemas.microsoft.com/office/drawing/2014/main" id="{8443D55D-6E4B-4E61-8FFA-D4707884F1A4}"/>
              </a:ext>
            </a:extLst>
          </p:cNvPr>
          <p:cNvSpPr/>
          <p:nvPr userDrawn="1"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5079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F3235FC4-042F-4F1E-9123-84F5CE3FD4D8}"/>
              </a:ext>
            </a:extLst>
          </p:cNvPr>
          <p:cNvSpPr/>
          <p:nvPr userDrawn="1"/>
        </p:nvSpPr>
        <p:spPr>
          <a:xfrm>
            <a:off x="1143" y="1799970"/>
            <a:ext cx="7772146" cy="5058029"/>
          </a:xfrm>
          <a:custGeom>
            <a:avLst/>
            <a:gdLst>
              <a:gd name="connsiteX0" fmla="*/ 0 w 7772146"/>
              <a:gd name="connsiteY0" fmla="*/ 0 h 5058029"/>
              <a:gd name="connsiteX1" fmla="*/ 0 w 7772146"/>
              <a:gd name="connsiteY1" fmla="*/ 5058029 h 5058029"/>
              <a:gd name="connsiteX2" fmla="*/ 5931281 w 7772146"/>
              <a:gd name="connsiteY2" fmla="*/ 5058029 h 5058029"/>
              <a:gd name="connsiteX3" fmla="*/ 7772146 w 7772146"/>
              <a:gd name="connsiteY3" fmla="*/ 0 h 5058029"/>
              <a:gd name="connsiteX4" fmla="*/ 0 w 7772146"/>
              <a:gd name="connsiteY4" fmla="*/ 0 h 5058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146" h="5058029">
                <a:moveTo>
                  <a:pt x="0" y="0"/>
                </a:moveTo>
                <a:lnTo>
                  <a:pt x="0" y="5058029"/>
                </a:lnTo>
                <a:lnTo>
                  <a:pt x="5931281" y="5058029"/>
                </a:lnTo>
                <a:lnTo>
                  <a:pt x="777214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5832000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5544000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5661248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5CB6B16F-E7F7-4A2F-962E-173C46334787}" type="datetime4">
              <a:rPr lang="de-DE" smtClean="0"/>
              <a:t>16. Oktober 2023</a:t>
            </a:fld>
            <a:endParaRPr lang="de-DE" dirty="0"/>
          </a:p>
        </p:txBody>
      </p:sp>
      <p:sp>
        <p:nvSpPr>
          <p:cNvPr id="10" name="Bildplatzhalter 5">
            <a:extLst>
              <a:ext uri="{FF2B5EF4-FFF2-40B4-BE49-F238E27FC236}">
                <a16:creationId xmlns:a16="http://schemas.microsoft.com/office/drawing/2014/main" id="{9AEF6772-FBE0-43F3-83D5-B7854CAEF2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65988" y="0"/>
            <a:ext cx="5634802" cy="5336055"/>
          </a:xfrm>
          <a:custGeom>
            <a:avLst/>
            <a:gdLst>
              <a:gd name="connsiteX0" fmla="*/ 0 w 10000"/>
              <a:gd name="connsiteY0" fmla="*/ 2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2000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2000 h 10000"/>
              <a:gd name="connsiteX0" fmla="*/ 0 w 10000"/>
              <a:gd name="connsiteY0" fmla="*/ 9991 h 10000"/>
              <a:gd name="connsiteX1" fmla="*/ 3499 w 10000"/>
              <a:gd name="connsiteY1" fmla="*/ 0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  <a:gd name="connsiteX0" fmla="*/ 0 w 10000"/>
              <a:gd name="connsiteY0" fmla="*/ 9991 h 10000"/>
              <a:gd name="connsiteX1" fmla="*/ 3481 w 10000"/>
              <a:gd name="connsiteY1" fmla="*/ 19 h 10000"/>
              <a:gd name="connsiteX2" fmla="*/ 10000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0 w 10000"/>
              <a:gd name="connsiteY5" fmla="*/ 999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0" y="9991"/>
                </a:moveTo>
                <a:lnTo>
                  <a:pt x="3481" y="19"/>
                </a:ln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991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373216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F16CAD2-C6A9-4BDA-8A63-78EB651090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5" name="Parallelogramm 4">
            <a:extLst>
              <a:ext uri="{FF2B5EF4-FFF2-40B4-BE49-F238E27FC236}">
                <a16:creationId xmlns:a16="http://schemas.microsoft.com/office/drawing/2014/main" id="{8443D55D-6E4B-4E61-8FFA-D4707884F1A4}"/>
              </a:ext>
            </a:extLst>
          </p:cNvPr>
          <p:cNvSpPr/>
          <p:nvPr userDrawn="1"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10FD665B-2B4B-5FB2-A127-C5CE378D0B72}"/>
              </a:ext>
            </a:extLst>
          </p:cNvPr>
          <p:cNvSpPr txBox="1">
            <a:spLocks/>
          </p:cNvSpPr>
          <p:nvPr userDrawn="1"/>
        </p:nvSpPr>
        <p:spPr>
          <a:xfrm>
            <a:off x="9840416" y="6453352"/>
            <a:ext cx="1512000" cy="144000"/>
          </a:xfrm>
          <a:prstGeom prst="rect">
            <a:avLst/>
          </a:prstGeom>
        </p:spPr>
        <p:txBody>
          <a:bodyPr vert="horz" lIns="0" tIns="43200" rIns="0" bIns="0" rtlCol="0" anchor="t" anchorCtr="0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46594E-95B5-4002-B753-7EE035906560}" type="datetime4">
              <a:rPr lang="de-DE" smtClean="0"/>
              <a:pPr/>
              <a:t>16. Oktober 2023</a:t>
            </a:fld>
            <a:endParaRPr lang="de-DE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075313D-A5F2-7CFD-B19C-8E63826CC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5920" y="6453336"/>
            <a:ext cx="4320000" cy="144000"/>
          </a:xfrm>
        </p:spPr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15A81919-8B12-E9EE-EBF9-6377FB154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6"/>
            <a:ext cx="289248" cy="144000"/>
          </a:xfrm>
        </p:spPr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16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43986FA2-0753-B84C-9332-AD846639AC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25624"/>
            <a:ext cx="12192000" cy="3359760"/>
          </a:xfrm>
          <a:prstGeom prst="rect">
            <a:avLst/>
          </a:prstGeom>
        </p:spPr>
      </p:pic>
      <p:sp>
        <p:nvSpPr>
          <p:cNvPr id="30" name="Bildplatzhalter 29">
            <a:extLst>
              <a:ext uri="{FF2B5EF4-FFF2-40B4-BE49-F238E27FC236}">
                <a16:creationId xmlns:a16="http://schemas.microsoft.com/office/drawing/2014/main" id="{366C48F0-18AD-4901-ACFD-4959DB204F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525624"/>
            <a:ext cx="12200790" cy="3332375"/>
          </a:xfrm>
          <a:custGeom>
            <a:avLst/>
            <a:gdLst>
              <a:gd name="connsiteX0" fmla="*/ 2089 w 12200790"/>
              <a:gd name="connsiteY0" fmla="*/ 3956 h 3332375"/>
              <a:gd name="connsiteX1" fmla="*/ 2089 w 12200790"/>
              <a:gd name="connsiteY1" fmla="*/ 4210 h 3332375"/>
              <a:gd name="connsiteX2" fmla="*/ 2089 w 12200790"/>
              <a:gd name="connsiteY2" fmla="*/ 1263923 h 3332375"/>
              <a:gd name="connsiteX3" fmla="*/ 4506272 w 12200790"/>
              <a:gd name="connsiteY3" fmla="*/ 1263923 h 3332375"/>
              <a:gd name="connsiteX4" fmla="*/ 4964868 w 12200790"/>
              <a:gd name="connsiteY4" fmla="*/ 3956 h 3332375"/>
              <a:gd name="connsiteX5" fmla="*/ 0 w 12200790"/>
              <a:gd name="connsiteY5" fmla="*/ 0 h 3332375"/>
              <a:gd name="connsiteX6" fmla="*/ 12200790 w 12200790"/>
              <a:gd name="connsiteY6" fmla="*/ 0 h 3332375"/>
              <a:gd name="connsiteX7" fmla="*/ 12200790 w 12200790"/>
              <a:gd name="connsiteY7" fmla="*/ 3332375 h 3332375"/>
              <a:gd name="connsiteX8" fmla="*/ 0 w 12200790"/>
              <a:gd name="connsiteY8" fmla="*/ 3332375 h 33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0790" h="3332375">
                <a:moveTo>
                  <a:pt x="2089" y="3956"/>
                </a:moveTo>
                <a:lnTo>
                  <a:pt x="2089" y="4210"/>
                </a:lnTo>
                <a:lnTo>
                  <a:pt x="2089" y="1263923"/>
                </a:lnTo>
                <a:lnTo>
                  <a:pt x="4506272" y="1263923"/>
                </a:lnTo>
                <a:lnTo>
                  <a:pt x="4964868" y="3956"/>
                </a:lnTo>
                <a:close/>
                <a:moveTo>
                  <a:pt x="0" y="0"/>
                </a:moveTo>
                <a:lnTo>
                  <a:pt x="12200790" y="0"/>
                </a:lnTo>
                <a:lnTo>
                  <a:pt x="12200790" y="3332375"/>
                </a:lnTo>
                <a:lnTo>
                  <a:pt x="0" y="33323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EE8D75E-CDB6-4653-B9AE-7D324982960B}"/>
              </a:ext>
            </a:extLst>
          </p:cNvPr>
          <p:cNvGrpSpPr/>
          <p:nvPr userDrawn="1"/>
        </p:nvGrpSpPr>
        <p:grpSpPr>
          <a:xfrm>
            <a:off x="1143" y="1799970"/>
            <a:ext cx="12193142" cy="2988056"/>
            <a:chOff x="1143" y="1799970"/>
            <a:chExt cx="12193142" cy="2988056"/>
          </a:xfrm>
        </p:grpSpPr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B7077F29-90D2-4856-AC0B-18C2BCF2A466}"/>
                </a:ext>
              </a:extLst>
            </p:cNvPr>
            <p:cNvSpPr/>
            <p:nvPr/>
          </p:nvSpPr>
          <p:spPr>
            <a:xfrm>
              <a:off x="1143" y="1799970"/>
              <a:ext cx="8394064" cy="1656080"/>
            </a:xfrm>
            <a:custGeom>
              <a:avLst/>
              <a:gdLst>
                <a:gd name="connsiteX0" fmla="*/ 7791323 w 8394064"/>
                <a:gd name="connsiteY0" fmla="*/ 0 h 1656080"/>
                <a:gd name="connsiteX1" fmla="*/ 0 w 8394064"/>
                <a:gd name="connsiteY1" fmla="*/ 0 h 1656080"/>
                <a:gd name="connsiteX2" fmla="*/ 0 w 8394064"/>
                <a:gd name="connsiteY2" fmla="*/ 1655064 h 1656080"/>
                <a:gd name="connsiteX3" fmla="*/ 254 w 8394064"/>
                <a:gd name="connsiteY3" fmla="*/ 1656080 h 1656080"/>
                <a:gd name="connsiteX4" fmla="*/ 8394065 w 8394064"/>
                <a:gd name="connsiteY4" fmla="*/ 1656080 h 1656080"/>
                <a:gd name="connsiteX5" fmla="*/ 7791323 w 8394064"/>
                <a:gd name="connsiteY5" fmla="*/ 0 h 165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94064" h="1656080">
                  <a:moveTo>
                    <a:pt x="7791323" y="0"/>
                  </a:moveTo>
                  <a:lnTo>
                    <a:pt x="0" y="0"/>
                  </a:lnTo>
                  <a:lnTo>
                    <a:pt x="0" y="1655064"/>
                  </a:lnTo>
                  <a:lnTo>
                    <a:pt x="254" y="1656080"/>
                  </a:lnTo>
                  <a:lnTo>
                    <a:pt x="8394065" y="1656080"/>
                  </a:lnTo>
                  <a:lnTo>
                    <a:pt x="7791323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A4260301-D0DA-4666-BE90-9F1A296B1B81}"/>
                </a:ext>
              </a:extLst>
            </p:cNvPr>
            <p:cNvSpPr/>
            <p:nvPr userDrawn="1"/>
          </p:nvSpPr>
          <p:spPr>
            <a:xfrm>
              <a:off x="1143" y="3528059"/>
              <a:ext cx="4962778" cy="1259967"/>
            </a:xfrm>
            <a:custGeom>
              <a:avLst/>
              <a:gdLst>
                <a:gd name="connsiteX0" fmla="*/ 0 w 4962778"/>
                <a:gd name="connsiteY0" fmla="*/ 0 h 1259967"/>
                <a:gd name="connsiteX1" fmla="*/ 0 w 4962778"/>
                <a:gd name="connsiteY1" fmla="*/ 254 h 1259967"/>
                <a:gd name="connsiteX2" fmla="*/ 0 w 4962778"/>
                <a:gd name="connsiteY2" fmla="*/ 1259967 h 1259967"/>
                <a:gd name="connsiteX3" fmla="*/ 4504182 w 4962778"/>
                <a:gd name="connsiteY3" fmla="*/ 1259967 h 1259967"/>
                <a:gd name="connsiteX4" fmla="*/ 4962779 w 4962778"/>
                <a:gd name="connsiteY4" fmla="*/ 0 h 1259967"/>
                <a:gd name="connsiteX5" fmla="*/ 0 w 4962778"/>
                <a:gd name="connsiteY5" fmla="*/ 0 h 1259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2778" h="1259967">
                  <a:moveTo>
                    <a:pt x="0" y="0"/>
                  </a:moveTo>
                  <a:lnTo>
                    <a:pt x="0" y="254"/>
                  </a:lnTo>
                  <a:lnTo>
                    <a:pt x="0" y="1259967"/>
                  </a:lnTo>
                  <a:lnTo>
                    <a:pt x="4504182" y="1259967"/>
                  </a:lnTo>
                  <a:lnTo>
                    <a:pt x="496277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EB664266-A3D1-42B6-AF62-5163DEE7328E}"/>
                </a:ext>
              </a:extLst>
            </p:cNvPr>
            <p:cNvSpPr/>
            <p:nvPr/>
          </p:nvSpPr>
          <p:spPr>
            <a:xfrm>
              <a:off x="8196326" y="2700020"/>
              <a:ext cx="3997959" cy="756030"/>
            </a:xfrm>
            <a:custGeom>
              <a:avLst/>
              <a:gdLst>
                <a:gd name="connsiteX0" fmla="*/ 3997960 w 3997959"/>
                <a:gd name="connsiteY0" fmla="*/ 0 h 756030"/>
                <a:gd name="connsiteX1" fmla="*/ 0 w 3997959"/>
                <a:gd name="connsiteY1" fmla="*/ 0 h 756030"/>
                <a:gd name="connsiteX2" fmla="*/ 275209 w 3997959"/>
                <a:gd name="connsiteY2" fmla="*/ 756031 h 756030"/>
                <a:gd name="connsiteX3" fmla="*/ 3997960 w 3997959"/>
                <a:gd name="connsiteY3" fmla="*/ 756031 h 756030"/>
                <a:gd name="connsiteX4" fmla="*/ 3997960 w 3997959"/>
                <a:gd name="connsiteY4" fmla="*/ 0 h 756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97959" h="756030">
                  <a:moveTo>
                    <a:pt x="3997960" y="0"/>
                  </a:moveTo>
                  <a:lnTo>
                    <a:pt x="0" y="0"/>
                  </a:lnTo>
                  <a:lnTo>
                    <a:pt x="275209" y="756031"/>
                  </a:lnTo>
                  <a:lnTo>
                    <a:pt x="3997960" y="756031"/>
                  </a:lnTo>
                  <a:lnTo>
                    <a:pt x="3997960" y="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561872" y="2061000"/>
            <a:ext cx="5832000" cy="1152000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551384" y="4149080"/>
            <a:ext cx="2592288" cy="288000"/>
          </a:xfrm>
        </p:spPr>
        <p:txBody>
          <a:bodyPr tIns="28800"/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fld id="{3A2A1C9B-6105-4AF0-A69A-819419A5CD9E}" type="datetime4">
              <a:rPr lang="de-DE" smtClean="0"/>
              <a:t>16. Oktober 2023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551704" y="3860224"/>
            <a:ext cx="2880000" cy="288000"/>
          </a:xfrm>
        </p:spPr>
        <p:txBody>
          <a:bodyPr lIns="0" tIns="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F16CAD2-C6A9-4BDA-8A63-78EB651090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3550EBE3-0EAF-4040-B318-81F139A68E0D}"/>
              </a:ext>
            </a:extLst>
          </p:cNvPr>
          <p:cNvSpPr txBox="1"/>
          <p:nvPr userDrawn="1"/>
        </p:nvSpPr>
        <p:spPr>
          <a:xfrm>
            <a:off x="8832304" y="2924976"/>
            <a:ext cx="1944000" cy="288000"/>
          </a:xfrm>
          <a:prstGeom prst="rect">
            <a:avLst/>
          </a:prstGeom>
          <a:noFill/>
        </p:spPr>
        <p:txBody>
          <a:bodyPr wrap="square" lIns="14400" tIns="10800" rIns="0" bIns="0" rtlCol="0">
            <a:spAutoFit/>
          </a:bodyPr>
          <a:lstStyle/>
          <a:p>
            <a:r>
              <a:rPr lang="de-DE" sz="1800" b="1" dirty="0">
                <a:solidFill>
                  <a:schemeClr val="bg1"/>
                </a:solidFill>
              </a:rPr>
              <a:t>uni-siegen.de</a:t>
            </a:r>
          </a:p>
        </p:txBody>
      </p:sp>
      <p:sp>
        <p:nvSpPr>
          <p:cNvPr id="3" name="Parallelogramm 2">
            <a:extLst>
              <a:ext uri="{FF2B5EF4-FFF2-40B4-BE49-F238E27FC236}">
                <a16:creationId xmlns:a16="http://schemas.microsoft.com/office/drawing/2014/main" id="{3F307598-9184-42AD-95C5-B30CE9F0F16D}"/>
              </a:ext>
            </a:extLst>
          </p:cNvPr>
          <p:cNvSpPr/>
          <p:nvPr userDrawn="1"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69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5832000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5544000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6021312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F7129713-2D11-4C7F-809F-786C1C71B94D}" type="datetime4">
              <a:rPr lang="de-DE" smtClean="0"/>
              <a:t>16. Oktober 2023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733280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F16CAD2-C6A9-4BDA-8A63-78EB651090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grpSp>
        <p:nvGrpSpPr>
          <p:cNvPr id="6" name="Grafik 4">
            <a:extLst>
              <a:ext uri="{FF2B5EF4-FFF2-40B4-BE49-F238E27FC236}">
                <a16:creationId xmlns:a16="http://schemas.microsoft.com/office/drawing/2014/main" id="{4FEE0BF1-8904-41E6-9EAB-433B75A66D4E}"/>
              </a:ext>
            </a:extLst>
          </p:cNvPr>
          <p:cNvGrpSpPr/>
          <p:nvPr/>
        </p:nvGrpSpPr>
        <p:grpSpPr>
          <a:xfrm>
            <a:off x="-18000" y="-1"/>
            <a:ext cx="12218400" cy="6872850"/>
            <a:chOff x="-18000" y="-1"/>
            <a:chExt cx="12218400" cy="6872850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28F63E72-D779-4F25-88C2-A7F2C2EDA671}"/>
                </a:ext>
              </a:extLst>
            </p:cNvPr>
            <p:cNvSpPr/>
            <p:nvPr/>
          </p:nvSpPr>
          <p:spPr>
            <a:xfrm>
              <a:off x="-16854" y="1803867"/>
              <a:ext cx="7783756" cy="5068981"/>
            </a:xfrm>
            <a:custGeom>
              <a:avLst/>
              <a:gdLst>
                <a:gd name="connsiteX0" fmla="*/ 0 w 7783756"/>
                <a:gd name="connsiteY0" fmla="*/ 0 h 5068981"/>
                <a:gd name="connsiteX1" fmla="*/ 0 w 7783756"/>
                <a:gd name="connsiteY1" fmla="*/ 5068982 h 5068981"/>
                <a:gd name="connsiteX2" fmla="*/ 5938779 w 7783756"/>
                <a:gd name="connsiteY2" fmla="*/ 5068982 h 5068981"/>
                <a:gd name="connsiteX3" fmla="*/ 7783757 w 7783756"/>
                <a:gd name="connsiteY3" fmla="*/ 0 h 5068981"/>
                <a:gd name="connsiteX4" fmla="*/ 0 w 7783756"/>
                <a:gd name="connsiteY4" fmla="*/ 0 h 506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83756" h="5068981">
                  <a:moveTo>
                    <a:pt x="0" y="0"/>
                  </a:moveTo>
                  <a:lnTo>
                    <a:pt x="0" y="5068982"/>
                  </a:lnTo>
                  <a:lnTo>
                    <a:pt x="5938779" y="5068982"/>
                  </a:lnTo>
                  <a:lnTo>
                    <a:pt x="77837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12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EAC6D96B-4568-4116-8976-2B3D8A6449DC}"/>
                </a:ext>
              </a:extLst>
            </p:cNvPr>
            <p:cNvSpPr/>
            <p:nvPr/>
          </p:nvSpPr>
          <p:spPr>
            <a:xfrm>
              <a:off x="6552063" y="-1"/>
              <a:ext cx="5650627" cy="5353950"/>
            </a:xfrm>
            <a:custGeom>
              <a:avLst/>
              <a:gdLst>
                <a:gd name="connsiteX0" fmla="*/ 5650628 w 5650627"/>
                <a:gd name="connsiteY0" fmla="*/ 0 h 5353950"/>
                <a:gd name="connsiteX1" fmla="*/ 1948707 w 5650627"/>
                <a:gd name="connsiteY1" fmla="*/ 0 h 5353950"/>
                <a:gd name="connsiteX2" fmla="*/ 0 w 5650627"/>
                <a:gd name="connsiteY2" fmla="*/ 5353950 h 5353950"/>
                <a:gd name="connsiteX3" fmla="*/ 5649610 w 5650627"/>
                <a:gd name="connsiteY3" fmla="*/ 5353950 h 5353950"/>
                <a:gd name="connsiteX4" fmla="*/ 5650628 w 5650627"/>
                <a:gd name="connsiteY4" fmla="*/ 5351150 h 5353950"/>
                <a:gd name="connsiteX5" fmla="*/ 5650628 w 5650627"/>
                <a:gd name="connsiteY5" fmla="*/ 0 h 535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50627" h="5353950">
                  <a:moveTo>
                    <a:pt x="5650628" y="0"/>
                  </a:moveTo>
                  <a:lnTo>
                    <a:pt x="1948707" y="0"/>
                  </a:lnTo>
                  <a:lnTo>
                    <a:pt x="0" y="5353950"/>
                  </a:lnTo>
                  <a:lnTo>
                    <a:pt x="5649610" y="5353950"/>
                  </a:lnTo>
                  <a:lnTo>
                    <a:pt x="5650628" y="5351150"/>
                  </a:lnTo>
                  <a:lnTo>
                    <a:pt x="5650628" y="0"/>
                  </a:lnTo>
                  <a:close/>
                </a:path>
              </a:pathLst>
            </a:custGeom>
            <a:solidFill>
              <a:schemeClr val="accent3"/>
            </a:solidFill>
            <a:ln w="127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5" name="Parallelogramm 4">
            <a:extLst>
              <a:ext uri="{FF2B5EF4-FFF2-40B4-BE49-F238E27FC236}">
                <a16:creationId xmlns:a16="http://schemas.microsoft.com/office/drawing/2014/main" id="{9455762C-E6FA-4CFA-8B54-E7DA92026373}"/>
              </a:ext>
            </a:extLst>
          </p:cNvPr>
          <p:cNvSpPr/>
          <p:nvPr userDrawn="1"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BB734503-2298-7807-2872-F12476FC11A1}"/>
              </a:ext>
            </a:extLst>
          </p:cNvPr>
          <p:cNvSpPr txBox="1">
            <a:spLocks/>
          </p:cNvSpPr>
          <p:nvPr userDrawn="1"/>
        </p:nvSpPr>
        <p:spPr>
          <a:xfrm>
            <a:off x="9840416" y="6453352"/>
            <a:ext cx="1512000" cy="144000"/>
          </a:xfrm>
          <a:prstGeom prst="rect">
            <a:avLst/>
          </a:prstGeom>
        </p:spPr>
        <p:txBody>
          <a:bodyPr vert="horz" lIns="0" tIns="43200" rIns="0" bIns="0" rtlCol="0" anchor="t" anchorCtr="0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46594E-95B5-4002-B753-7EE035906560}" type="datetime4">
              <a:rPr lang="de-DE" smtClean="0"/>
              <a:pPr/>
              <a:t>16. Oktober 2023</a:t>
            </a:fld>
            <a:endParaRPr lang="de-DE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17F8267C-5732-FE78-E8E7-0AE68F472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5920" y="6453336"/>
            <a:ext cx="4320000" cy="144000"/>
          </a:xfrm>
        </p:spPr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4025FB01-339D-C9F3-D9E8-893BFCDA9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6"/>
            <a:ext cx="289248" cy="144000"/>
          </a:xfrm>
        </p:spPr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3483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331B77-9E39-4467-A5A1-26D356813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5832000" cy="1368000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3AD5C95-7D4D-48AE-8043-4BB0A41A3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5544000" cy="1655762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6BD5E2-E3B3-4F91-9941-29738D96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1384" y="6021312"/>
            <a:ext cx="1944000" cy="216000"/>
          </a:xfrm>
        </p:spPr>
        <p:txBody>
          <a:bodyPr tIns="0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F7129713-2D11-4C7F-809F-786C1C71B94D}" type="datetime4">
              <a:rPr lang="de-DE" smtClean="0"/>
              <a:t>16. Oktober 2023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B92C5C-CBF0-4159-9D58-74DBE0EA8E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5733280"/>
            <a:ext cx="2735262" cy="288000"/>
          </a:xfrm>
        </p:spPr>
        <p:txBody>
          <a:bodyPr lIns="0" tIns="36000" rIns="0" bIns="36000"/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F16CAD2-C6A9-4BDA-8A63-78EB651090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7368" y="410981"/>
            <a:ext cx="2070000" cy="826248"/>
          </a:xfrm>
          <a:prstGeom prst="rect">
            <a:avLst/>
          </a:prstGeom>
        </p:spPr>
      </p:pic>
      <p:sp>
        <p:nvSpPr>
          <p:cNvPr id="7" name="Freihandform: Form 6">
            <a:extLst>
              <a:ext uri="{FF2B5EF4-FFF2-40B4-BE49-F238E27FC236}">
                <a16:creationId xmlns:a16="http://schemas.microsoft.com/office/drawing/2014/main" id="{28F63E72-D779-4F25-88C2-A7F2C2EDA671}"/>
              </a:ext>
            </a:extLst>
          </p:cNvPr>
          <p:cNvSpPr/>
          <p:nvPr/>
        </p:nvSpPr>
        <p:spPr>
          <a:xfrm>
            <a:off x="-16854" y="1803867"/>
            <a:ext cx="7783756" cy="5068981"/>
          </a:xfrm>
          <a:custGeom>
            <a:avLst/>
            <a:gdLst>
              <a:gd name="connsiteX0" fmla="*/ 0 w 7783756"/>
              <a:gd name="connsiteY0" fmla="*/ 0 h 5068981"/>
              <a:gd name="connsiteX1" fmla="*/ 0 w 7783756"/>
              <a:gd name="connsiteY1" fmla="*/ 5068982 h 5068981"/>
              <a:gd name="connsiteX2" fmla="*/ 5938779 w 7783756"/>
              <a:gd name="connsiteY2" fmla="*/ 5068982 h 5068981"/>
              <a:gd name="connsiteX3" fmla="*/ 7783757 w 7783756"/>
              <a:gd name="connsiteY3" fmla="*/ 0 h 5068981"/>
              <a:gd name="connsiteX4" fmla="*/ 0 w 7783756"/>
              <a:gd name="connsiteY4" fmla="*/ 0 h 506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83756" h="5068981">
                <a:moveTo>
                  <a:pt x="0" y="0"/>
                </a:moveTo>
                <a:lnTo>
                  <a:pt x="0" y="5068982"/>
                </a:lnTo>
                <a:lnTo>
                  <a:pt x="5938779" y="5068982"/>
                </a:lnTo>
                <a:lnTo>
                  <a:pt x="778375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5" name="Parallelogramm 4">
            <a:extLst>
              <a:ext uri="{FF2B5EF4-FFF2-40B4-BE49-F238E27FC236}">
                <a16:creationId xmlns:a16="http://schemas.microsoft.com/office/drawing/2014/main" id="{9455762C-E6FA-4CFA-8B54-E7DA92026373}"/>
              </a:ext>
            </a:extLst>
          </p:cNvPr>
          <p:cNvSpPr/>
          <p:nvPr userDrawn="1"/>
        </p:nvSpPr>
        <p:spPr>
          <a:xfrm>
            <a:off x="2545556" y="410982"/>
            <a:ext cx="339180" cy="826248"/>
          </a:xfrm>
          <a:prstGeom prst="parallelogram">
            <a:avLst>
              <a:gd name="adj" fmla="val 88798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EF008F59-7CE7-2F4D-5EDB-3050F2877E18}"/>
              </a:ext>
            </a:extLst>
          </p:cNvPr>
          <p:cNvSpPr txBox="1">
            <a:spLocks/>
          </p:cNvSpPr>
          <p:nvPr userDrawn="1"/>
        </p:nvSpPr>
        <p:spPr>
          <a:xfrm>
            <a:off x="9840416" y="6453352"/>
            <a:ext cx="1512000" cy="144000"/>
          </a:xfrm>
          <a:prstGeom prst="rect">
            <a:avLst/>
          </a:prstGeom>
        </p:spPr>
        <p:txBody>
          <a:bodyPr vert="horz" lIns="0" tIns="43200" rIns="0" bIns="0" rtlCol="0" anchor="t" anchorCtr="0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A46594E-95B5-4002-B753-7EE035906560}" type="datetime4">
              <a:rPr lang="de-DE" smtClean="0"/>
              <a:pPr/>
              <a:t>16. Oktober 2023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D729A337-A95A-C82F-20EE-6E3197D3C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5920" y="6453336"/>
            <a:ext cx="4320000" cy="144000"/>
          </a:xfrm>
        </p:spPr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6C52B775-ED85-F678-4E19-51932200C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6"/>
            <a:ext cx="289248" cy="144000"/>
          </a:xfrm>
        </p:spPr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846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480FFC-C54D-442F-AB61-6887B4C7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11088000" cy="43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D05920-C6D7-4D61-AB99-D69AA5A41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060848"/>
            <a:ext cx="6552728" cy="3816424"/>
          </a:xfrm>
        </p:spPr>
        <p:txBody>
          <a:bodyPr tIns="0"/>
          <a:lstStyle>
            <a:lvl1pPr>
              <a:spcBef>
                <a:spcPts val="1400"/>
              </a:spcBef>
              <a:defRPr sz="2000" b="1">
                <a:solidFill>
                  <a:schemeClr val="tx2"/>
                </a:solidFill>
              </a:defRPr>
            </a:lvl1pPr>
            <a:lvl2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2"/>
                </a:solidFill>
              </a:defRPr>
            </a:lvl2pPr>
            <a:lvl3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3pPr>
            <a:lvl4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4pPr>
            <a:lvl5pPr marL="18000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5pPr>
            <a:lvl6pPr marL="180000" indent="0">
              <a:buFont typeface="+mj-lt"/>
              <a:buNone/>
              <a:defRPr>
                <a:solidFill>
                  <a:schemeClr val="tx2"/>
                </a:solidFill>
              </a:defRPr>
            </a:lvl6pPr>
            <a:lvl7pPr marL="180000" indent="0">
              <a:buFont typeface="+mj-lt"/>
              <a:buNone/>
              <a:defRPr>
                <a:solidFill>
                  <a:schemeClr val="tx2"/>
                </a:solidFill>
              </a:defRPr>
            </a:lvl7pPr>
            <a:lvl8pPr marL="180000" indent="0">
              <a:buFont typeface="+mj-lt"/>
              <a:buNone/>
              <a:defRPr>
                <a:solidFill>
                  <a:schemeClr val="tx2"/>
                </a:solidFill>
              </a:defRPr>
            </a:lvl8pPr>
            <a:lvl9pPr marL="180000" indent="0">
              <a:buFont typeface="+mj-lt"/>
              <a:buNone/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413C9-41C0-4118-88C9-422A5DE23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594E-95B5-4002-B753-7EE035906560}" type="datetime4">
              <a:rPr lang="de-DE" smtClean="0"/>
              <a:t>16. Oktober 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89B284C-D04C-476B-8F04-2A7AF1C95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CF60C3-89CB-46E0-AF81-A3E502C60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78A024A-4794-4471-B069-9F8C3E851D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2152" y="980728"/>
            <a:ext cx="7992120" cy="432000"/>
          </a:xfrm>
        </p:spPr>
        <p:txBody>
          <a:bodyPr tIns="36000"/>
          <a:lstStyle>
            <a:lvl1pPr>
              <a:lnSpc>
                <a:spcPct val="90000"/>
              </a:lnSpc>
              <a:defRPr sz="2800">
                <a:solidFill>
                  <a:schemeClr val="tx1"/>
                </a:solidFill>
              </a:defRPr>
            </a:lvl1pPr>
            <a:lvl2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buFont typeface="+mj-lt"/>
              <a:buNone/>
              <a:defRPr sz="2800" b="0" i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grpSp>
        <p:nvGrpSpPr>
          <p:cNvPr id="7" name="Grafik 16">
            <a:extLst>
              <a:ext uri="{FF2B5EF4-FFF2-40B4-BE49-F238E27FC236}">
                <a16:creationId xmlns:a16="http://schemas.microsoft.com/office/drawing/2014/main" id="{1CC7D6F7-6576-46E9-8F5C-0D08112494D4}"/>
              </a:ext>
            </a:extLst>
          </p:cNvPr>
          <p:cNvGrpSpPr/>
          <p:nvPr/>
        </p:nvGrpSpPr>
        <p:grpSpPr>
          <a:xfrm>
            <a:off x="-10800" y="0"/>
            <a:ext cx="12204000" cy="6864750"/>
            <a:chOff x="-10800" y="0"/>
            <a:chExt cx="12204000" cy="6864750"/>
          </a:xfrm>
        </p:grpSpPr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45C35ECD-471C-44FB-8C31-D16F5FBB515A}"/>
                </a:ext>
              </a:extLst>
            </p:cNvPr>
            <p:cNvSpPr/>
            <p:nvPr/>
          </p:nvSpPr>
          <p:spPr>
            <a:xfrm>
              <a:off x="-9655" y="1801742"/>
              <a:ext cx="8900148" cy="4378312"/>
            </a:xfrm>
            <a:custGeom>
              <a:avLst/>
              <a:gdLst>
                <a:gd name="connsiteX0" fmla="*/ 0 w 8900148"/>
                <a:gd name="connsiteY0" fmla="*/ 0 h 4378312"/>
                <a:gd name="connsiteX1" fmla="*/ 0 w 8900148"/>
                <a:gd name="connsiteY1" fmla="*/ 4378313 h 4378312"/>
                <a:gd name="connsiteX2" fmla="*/ 7306510 w 8900148"/>
                <a:gd name="connsiteY2" fmla="*/ 4378313 h 4378312"/>
                <a:gd name="connsiteX3" fmla="*/ 8900149 w 8900148"/>
                <a:gd name="connsiteY3" fmla="*/ 0 h 4378312"/>
                <a:gd name="connsiteX4" fmla="*/ 0 w 8900148"/>
                <a:gd name="connsiteY4" fmla="*/ 0 h 437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00148" h="4378312">
                  <a:moveTo>
                    <a:pt x="0" y="0"/>
                  </a:moveTo>
                  <a:lnTo>
                    <a:pt x="0" y="4378313"/>
                  </a:lnTo>
                  <a:lnTo>
                    <a:pt x="7306510" y="4378313"/>
                  </a:lnTo>
                  <a:lnTo>
                    <a:pt x="89001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F3D9652C-3B6E-4EF3-88D5-C1F96FDC61FC}"/>
                </a:ext>
              </a:extLst>
            </p:cNvPr>
            <p:cNvSpPr/>
            <p:nvPr/>
          </p:nvSpPr>
          <p:spPr>
            <a:xfrm>
              <a:off x="7558476" y="1293878"/>
              <a:ext cx="4637011" cy="4378439"/>
            </a:xfrm>
            <a:custGeom>
              <a:avLst/>
              <a:gdLst>
                <a:gd name="connsiteX0" fmla="*/ 4637012 w 4637011"/>
                <a:gd name="connsiteY0" fmla="*/ 0 h 4378439"/>
                <a:gd name="connsiteX1" fmla="*/ 1593640 w 4637011"/>
                <a:gd name="connsiteY1" fmla="*/ 0 h 4378439"/>
                <a:gd name="connsiteX2" fmla="*/ 0 w 4637011"/>
                <a:gd name="connsiteY2" fmla="*/ 4378440 h 4378439"/>
                <a:gd name="connsiteX3" fmla="*/ 4635868 w 4637011"/>
                <a:gd name="connsiteY3" fmla="*/ 4378440 h 4378439"/>
                <a:gd name="connsiteX4" fmla="*/ 4637012 w 4637011"/>
                <a:gd name="connsiteY4" fmla="*/ 4375388 h 4378439"/>
                <a:gd name="connsiteX5" fmla="*/ 4637012 w 4637011"/>
                <a:gd name="connsiteY5" fmla="*/ 0 h 43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37011" h="4378439">
                  <a:moveTo>
                    <a:pt x="4637012" y="0"/>
                  </a:moveTo>
                  <a:lnTo>
                    <a:pt x="1593640" y="0"/>
                  </a:lnTo>
                  <a:lnTo>
                    <a:pt x="0" y="4378440"/>
                  </a:lnTo>
                  <a:lnTo>
                    <a:pt x="4635868" y="4378440"/>
                  </a:lnTo>
                  <a:lnTo>
                    <a:pt x="4637012" y="4375388"/>
                  </a:lnTo>
                  <a:lnTo>
                    <a:pt x="4637012" y="0"/>
                  </a:lnTo>
                  <a:close/>
                </a:path>
              </a:pathLst>
            </a:custGeom>
            <a:solidFill>
              <a:schemeClr val="accent2"/>
            </a:solidFill>
            <a:ln w="127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256568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DCCBDE3-A89C-4F87-BA54-A803CF585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11088000" cy="8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ED3204-B3CD-4DC4-9A86-021666AC9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1384" y="1701296"/>
            <a:ext cx="11088000" cy="4464000"/>
          </a:xfrm>
          <a:prstGeom prst="rect">
            <a:avLst/>
          </a:prstGeom>
        </p:spPr>
        <p:txBody>
          <a:bodyPr vert="horz" lIns="0" tIns="1800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6</a:t>
            </a:r>
          </a:p>
          <a:p>
            <a:pPr lvl="6"/>
            <a:r>
              <a:rPr lang="de-DE" dirty="0"/>
              <a:t>7</a:t>
            </a:r>
          </a:p>
          <a:p>
            <a:pPr lvl="7"/>
            <a:r>
              <a:rPr lang="de-DE" dirty="0"/>
              <a:t>8</a:t>
            </a:r>
          </a:p>
          <a:p>
            <a:pPr lvl="8"/>
            <a:r>
              <a:rPr lang="de-DE" dirty="0"/>
              <a:t>9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4BC9EF-308F-413B-81E6-364977B527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40416" y="6453352"/>
            <a:ext cx="1512000" cy="144000"/>
          </a:xfrm>
          <a:prstGeom prst="rect">
            <a:avLst/>
          </a:prstGeom>
        </p:spPr>
        <p:txBody>
          <a:bodyPr vert="horz" lIns="0" tIns="43200" rIns="0" bIns="0" rtlCol="0" anchor="t" anchorCtr="0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408A7-43CF-4F62-A1B6-FDAD847F1A5E}" type="datetime4">
              <a:rPr lang="de-DE" smtClean="0"/>
              <a:t>16. Oktober 2023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E0AFB5-0220-4FCE-9BC1-51EDC3697A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5920" y="6453336"/>
            <a:ext cx="4320000" cy="144000"/>
          </a:xfrm>
          <a:prstGeom prst="rect">
            <a:avLst/>
          </a:prstGeom>
        </p:spPr>
        <p:txBody>
          <a:bodyPr vert="horz" lIns="0" tIns="43200" rIns="14400" bIns="0" rtlCol="0" anchor="t" anchorCtr="0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Titel der Präsentation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540230-7E52-434A-946B-79F9C8106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2584" y="6453336"/>
            <a:ext cx="289248" cy="144000"/>
          </a:xfrm>
          <a:prstGeom prst="rect">
            <a:avLst/>
          </a:prstGeom>
        </p:spPr>
        <p:txBody>
          <a:bodyPr vert="horz" lIns="0" tIns="7200" rIns="0" bIns="0" rtlCol="0" anchor="t" anchorCtr="0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5E1C8-C15B-4C47-AD9F-B8F50D129449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079685E-F268-43A6-900F-8FE9E297B579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75635" y="6277045"/>
            <a:ext cx="383407" cy="396000"/>
          </a:xfrm>
          <a:prstGeom prst="rect">
            <a:avLst/>
          </a:prstGeom>
        </p:spPr>
      </p:pic>
      <p:sp>
        <p:nvSpPr>
          <p:cNvPr id="7" name="Parallelogramm 6">
            <a:extLst>
              <a:ext uri="{FF2B5EF4-FFF2-40B4-BE49-F238E27FC236}">
                <a16:creationId xmlns:a16="http://schemas.microsoft.com/office/drawing/2014/main" id="{3925A3B8-758F-47EE-A4DA-C38EC940F536}"/>
              </a:ext>
            </a:extLst>
          </p:cNvPr>
          <p:cNvSpPr/>
          <p:nvPr userDrawn="1"/>
        </p:nvSpPr>
        <p:spPr>
          <a:xfrm>
            <a:off x="883443" y="6267450"/>
            <a:ext cx="171451" cy="404813"/>
          </a:xfrm>
          <a:prstGeom prst="parallelogram">
            <a:avLst>
              <a:gd name="adj" fmla="val 86333"/>
            </a:avLst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334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85" r:id="rId3"/>
    <p:sldLayoutId id="2147483668" r:id="rId4"/>
    <p:sldLayoutId id="2147483684" r:id="rId5"/>
    <p:sldLayoutId id="2147483671" r:id="rId6"/>
    <p:sldLayoutId id="2147483670" r:id="rId7"/>
    <p:sldLayoutId id="2147483683" r:id="rId8"/>
    <p:sldLayoutId id="2147483672" r:id="rId9"/>
    <p:sldLayoutId id="2147483682" r:id="rId10"/>
    <p:sldLayoutId id="2147483681" r:id="rId11"/>
    <p:sldLayoutId id="2147483650" r:id="rId12"/>
    <p:sldLayoutId id="2147483651" r:id="rId13"/>
    <p:sldLayoutId id="2147483662" r:id="rId14"/>
    <p:sldLayoutId id="2147483667" r:id="rId15"/>
    <p:sldLayoutId id="2147483665" r:id="rId16"/>
    <p:sldLayoutId id="2147483652" r:id="rId17"/>
    <p:sldLayoutId id="2147483673" r:id="rId18"/>
    <p:sldLayoutId id="2147483680" r:id="rId19"/>
    <p:sldLayoutId id="2147483677" r:id="rId20"/>
    <p:sldLayoutId id="2147483674" r:id="rId21"/>
    <p:sldLayoutId id="2147483675" r:id="rId22"/>
    <p:sldLayoutId id="2147483676" r:id="rId23"/>
    <p:sldLayoutId id="2147483678" r:id="rId24"/>
    <p:sldLayoutId id="2147483686" r:id="rId25"/>
    <p:sldLayoutId id="2147483679" r:id="rId26"/>
    <p:sldLayoutId id="2147483654" r:id="rId27"/>
    <p:sldLayoutId id="2147483655" r:id="rId2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17000"/>
        </a:lnSpc>
        <a:spcBef>
          <a:spcPts val="14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accent5"/>
          </a:solidFill>
          <a:latin typeface="+mn-lt"/>
          <a:ea typeface="+mn-ea"/>
          <a:cs typeface="+mn-cs"/>
        </a:defRPr>
      </a:lvl2pPr>
      <a:lvl3pPr marL="252000" indent="-252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252000" indent="-216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Calibri" panose="020F050202020403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180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Calibri" panose="020F050202020403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612000" indent="-180000" algn="l" defTabSz="914400" rtl="0" eaLnBrk="1" latinLnBrk="0" hangingPunct="1">
        <a:lnSpc>
          <a:spcPct val="117000"/>
        </a:lnSpc>
        <a:spcBef>
          <a:spcPts val="0"/>
        </a:spcBef>
        <a:spcAft>
          <a:spcPts val="0"/>
        </a:spcAft>
        <a:buClr>
          <a:schemeClr val="accent5"/>
        </a:buClr>
        <a:buFont typeface="Calibri" panose="020F050202020403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egen-wissen-verbindet.de/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png"/><Relationship Id="rId9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ieren-siegen.de/" TargetMode="Externa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siegen.de/" TargetMode="Externa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4D1B0B9-BA43-4288-ACD2-3C6DF3DE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9076-0E2C-4C6D-AF26-FF2A3EBF853E}" type="datetime4">
              <a:rPr lang="de-DE" smtClean="0"/>
              <a:t>16. Oktober 2023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5DCD148-6F40-420F-9EEB-1B359BFDA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9273D5-BA01-4A6F-9F39-1458EB52F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1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7777FF0-14B8-4088-A9A1-747876E865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528" y="2082639"/>
            <a:ext cx="6732943" cy="269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1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B27C3F1F-AEE0-924E-AAF3-0174F254FF6D}"/>
              </a:ext>
            </a:extLst>
          </p:cNvPr>
          <p:cNvSpPr/>
          <p:nvPr/>
        </p:nvSpPr>
        <p:spPr>
          <a:xfrm>
            <a:off x="682498" y="5154719"/>
            <a:ext cx="10669917" cy="958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53F1A67-985E-254F-92FA-93222A41AA17}"/>
              </a:ext>
            </a:extLst>
          </p:cNvPr>
          <p:cNvSpPr/>
          <p:nvPr/>
        </p:nvSpPr>
        <p:spPr>
          <a:xfrm>
            <a:off x="688667" y="1766729"/>
            <a:ext cx="628398" cy="6283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Titel 35">
            <a:extLst>
              <a:ext uri="{FF2B5EF4-FFF2-40B4-BE49-F238E27FC236}">
                <a16:creationId xmlns:a16="http://schemas.microsoft.com/office/drawing/2014/main" id="{EDDA184C-2B5E-4AEA-B3B1-41988EC2A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11088000" cy="446290"/>
          </a:xfrm>
        </p:spPr>
        <p:txBody>
          <a:bodyPr/>
          <a:lstStyle/>
          <a:p>
            <a:r>
              <a:rPr lang="de-DE" dirty="0"/>
              <a:t>Universitätsverwaltung</a:t>
            </a:r>
            <a:endParaRPr lang="de-DE" sz="20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08083A-68D1-485C-9C3D-3D7EE3ED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B40-3C74-480B-90C9-9BBE76BDA837}" type="datetime4">
              <a:rPr lang="de-DE" smtClean="0"/>
              <a:pPr/>
              <a:t>16. Oktober 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79483D1-9ABF-4EA0-8B10-AB609BD44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DC510A-D116-4D40-8292-0DEDD833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B16FF7A-3360-4FB3-9D20-2287FAC4DF28}"/>
              </a:ext>
            </a:extLst>
          </p:cNvPr>
          <p:cNvSpPr txBox="1"/>
          <p:nvPr/>
        </p:nvSpPr>
        <p:spPr>
          <a:xfrm>
            <a:off x="7121552" y="1628800"/>
            <a:ext cx="336693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Studierendensekretariat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Zentrale Studienberatung (ZSB)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Jobvermittlung für Studierende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Student Admission, Registration and Training in German Language (STARTING)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C8BFD07-C8B0-489D-B3A0-06D6BF1C7F65}"/>
              </a:ext>
            </a:extLst>
          </p:cNvPr>
          <p:cNvSpPr txBox="1"/>
          <p:nvPr/>
        </p:nvSpPr>
        <p:spPr>
          <a:xfrm>
            <a:off x="7121552" y="3030524"/>
            <a:ext cx="32872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International Student </a:t>
            </a:r>
            <a:r>
              <a:rPr lang="de-DE" sz="1400" dirty="0" err="1"/>
              <a:t>Affairs</a:t>
            </a:r>
            <a:r>
              <a:rPr lang="de-DE" sz="1400" dirty="0"/>
              <a:t> (ISA)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Welcome Center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B59FE4D4-0186-4F60-B541-4C9ABD989041}"/>
              </a:ext>
            </a:extLst>
          </p:cNvPr>
          <p:cNvSpPr txBox="1"/>
          <p:nvPr/>
        </p:nvSpPr>
        <p:spPr>
          <a:xfrm>
            <a:off x="1804111" y="1950413"/>
            <a:ext cx="31477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chemeClr val="accent2"/>
                </a:solidFill>
              </a:rPr>
              <a:t>Referat Studierendenservice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7479F19E-310E-4BC4-AC59-E6C8BE39E61B}"/>
              </a:ext>
            </a:extLst>
          </p:cNvPr>
          <p:cNvSpPr txBox="1"/>
          <p:nvPr/>
        </p:nvSpPr>
        <p:spPr>
          <a:xfrm>
            <a:off x="1804111" y="4126672"/>
            <a:ext cx="35718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accent2"/>
                </a:solidFill>
              </a:rPr>
              <a:t>Stabsabteilung Finanzcontrolling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accent2"/>
                </a:solidFill>
              </a:rPr>
              <a:t>Stabsstelle Datenschutz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accent2"/>
                </a:solidFill>
              </a:rPr>
              <a:t>Stabsstelle Digitalisierung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D3E1F431-A97D-4C89-8279-A7B6608F3E03}"/>
              </a:ext>
            </a:extLst>
          </p:cNvPr>
          <p:cNvSpPr txBox="1"/>
          <p:nvPr/>
        </p:nvSpPr>
        <p:spPr>
          <a:xfrm>
            <a:off x="1804111" y="3004912"/>
            <a:ext cx="39318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chemeClr val="accent2"/>
                </a:solidFill>
              </a:rPr>
              <a:t>Referat International Office</a:t>
            </a:r>
          </a:p>
        </p:txBody>
      </p: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5EECE377-C48C-448C-BCBC-B3CE371EE19D}"/>
              </a:ext>
            </a:extLst>
          </p:cNvPr>
          <p:cNvCxnSpPr>
            <a:cxnSpLocks/>
          </p:cNvCxnSpPr>
          <p:nvPr/>
        </p:nvCxnSpPr>
        <p:spPr>
          <a:xfrm>
            <a:off x="2567608" y="2217401"/>
            <a:ext cx="4392488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CBC1E821-1643-4707-BEB0-CB83B8CA1604}"/>
              </a:ext>
            </a:extLst>
          </p:cNvPr>
          <p:cNvCxnSpPr>
            <a:cxnSpLocks/>
          </p:cNvCxnSpPr>
          <p:nvPr/>
        </p:nvCxnSpPr>
        <p:spPr>
          <a:xfrm>
            <a:off x="2567608" y="3285327"/>
            <a:ext cx="4392488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>
            <a:extLst>
              <a:ext uri="{FF2B5EF4-FFF2-40B4-BE49-F238E27FC236}">
                <a16:creationId xmlns:a16="http://schemas.microsoft.com/office/drawing/2014/main" id="{0CB3015B-EBD5-FE42-932F-A2C51568D208}"/>
              </a:ext>
            </a:extLst>
          </p:cNvPr>
          <p:cNvSpPr/>
          <p:nvPr/>
        </p:nvSpPr>
        <p:spPr>
          <a:xfrm>
            <a:off x="1801125" y="3573016"/>
            <a:ext cx="1724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/>
              <a:t>Stabsstellen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E133C03-6428-6347-A698-382073DAE85F}"/>
              </a:ext>
            </a:extLst>
          </p:cNvPr>
          <p:cNvSpPr/>
          <p:nvPr/>
        </p:nvSpPr>
        <p:spPr>
          <a:xfrm>
            <a:off x="812140" y="1628800"/>
            <a:ext cx="4068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5400" b="1" dirty="0">
                <a:solidFill>
                  <a:schemeClr val="bg1"/>
                </a:solidFill>
              </a:rPr>
              <a:t>i</a:t>
            </a:r>
            <a:endParaRPr lang="de-DE" sz="2800" b="1" dirty="0">
              <a:solidFill>
                <a:schemeClr val="bg1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BDBAAB8-328D-4F46-B471-F45961BCA0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606" y="2744114"/>
            <a:ext cx="667283" cy="65938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960746DC-1B87-3D43-8BA6-08519D16A0B9}"/>
              </a:ext>
            </a:extLst>
          </p:cNvPr>
          <p:cNvSpPr/>
          <p:nvPr/>
        </p:nvSpPr>
        <p:spPr>
          <a:xfrm>
            <a:off x="1804111" y="1268760"/>
            <a:ext cx="1265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/>
              <a:t>Referate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A8F357F-07F9-1CF1-B614-599675BDAEE4}"/>
              </a:ext>
            </a:extLst>
          </p:cNvPr>
          <p:cNvSpPr txBox="1"/>
          <p:nvPr/>
        </p:nvSpPr>
        <p:spPr>
          <a:xfrm>
            <a:off x="1271464" y="5190291"/>
            <a:ext cx="95770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Ausgezeichnete Universitätsverwaltung („Quality Audit Science Administration“) unter anderem durch: kommunizierendes Qualitätsmanagement auf Grundlage insbesondere von Serviceversprechen, gelebter Kultur der Ermöglichung und verbindlicher Roadmap zur Digitalisierung der Verwaltungsprozesse bis zum Jahr 2025. 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980F501-ACCB-5F4A-A995-E6B9D7674C9A}"/>
              </a:ext>
            </a:extLst>
          </p:cNvPr>
          <p:cNvSpPr txBox="1"/>
          <p:nvPr/>
        </p:nvSpPr>
        <p:spPr>
          <a:xfrm>
            <a:off x="5591944" y="4124753"/>
            <a:ext cx="35718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accent2"/>
                </a:solidFill>
              </a:rPr>
              <a:t>Stabsstelle Informationssicherheit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dirty="0">
                <a:solidFill>
                  <a:schemeClr val="accent2"/>
                </a:solidFill>
              </a:rPr>
              <a:t>Stabsstelle Innenrevision</a:t>
            </a:r>
          </a:p>
        </p:txBody>
      </p:sp>
    </p:spTree>
    <p:extLst>
      <p:ext uri="{BB962C8B-B14F-4D97-AF65-F5344CB8AC3E}">
        <p14:creationId xmlns:p14="http://schemas.microsoft.com/office/powerpoint/2010/main" val="204762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84061A-4FC2-F446-B996-1637F34EFA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2485685"/>
            <a:ext cx="5688632" cy="2239459"/>
          </a:xfrm>
        </p:spPr>
        <p:txBody>
          <a:bodyPr/>
          <a:lstStyle/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Calibri bold" panose="020F0702030404030204" pitchFamily="34" charset="0"/>
                <a:cs typeface="Calibri bold" panose="020F0702030404030204" pitchFamily="34" charset="0"/>
              </a:rPr>
              <a:t>Förderung der Idee des Europäischen Hochschulraumes, der Internationalität und Mobilität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Calibri bold" panose="020F0702030404030204" pitchFamily="34" charset="0"/>
                <a:cs typeface="Calibri bold" panose="020F0702030404030204" pitchFamily="34" charset="0"/>
              </a:rPr>
              <a:t>Gelebte Qualitätskultur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Calibri bold" panose="020F0702030404030204" pitchFamily="34" charset="0"/>
                <a:cs typeface="Calibri bold" panose="020F0702030404030204" pitchFamily="34" charset="0"/>
              </a:rPr>
              <a:t>Bekenntnis zu Diversität und Chancengleichheit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Calibri bold" panose="020F0702030404030204" pitchFamily="34" charset="0"/>
                <a:cs typeface="Calibri bold" panose="020F0702030404030204" pitchFamily="34" charset="0"/>
              </a:rPr>
              <a:t>Prinzip der Partizipation und Mitverantwortung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8ACE24-15EE-214F-B094-65C24B4A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A5D7-5B83-4655-B44E-D6DFCC46D913}" type="datetime4">
              <a:rPr lang="de-DE" smtClean="0"/>
              <a:t>16. Oktober 2023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8570FF-B59B-EC4C-9129-B7E118115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11</a:t>
            </a:fld>
            <a:endParaRPr lang="de-DE"/>
          </a:p>
        </p:txBody>
      </p:sp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69028CF5-695C-2F4C-9A39-89D5A7163D7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484000"/>
            <a:ext cx="5814000" cy="3674789"/>
          </a:xfr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41E488D-22FB-8148-99B6-B494C0B9B8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sz="1800" b="1" u="none" dirty="0">
                <a:solidFill>
                  <a:schemeClr val="accent3"/>
                </a:solidFill>
              </a:rPr>
              <a:t>Leitidee: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E009D18-F91B-1847-8B86-F67614A24FD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640552"/>
            <a:ext cx="10585176" cy="946859"/>
          </a:xfrm>
          <a:prstGeom prst="rect">
            <a:avLst/>
          </a:prstGeom>
        </p:spPr>
      </p:pic>
      <p:sp>
        <p:nvSpPr>
          <p:cNvPr id="2" name="Fußzeilenplatzhalter 5">
            <a:extLst>
              <a:ext uri="{FF2B5EF4-FFF2-40B4-BE49-F238E27FC236}">
                <a16:creationId xmlns:a16="http://schemas.microsoft.com/office/drawing/2014/main" id="{E6DCC7C5-0923-FB7F-B778-4330581E7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5920" y="6453336"/>
            <a:ext cx="4320000" cy="144000"/>
          </a:xfrm>
        </p:spPr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</p:spTree>
    <p:extLst>
      <p:ext uri="{BB962C8B-B14F-4D97-AF65-F5344CB8AC3E}">
        <p14:creationId xmlns:p14="http://schemas.microsoft.com/office/powerpoint/2010/main" val="403764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2">
            <a:extLst>
              <a:ext uri="{FF2B5EF4-FFF2-40B4-BE49-F238E27FC236}">
                <a16:creationId xmlns:a16="http://schemas.microsoft.com/office/drawing/2014/main" id="{62B3C02A-351D-4610-AD47-BF3A4B202D0F}"/>
              </a:ext>
            </a:extLst>
          </p:cNvPr>
          <p:cNvSpPr txBox="1">
            <a:spLocks/>
          </p:cNvSpPr>
          <p:nvPr/>
        </p:nvSpPr>
        <p:spPr>
          <a:xfrm>
            <a:off x="551384" y="2007934"/>
            <a:ext cx="5832000" cy="108012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Standorte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16D63ECD-580E-4B5F-BB54-038CC362FB29}"/>
              </a:ext>
            </a:extLst>
          </p:cNvPr>
          <p:cNvSpPr txBox="1">
            <a:spLocks/>
          </p:cNvSpPr>
          <p:nvPr/>
        </p:nvSpPr>
        <p:spPr>
          <a:xfrm>
            <a:off x="551384" y="3284984"/>
            <a:ext cx="4248472" cy="3816424"/>
          </a:xfrm>
          <a:prstGeom prst="rect">
            <a:avLst/>
          </a:prstGeom>
        </p:spPr>
        <p:txBody>
          <a:bodyPr vert="horz" lIns="0" tIns="18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7000"/>
              </a:lnSpc>
              <a:spcBef>
                <a:spcPts val="14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/>
            </a:pP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Zwei-Standort-Strategie:</a:t>
            </a:r>
          </a:p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Campus Unteres Schloss im Herzen der Universitätsstadt Siegen</a:t>
            </a:r>
          </a:p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Campus auf dem Haardter Berg in Siegen-</a:t>
            </a:r>
            <a:r>
              <a:rPr lang="de-DE" b="0" dirty="0" err="1">
                <a:latin typeface="Calibri bold" panose="020F0702030404030204" pitchFamily="34" charset="0"/>
                <a:cs typeface="Calibri bold" panose="020F0702030404030204" pitchFamily="34" charset="0"/>
              </a:rPr>
              <a:t>Weidenau</a:t>
            </a: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 (Adolf-Reichwein-Straße, Hölderlin-Straße, Paul-</a:t>
            </a:r>
            <a:r>
              <a:rPr lang="de-DE" b="0" dirty="0" err="1">
                <a:latin typeface="Calibri bold" panose="020F0702030404030204" pitchFamily="34" charset="0"/>
                <a:cs typeface="Calibri bold" panose="020F0702030404030204" pitchFamily="34" charset="0"/>
              </a:rPr>
              <a:t>Bonatz</a:t>
            </a: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-Straße)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8620A0C-25C2-8746-85F2-00FE071926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4456" y="1443260"/>
            <a:ext cx="8087544" cy="5721865"/>
          </a:xfrm>
          <a:prstGeom prst="rect">
            <a:avLst/>
          </a:prstGeom>
        </p:spPr>
      </p:pic>
      <p:sp>
        <p:nvSpPr>
          <p:cNvPr id="2" name="Foliennummernplatzhalter 3">
            <a:extLst>
              <a:ext uri="{FF2B5EF4-FFF2-40B4-BE49-F238E27FC236}">
                <a16:creationId xmlns:a16="http://schemas.microsoft.com/office/drawing/2014/main" id="{F4DC2539-9768-078C-84AD-F47FF316B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6"/>
            <a:ext cx="289248" cy="144000"/>
          </a:xfrm>
        </p:spPr>
        <p:txBody>
          <a:bodyPr/>
          <a:lstStyle/>
          <a:p>
            <a:fld id="{2155E1C8-C15B-4C47-AD9F-B8F50D129449}" type="slidenum">
              <a:rPr lang="de-DE" smtClean="0"/>
              <a:t>12</a:t>
            </a:fld>
            <a:endParaRPr lang="de-DE" dirty="0"/>
          </a:p>
        </p:txBody>
      </p:sp>
      <p:sp>
        <p:nvSpPr>
          <p:cNvPr id="3" name="Fußzeilenplatzhalter 5">
            <a:extLst>
              <a:ext uri="{FF2B5EF4-FFF2-40B4-BE49-F238E27FC236}">
                <a16:creationId xmlns:a16="http://schemas.microsoft.com/office/drawing/2014/main" id="{6201FB47-B74D-37E2-9272-8CC51174D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5920" y="6453336"/>
            <a:ext cx="4320000" cy="144000"/>
          </a:xfrm>
        </p:spPr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</p:spTree>
    <p:extLst>
      <p:ext uri="{BB962C8B-B14F-4D97-AF65-F5344CB8AC3E}">
        <p14:creationId xmlns:p14="http://schemas.microsoft.com/office/powerpoint/2010/main" val="3738319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229C611B-0C2A-431D-8AFB-399D897913FA}"/>
              </a:ext>
            </a:extLst>
          </p:cNvPr>
          <p:cNvSpPr/>
          <p:nvPr/>
        </p:nvSpPr>
        <p:spPr>
          <a:xfrm>
            <a:off x="1" y="1792398"/>
            <a:ext cx="5954382" cy="2524322"/>
          </a:xfrm>
          <a:custGeom>
            <a:avLst/>
            <a:gdLst>
              <a:gd name="connsiteX0" fmla="*/ 0 w 9377121"/>
              <a:gd name="connsiteY0" fmla="*/ 0 h 3961596"/>
              <a:gd name="connsiteX1" fmla="*/ 0 w 9377121"/>
              <a:gd name="connsiteY1" fmla="*/ 3961597 h 3961596"/>
              <a:gd name="connsiteX2" fmla="*/ 7935270 w 9377121"/>
              <a:gd name="connsiteY2" fmla="*/ 3961597 h 3961596"/>
              <a:gd name="connsiteX3" fmla="*/ 9377121 w 9377121"/>
              <a:gd name="connsiteY3" fmla="*/ 0 h 3961596"/>
              <a:gd name="connsiteX4" fmla="*/ 0 w 9377121"/>
              <a:gd name="connsiteY4" fmla="*/ 0 h 396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7121" h="3961596">
                <a:moveTo>
                  <a:pt x="0" y="0"/>
                </a:moveTo>
                <a:lnTo>
                  <a:pt x="0" y="3961597"/>
                </a:lnTo>
                <a:lnTo>
                  <a:pt x="7935270" y="3961597"/>
                </a:lnTo>
                <a:lnTo>
                  <a:pt x="93771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1271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72" name="Titel 71">
            <a:extLst>
              <a:ext uri="{FF2B5EF4-FFF2-40B4-BE49-F238E27FC236}">
                <a16:creationId xmlns:a16="http://schemas.microsoft.com/office/drawing/2014/main" id="{8B7B7F89-CBEC-4A3F-9801-E4CCD3B75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Campus Unteres Schloss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37FBB27-4054-41E9-84BD-7AA3D4828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B40-3C74-480B-90C9-9BBE76BDA837}" type="datetime4">
              <a:rPr lang="de-DE" smtClean="0"/>
              <a:pPr/>
              <a:t>16. Oktober 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50E7BE-FD56-4FC9-A353-965B58111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A3F4E90-C72A-41C7-9494-57CB101F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38" name="Inhaltsplatzhalter 2">
            <a:extLst>
              <a:ext uri="{FF2B5EF4-FFF2-40B4-BE49-F238E27FC236}">
                <a16:creationId xmlns:a16="http://schemas.microsoft.com/office/drawing/2014/main" id="{D1253B90-6ACF-4D96-BF1F-D225CC22C4EB}"/>
              </a:ext>
            </a:extLst>
          </p:cNvPr>
          <p:cNvSpPr txBox="1">
            <a:spLocks/>
          </p:cNvSpPr>
          <p:nvPr/>
        </p:nvSpPr>
        <p:spPr>
          <a:xfrm>
            <a:off x="551384" y="2525192"/>
            <a:ext cx="4896544" cy="1119832"/>
          </a:xfrm>
          <a:prstGeom prst="rect">
            <a:avLst/>
          </a:prstGeom>
        </p:spPr>
        <p:txBody>
          <a:bodyPr vert="horz" lIns="0" tIns="18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7000"/>
              </a:lnSpc>
              <a:spcBef>
                <a:spcPts val="14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/>
            </a:pP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Zentral im Stadtzentrum gelegener Campus </a:t>
            </a:r>
            <a:b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</a:b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in z. T. historischen Gebäuden mit 2021 eröffneter Mensa und modernem Hörsaalzentrum</a:t>
            </a:r>
          </a:p>
        </p:txBody>
      </p:sp>
      <p:pic>
        <p:nvPicPr>
          <p:cNvPr id="7" name="Grafik 6" descr="Ein Bild, das Himmel, draußen enthält.&#10;&#10;Automatisch generierte Beschreibung">
            <a:extLst>
              <a:ext uri="{FF2B5EF4-FFF2-40B4-BE49-F238E27FC236}">
                <a16:creationId xmlns:a16="http://schemas.microsoft.com/office/drawing/2014/main" id="{5744C765-A4D4-497C-A2F6-D53727E70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048" y="1012899"/>
            <a:ext cx="8210719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56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229C611B-0C2A-431D-8AFB-399D897913FA}"/>
              </a:ext>
            </a:extLst>
          </p:cNvPr>
          <p:cNvSpPr/>
          <p:nvPr/>
        </p:nvSpPr>
        <p:spPr>
          <a:xfrm>
            <a:off x="1" y="1792398"/>
            <a:ext cx="5954382" cy="2524322"/>
          </a:xfrm>
          <a:custGeom>
            <a:avLst/>
            <a:gdLst>
              <a:gd name="connsiteX0" fmla="*/ 0 w 9377121"/>
              <a:gd name="connsiteY0" fmla="*/ 0 h 3961596"/>
              <a:gd name="connsiteX1" fmla="*/ 0 w 9377121"/>
              <a:gd name="connsiteY1" fmla="*/ 3961597 h 3961596"/>
              <a:gd name="connsiteX2" fmla="*/ 7935270 w 9377121"/>
              <a:gd name="connsiteY2" fmla="*/ 3961597 h 3961596"/>
              <a:gd name="connsiteX3" fmla="*/ 9377121 w 9377121"/>
              <a:gd name="connsiteY3" fmla="*/ 0 h 3961596"/>
              <a:gd name="connsiteX4" fmla="*/ 0 w 9377121"/>
              <a:gd name="connsiteY4" fmla="*/ 0 h 396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7121" h="3961596">
                <a:moveTo>
                  <a:pt x="0" y="0"/>
                </a:moveTo>
                <a:lnTo>
                  <a:pt x="0" y="3961597"/>
                </a:lnTo>
                <a:lnTo>
                  <a:pt x="7935270" y="3961597"/>
                </a:lnTo>
                <a:lnTo>
                  <a:pt x="93771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1271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37FBB27-4054-41E9-84BD-7AA3D4828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B40-3C74-480B-90C9-9BBE76BDA837}" type="datetime4">
              <a:rPr lang="de-DE" smtClean="0"/>
              <a:pPr/>
              <a:t>16. Oktober 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50E7BE-FD56-4FC9-A353-965B58111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A3F4E90-C72A-41C7-9494-57CB101F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38" name="Inhaltsplatzhalter 2">
            <a:extLst>
              <a:ext uri="{FF2B5EF4-FFF2-40B4-BE49-F238E27FC236}">
                <a16:creationId xmlns:a16="http://schemas.microsoft.com/office/drawing/2014/main" id="{D1253B90-6ACF-4D96-BF1F-D225CC22C4EB}"/>
              </a:ext>
            </a:extLst>
          </p:cNvPr>
          <p:cNvSpPr txBox="1">
            <a:spLocks/>
          </p:cNvSpPr>
          <p:nvPr/>
        </p:nvSpPr>
        <p:spPr>
          <a:xfrm>
            <a:off x="551384" y="2204864"/>
            <a:ext cx="4824536" cy="2160240"/>
          </a:xfrm>
          <a:prstGeom prst="rect">
            <a:avLst/>
          </a:prstGeom>
        </p:spPr>
        <p:txBody>
          <a:bodyPr vert="horz" lIns="0" tIns="18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7000"/>
              </a:lnSpc>
              <a:spcBef>
                <a:spcPts val="14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Umzug zweier weiterer Fakultäten in die Innenstadt </a:t>
            </a:r>
          </a:p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Klimaneutrale Campus-Standorte</a:t>
            </a:r>
          </a:p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Hoher Mehrwert für die gesamte Stadt</a:t>
            </a:r>
          </a:p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Beitrag zur Mobilitätswende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A63FEBB-A3CE-3A41-87A1-D6C44685C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7769" y="1033448"/>
            <a:ext cx="8179326" cy="5779928"/>
          </a:xfrm>
          <a:prstGeom prst="rect">
            <a:avLst/>
          </a:prstGeom>
        </p:spPr>
      </p:pic>
      <p:sp>
        <p:nvSpPr>
          <p:cNvPr id="11" name="Titel 71">
            <a:extLst>
              <a:ext uri="{FF2B5EF4-FFF2-40B4-BE49-F238E27FC236}">
                <a16:creationId xmlns:a16="http://schemas.microsoft.com/office/drawing/2014/main" id="{0746D597-6A84-5040-BC10-55520C8C36A5}"/>
              </a:ext>
            </a:extLst>
          </p:cNvPr>
          <p:cNvSpPr txBox="1">
            <a:spLocks/>
          </p:cNvSpPr>
          <p:nvPr/>
        </p:nvSpPr>
        <p:spPr>
          <a:xfrm>
            <a:off x="554683" y="5085280"/>
            <a:ext cx="11088000" cy="8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/>
              <a:t>Ausführliche Information:</a:t>
            </a:r>
            <a:br>
              <a:rPr lang="de-DE" sz="2000" dirty="0"/>
            </a:br>
            <a:r>
              <a:rPr lang="de-DE" sz="2000" dirty="0">
                <a:solidFill>
                  <a:schemeClr val="accent3"/>
                </a:solidFill>
                <a:hlinkClick r:id="rId3"/>
              </a:rPr>
              <a:t>www.siegen-wissen-verbindet.de </a:t>
            </a:r>
            <a:endParaRPr lang="de-DE" sz="2000" dirty="0">
              <a:solidFill>
                <a:schemeClr val="accent3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4047FBD-AD1D-B84E-A012-B565E2BD07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4" y="358476"/>
            <a:ext cx="2742667" cy="92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28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229C611B-0C2A-431D-8AFB-399D897913FA}"/>
              </a:ext>
            </a:extLst>
          </p:cNvPr>
          <p:cNvSpPr/>
          <p:nvPr/>
        </p:nvSpPr>
        <p:spPr>
          <a:xfrm>
            <a:off x="1" y="1792398"/>
            <a:ext cx="5954382" cy="2524322"/>
          </a:xfrm>
          <a:custGeom>
            <a:avLst/>
            <a:gdLst>
              <a:gd name="connsiteX0" fmla="*/ 0 w 9377121"/>
              <a:gd name="connsiteY0" fmla="*/ 0 h 3961596"/>
              <a:gd name="connsiteX1" fmla="*/ 0 w 9377121"/>
              <a:gd name="connsiteY1" fmla="*/ 3961597 h 3961596"/>
              <a:gd name="connsiteX2" fmla="*/ 7935270 w 9377121"/>
              <a:gd name="connsiteY2" fmla="*/ 3961597 h 3961596"/>
              <a:gd name="connsiteX3" fmla="*/ 9377121 w 9377121"/>
              <a:gd name="connsiteY3" fmla="*/ 0 h 3961596"/>
              <a:gd name="connsiteX4" fmla="*/ 0 w 9377121"/>
              <a:gd name="connsiteY4" fmla="*/ 0 h 396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7121" h="3961596">
                <a:moveTo>
                  <a:pt x="0" y="0"/>
                </a:moveTo>
                <a:lnTo>
                  <a:pt x="0" y="3961597"/>
                </a:lnTo>
                <a:lnTo>
                  <a:pt x="7935270" y="3961597"/>
                </a:lnTo>
                <a:lnTo>
                  <a:pt x="93771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1271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72" name="Titel 71">
            <a:extLst>
              <a:ext uri="{FF2B5EF4-FFF2-40B4-BE49-F238E27FC236}">
                <a16:creationId xmlns:a16="http://schemas.microsoft.com/office/drawing/2014/main" id="{8B7B7F89-CBEC-4A3F-9801-E4CCD3B75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Campus Adolf-Reichwein-Straße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37FBB27-4054-41E9-84BD-7AA3D4828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B40-3C74-480B-90C9-9BBE76BDA837}" type="datetime4">
              <a:rPr lang="de-DE" smtClean="0"/>
              <a:pPr/>
              <a:t>16. Oktober 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50E7BE-FD56-4FC9-A353-965B58111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A3F4E90-C72A-41C7-9494-57CB101F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38" name="Inhaltsplatzhalter 2">
            <a:extLst>
              <a:ext uri="{FF2B5EF4-FFF2-40B4-BE49-F238E27FC236}">
                <a16:creationId xmlns:a16="http://schemas.microsoft.com/office/drawing/2014/main" id="{D1253B90-6ACF-4D96-BF1F-D225CC22C4EB}"/>
              </a:ext>
            </a:extLst>
          </p:cNvPr>
          <p:cNvSpPr txBox="1">
            <a:spLocks/>
          </p:cNvSpPr>
          <p:nvPr/>
        </p:nvSpPr>
        <p:spPr>
          <a:xfrm>
            <a:off x="551384" y="2453184"/>
            <a:ext cx="5256584" cy="1119832"/>
          </a:xfrm>
          <a:prstGeom prst="rect">
            <a:avLst/>
          </a:prstGeom>
        </p:spPr>
        <p:txBody>
          <a:bodyPr vert="horz" lIns="0" tIns="18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7000"/>
              </a:lnSpc>
              <a:spcBef>
                <a:spcPts val="14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/>
            </a:pP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Aufwändig modernisierter Campus 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/>
            </a:pP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mit renovierter Uni-Bibliothek und 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/>
            </a:pP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moderner Mensa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D80FD3D-D942-FA40-9346-9EB4EC9F65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7768" y="1031612"/>
            <a:ext cx="8158640" cy="576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64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229C611B-0C2A-431D-8AFB-399D897913FA}"/>
              </a:ext>
            </a:extLst>
          </p:cNvPr>
          <p:cNvSpPr/>
          <p:nvPr/>
        </p:nvSpPr>
        <p:spPr>
          <a:xfrm>
            <a:off x="-1" y="1792398"/>
            <a:ext cx="5954383" cy="2524323"/>
          </a:xfrm>
          <a:custGeom>
            <a:avLst/>
            <a:gdLst>
              <a:gd name="connsiteX0" fmla="*/ 0 w 9377121"/>
              <a:gd name="connsiteY0" fmla="*/ 0 h 3961596"/>
              <a:gd name="connsiteX1" fmla="*/ 0 w 9377121"/>
              <a:gd name="connsiteY1" fmla="*/ 3961597 h 3961596"/>
              <a:gd name="connsiteX2" fmla="*/ 7935270 w 9377121"/>
              <a:gd name="connsiteY2" fmla="*/ 3961597 h 3961596"/>
              <a:gd name="connsiteX3" fmla="*/ 9377121 w 9377121"/>
              <a:gd name="connsiteY3" fmla="*/ 0 h 3961596"/>
              <a:gd name="connsiteX4" fmla="*/ 0 w 9377121"/>
              <a:gd name="connsiteY4" fmla="*/ 0 h 396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7121" h="3961596">
                <a:moveTo>
                  <a:pt x="0" y="0"/>
                </a:moveTo>
                <a:lnTo>
                  <a:pt x="0" y="3961597"/>
                </a:lnTo>
                <a:lnTo>
                  <a:pt x="7935270" y="3961597"/>
                </a:lnTo>
                <a:lnTo>
                  <a:pt x="93771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1271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72" name="Titel 71">
            <a:extLst>
              <a:ext uri="{FF2B5EF4-FFF2-40B4-BE49-F238E27FC236}">
                <a16:creationId xmlns:a16="http://schemas.microsoft.com/office/drawing/2014/main" id="{8B7B7F89-CBEC-4A3F-9801-E4CCD3B75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Forschungszentrum „INCYTE“ (geplante Fertigstellung 2024)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37FBB27-4054-41E9-84BD-7AA3D4828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B40-3C74-480B-90C9-9BBE76BDA837}" type="datetime4">
              <a:rPr lang="de-DE" smtClean="0"/>
              <a:pPr/>
              <a:t>16. Oktober 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50E7BE-FD56-4FC9-A353-965B58111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A3F4E90-C72A-41C7-9494-57CB101F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38" name="Inhaltsplatzhalter 2">
            <a:extLst>
              <a:ext uri="{FF2B5EF4-FFF2-40B4-BE49-F238E27FC236}">
                <a16:creationId xmlns:a16="http://schemas.microsoft.com/office/drawing/2014/main" id="{D1253B90-6ACF-4D96-BF1F-D225CC22C4EB}"/>
              </a:ext>
            </a:extLst>
          </p:cNvPr>
          <p:cNvSpPr txBox="1">
            <a:spLocks/>
          </p:cNvSpPr>
          <p:nvPr/>
        </p:nvSpPr>
        <p:spPr>
          <a:xfrm>
            <a:off x="551384" y="1916832"/>
            <a:ext cx="5112568" cy="2088232"/>
          </a:xfrm>
          <a:prstGeom prst="rect">
            <a:avLst/>
          </a:prstGeom>
        </p:spPr>
        <p:txBody>
          <a:bodyPr vert="horz" lIns="0" tIns="18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7000"/>
              </a:lnSpc>
              <a:spcBef>
                <a:spcPts val="14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/>
            </a:pPr>
            <a:r>
              <a:rPr lang="de-DE" sz="1950" b="0" dirty="0"/>
              <a:t>Modernes Forschungszentrum: Interdisziplinäres Laborgebäude für Nanoanalytik, Nanochemie &amp; Cyber-physische Sensortechnologien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950" b="0" dirty="0"/>
              <a:t>Nutzfläche von etwa 5.200 m²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950" b="0" dirty="0"/>
              <a:t>Präparations- und Syntheselabore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950" b="0" dirty="0"/>
              <a:t>Reinraum für die Sensorentwicklung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950" b="0" dirty="0"/>
              <a:t>S2-Labore</a:t>
            </a:r>
            <a:endParaRPr lang="de-DE" sz="1950" b="0" dirty="0"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E6C47B0-CF61-714E-9192-7F818BD64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276" y="1340768"/>
            <a:ext cx="8350500" cy="590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50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229C611B-0C2A-431D-8AFB-399D897913FA}"/>
              </a:ext>
            </a:extLst>
          </p:cNvPr>
          <p:cNvSpPr/>
          <p:nvPr/>
        </p:nvSpPr>
        <p:spPr>
          <a:xfrm>
            <a:off x="1" y="1792398"/>
            <a:ext cx="5954382" cy="2524322"/>
          </a:xfrm>
          <a:custGeom>
            <a:avLst/>
            <a:gdLst>
              <a:gd name="connsiteX0" fmla="*/ 0 w 9377121"/>
              <a:gd name="connsiteY0" fmla="*/ 0 h 3961596"/>
              <a:gd name="connsiteX1" fmla="*/ 0 w 9377121"/>
              <a:gd name="connsiteY1" fmla="*/ 3961597 h 3961596"/>
              <a:gd name="connsiteX2" fmla="*/ 7935270 w 9377121"/>
              <a:gd name="connsiteY2" fmla="*/ 3961597 h 3961596"/>
              <a:gd name="connsiteX3" fmla="*/ 9377121 w 9377121"/>
              <a:gd name="connsiteY3" fmla="*/ 0 h 3961596"/>
              <a:gd name="connsiteX4" fmla="*/ 0 w 9377121"/>
              <a:gd name="connsiteY4" fmla="*/ 0 h 396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7121" h="3961596">
                <a:moveTo>
                  <a:pt x="0" y="0"/>
                </a:moveTo>
                <a:lnTo>
                  <a:pt x="0" y="3961597"/>
                </a:lnTo>
                <a:lnTo>
                  <a:pt x="7935270" y="3961597"/>
                </a:lnTo>
                <a:lnTo>
                  <a:pt x="93771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1271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72" name="Titel 71">
            <a:extLst>
              <a:ext uri="{FF2B5EF4-FFF2-40B4-BE49-F238E27FC236}">
                <a16:creationId xmlns:a16="http://schemas.microsoft.com/office/drawing/2014/main" id="{8B7B7F89-CBEC-4A3F-9801-E4CCD3B75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Weitere Standorte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37FBB27-4054-41E9-84BD-7AA3D4828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B40-3C74-480B-90C9-9BBE76BDA837}" type="datetime4">
              <a:rPr lang="de-DE" smtClean="0"/>
              <a:pPr/>
              <a:t>16. Oktober 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50E7BE-FD56-4FC9-A353-965B58111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A3F4E90-C72A-41C7-9494-57CB101FF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38" name="Inhaltsplatzhalter 2">
            <a:extLst>
              <a:ext uri="{FF2B5EF4-FFF2-40B4-BE49-F238E27FC236}">
                <a16:creationId xmlns:a16="http://schemas.microsoft.com/office/drawing/2014/main" id="{D1253B90-6ACF-4D96-BF1F-D225CC22C4EB}"/>
              </a:ext>
            </a:extLst>
          </p:cNvPr>
          <p:cNvSpPr txBox="1">
            <a:spLocks/>
          </p:cNvSpPr>
          <p:nvPr/>
        </p:nvSpPr>
        <p:spPr>
          <a:xfrm>
            <a:off x="551384" y="2204864"/>
            <a:ext cx="5256584" cy="1967840"/>
          </a:xfrm>
          <a:prstGeom prst="rect">
            <a:avLst/>
          </a:prstGeom>
        </p:spPr>
        <p:txBody>
          <a:bodyPr vert="horz" lIns="0" tIns="18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7000"/>
              </a:lnSpc>
              <a:spcBef>
                <a:spcPts val="14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Emmy Noether-Campus</a:t>
            </a:r>
          </a:p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Brauhaus </a:t>
            </a:r>
          </a:p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Campus Hölderlinstraße</a:t>
            </a:r>
          </a:p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Artur-Woll-Haus</a:t>
            </a:r>
          </a:p>
          <a:p>
            <a:pPr marL="34290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Campus Paul-</a:t>
            </a:r>
            <a:r>
              <a:rPr lang="de-DE" b="0" dirty="0" err="1">
                <a:latin typeface="Calibri bold" panose="020F0702030404030204" pitchFamily="34" charset="0"/>
                <a:cs typeface="Calibri bold" panose="020F0702030404030204" pitchFamily="34" charset="0"/>
              </a:rPr>
              <a:t>Bonatz</a:t>
            </a: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-Straße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167EF3D-46BF-7E4C-B250-EB4E44D28E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3753" y="1297329"/>
            <a:ext cx="8305528" cy="587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51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E3CBC-EE82-4D94-8FE0-CE96AB0A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6614248" cy="576064"/>
          </a:xfrm>
        </p:spPr>
        <p:txBody>
          <a:bodyPr>
            <a:noAutofit/>
          </a:bodyPr>
          <a:lstStyle/>
          <a:p>
            <a:r>
              <a:rPr lang="de-DE" dirty="0"/>
              <a:t>Forschung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9423D1F-748D-4590-8FCD-D392F23B2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2708920"/>
            <a:ext cx="6014604" cy="3816424"/>
          </a:xfrm>
        </p:spPr>
        <p:txBody>
          <a:bodyPr/>
          <a:lstStyle/>
          <a:p>
            <a:r>
              <a:rPr lang="de-DE" dirty="0">
                <a:solidFill>
                  <a:schemeClr val="accent3"/>
                </a:solidFill>
              </a:rPr>
              <a:t>Profilbereiche: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Medien und Kultur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Bildung und Soziales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Sensorik und Visual Computing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Materie und Quantensysteme</a:t>
            </a:r>
            <a:br>
              <a:rPr lang="de-DE" dirty="0"/>
            </a:br>
            <a:endParaRPr lang="de-DE" dirty="0"/>
          </a:p>
          <a:p>
            <a:r>
              <a:rPr lang="de-DE" dirty="0">
                <a:solidFill>
                  <a:srgbClr val="00B0F0"/>
                </a:solidFill>
              </a:rPr>
              <a:t>Kompetenzbereiche: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Smartes Arbeiten und smarter Alltag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Nanotechnologie und neue Materialien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Gesundheitsforschung und Alternsforschung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10" name="Bildplatzhalter 9">
            <a:extLst>
              <a:ext uri="{FF2B5EF4-FFF2-40B4-BE49-F238E27FC236}">
                <a16:creationId xmlns:a16="http://schemas.microsoft.com/office/drawing/2014/main" id="{DEE94F35-EE21-A24E-9DC1-40928E5336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8CD3703-1E15-8C1D-4FC4-80D5174A6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6"/>
            <a:ext cx="289248" cy="144000"/>
          </a:xfrm>
        </p:spPr>
        <p:txBody>
          <a:bodyPr/>
          <a:lstStyle/>
          <a:p>
            <a:fld id="{2155E1C8-C15B-4C47-AD9F-B8F50D129449}" type="slidenum">
              <a:rPr lang="de-DE" smtClean="0"/>
              <a:t>18</a:t>
            </a:fld>
            <a:endParaRPr lang="de-DE" dirty="0"/>
          </a:p>
        </p:txBody>
      </p:sp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8ABBCB55-0A95-1DA8-2A61-CB19091E5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5920" y="6453336"/>
            <a:ext cx="4320000" cy="144000"/>
          </a:xfrm>
        </p:spPr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</p:spTree>
    <p:extLst>
      <p:ext uri="{BB962C8B-B14F-4D97-AF65-F5344CB8AC3E}">
        <p14:creationId xmlns:p14="http://schemas.microsoft.com/office/powerpoint/2010/main" val="1077622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A5854B99-5BF5-4909-B14B-07FA889C9DA0}"/>
              </a:ext>
            </a:extLst>
          </p:cNvPr>
          <p:cNvSpPr/>
          <p:nvPr/>
        </p:nvSpPr>
        <p:spPr>
          <a:xfrm>
            <a:off x="8298000" y="1095652"/>
            <a:ext cx="3892768" cy="5054332"/>
          </a:xfrm>
          <a:custGeom>
            <a:avLst/>
            <a:gdLst>
              <a:gd name="connsiteX0" fmla="*/ 3371228 w 3371227"/>
              <a:gd name="connsiteY0" fmla="*/ 0 h 4377168"/>
              <a:gd name="connsiteX1" fmla="*/ 1593131 w 3371227"/>
              <a:gd name="connsiteY1" fmla="*/ 0 h 4377168"/>
              <a:gd name="connsiteX2" fmla="*/ 0 w 3371227"/>
              <a:gd name="connsiteY2" fmla="*/ 4377168 h 4377168"/>
              <a:gd name="connsiteX3" fmla="*/ 3370338 w 3371227"/>
              <a:gd name="connsiteY3" fmla="*/ 4377168 h 4377168"/>
              <a:gd name="connsiteX4" fmla="*/ 3371228 w 3371227"/>
              <a:gd name="connsiteY4" fmla="*/ 4374753 h 4377168"/>
              <a:gd name="connsiteX5" fmla="*/ 3371228 w 3371227"/>
              <a:gd name="connsiteY5" fmla="*/ 0 h 437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1227" h="4377168">
                <a:moveTo>
                  <a:pt x="3371228" y="0"/>
                </a:moveTo>
                <a:lnTo>
                  <a:pt x="1593131" y="0"/>
                </a:lnTo>
                <a:lnTo>
                  <a:pt x="0" y="4377168"/>
                </a:lnTo>
                <a:lnTo>
                  <a:pt x="3370338" y="4377168"/>
                </a:lnTo>
                <a:lnTo>
                  <a:pt x="3371228" y="4374753"/>
                </a:lnTo>
                <a:lnTo>
                  <a:pt x="3371228" y="0"/>
                </a:lnTo>
                <a:close/>
              </a:path>
            </a:pathLst>
          </a:custGeom>
          <a:solidFill>
            <a:schemeClr val="accent6">
              <a:alpha val="20000"/>
            </a:schemeClr>
          </a:solidFill>
          <a:ln w="1271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9DD02E84-A03B-4272-B1A2-DEC64FF17228}"/>
              </a:ext>
            </a:extLst>
          </p:cNvPr>
          <p:cNvSpPr/>
          <p:nvPr/>
        </p:nvSpPr>
        <p:spPr>
          <a:xfrm>
            <a:off x="-1" y="1590508"/>
            <a:ext cx="9840553" cy="4171840"/>
          </a:xfrm>
          <a:custGeom>
            <a:avLst/>
            <a:gdLst>
              <a:gd name="connsiteX0" fmla="*/ 0 w 9377121"/>
              <a:gd name="connsiteY0" fmla="*/ 0 h 3961596"/>
              <a:gd name="connsiteX1" fmla="*/ 0 w 9377121"/>
              <a:gd name="connsiteY1" fmla="*/ 3961597 h 3961596"/>
              <a:gd name="connsiteX2" fmla="*/ 7935270 w 9377121"/>
              <a:gd name="connsiteY2" fmla="*/ 3961597 h 3961596"/>
              <a:gd name="connsiteX3" fmla="*/ 9377121 w 9377121"/>
              <a:gd name="connsiteY3" fmla="*/ 0 h 3961596"/>
              <a:gd name="connsiteX4" fmla="*/ 0 w 9377121"/>
              <a:gd name="connsiteY4" fmla="*/ 0 h 396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7121" h="3961596">
                <a:moveTo>
                  <a:pt x="0" y="0"/>
                </a:moveTo>
                <a:lnTo>
                  <a:pt x="0" y="3961597"/>
                </a:lnTo>
                <a:lnTo>
                  <a:pt x="7935270" y="3961597"/>
                </a:lnTo>
                <a:lnTo>
                  <a:pt x="93771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1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BA6AEC-A953-4460-89DE-055FEC8FE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964011"/>
            <a:ext cx="11088000" cy="431944"/>
          </a:xfrm>
        </p:spPr>
        <p:txBody>
          <a:bodyPr/>
          <a:lstStyle/>
          <a:p>
            <a:r>
              <a:rPr lang="de-DE" dirty="0"/>
              <a:t>3 DFG-Sonderforschungsbereiche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07BA12D-C85C-41D8-9397-F0780A975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A5D7-5B83-4655-B44E-D6DFCC46D913}" type="datetime4">
              <a:rPr lang="de-DE" smtClean="0"/>
              <a:pPr/>
              <a:t>16. Oktober 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55997BB-A3FC-414B-B1DD-F6AAC355D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E3FD0F6-CFF1-4D0F-926F-D47839BBB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4798B1E4-B7D4-43BE-A5C0-EB7519391E7E}"/>
              </a:ext>
            </a:extLst>
          </p:cNvPr>
          <p:cNvSpPr txBox="1">
            <a:spLocks/>
          </p:cNvSpPr>
          <p:nvPr/>
        </p:nvSpPr>
        <p:spPr>
          <a:xfrm>
            <a:off x="551392" y="2539971"/>
            <a:ext cx="6480711" cy="2689229"/>
          </a:xfrm>
          <a:prstGeom prst="rect">
            <a:avLst/>
          </a:prstGeom>
        </p:spPr>
        <p:txBody>
          <a:bodyPr vert="horz" lIns="0" tIns="18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7000"/>
              </a:lnSpc>
              <a:spcBef>
                <a:spcPts val="14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16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SFB 1473: Transformationen des Populären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SFB 1187: Medien der Kooperation 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SFB/TRR 257: Phänomenologische Elementarteilchenphysik nach der </a:t>
            </a:r>
            <a:r>
              <a:rPr lang="de-DE" dirty="0" err="1">
                <a:solidFill>
                  <a:schemeClr val="bg1"/>
                </a:solidFill>
              </a:rPr>
              <a:t>Higgs</a:t>
            </a:r>
            <a:r>
              <a:rPr lang="de-DE" dirty="0">
                <a:solidFill>
                  <a:schemeClr val="bg1"/>
                </a:solidFill>
              </a:rPr>
              <a:t>-Entdeckung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de-DE" dirty="0">
              <a:solidFill>
                <a:schemeClr val="bg1"/>
              </a:solidFill>
            </a:endParaRPr>
          </a:p>
          <a:p>
            <a:pPr marL="0" lvl="2" indent="0">
              <a:buNone/>
            </a:pPr>
            <a:r>
              <a:rPr lang="de-DE" sz="2800" b="1" dirty="0">
                <a:solidFill>
                  <a:schemeClr val="accent2"/>
                </a:solidFill>
              </a:rPr>
              <a:t>DFG-Graduiertenkolleg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</a:rPr>
              <a:t>2493: Folgen Sozialer Hilfen</a:t>
            </a:r>
          </a:p>
          <a:p>
            <a:pPr marL="0" lvl="2" indent="0">
              <a:buNone/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EEAE4C2-5D72-4B27-BEBD-A56A4CD69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3445" y="1772816"/>
            <a:ext cx="3676983" cy="3676983"/>
          </a:xfrm>
          <a:prstGeom prst="rect">
            <a:avLst/>
          </a:prstGeom>
        </p:spPr>
      </p:pic>
      <p:sp>
        <p:nvSpPr>
          <p:cNvPr id="9" name="Titel 35">
            <a:extLst>
              <a:ext uri="{FF2B5EF4-FFF2-40B4-BE49-F238E27FC236}">
                <a16:creationId xmlns:a16="http://schemas.microsoft.com/office/drawing/2014/main" id="{E5BD8E6F-988E-4A41-BBE6-0C6D8A5333FF}"/>
              </a:ext>
            </a:extLst>
          </p:cNvPr>
          <p:cNvSpPr txBox="1">
            <a:spLocks/>
          </p:cNvSpPr>
          <p:nvPr/>
        </p:nvSpPr>
        <p:spPr>
          <a:xfrm>
            <a:off x="551384" y="620792"/>
            <a:ext cx="11088000" cy="8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Forschung</a:t>
            </a:r>
          </a:p>
        </p:txBody>
      </p:sp>
    </p:spTree>
    <p:extLst>
      <p:ext uri="{BB962C8B-B14F-4D97-AF65-F5344CB8AC3E}">
        <p14:creationId xmlns:p14="http://schemas.microsoft.com/office/powerpoint/2010/main" val="2106288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E3CBC-EE82-4D94-8FE0-CE96AB0ABA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de-DE" dirty="0"/>
            </a:br>
            <a:r>
              <a:rPr lang="de-DE" dirty="0"/>
              <a:t>Universität Siegen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4948CA2B-9F6A-4377-869B-4AFD9F4CDF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1872" y="4005064"/>
            <a:ext cx="2880000" cy="288000"/>
          </a:xfrm>
        </p:spPr>
        <p:txBody>
          <a:bodyPr/>
          <a:lstStyle/>
          <a:p>
            <a:r>
              <a:rPr lang="de-DE" dirty="0"/>
              <a:t>Stand: Oktober 2023</a:t>
            </a:r>
          </a:p>
        </p:txBody>
      </p:sp>
    </p:spTree>
    <p:extLst>
      <p:ext uri="{BB962C8B-B14F-4D97-AF65-F5344CB8AC3E}">
        <p14:creationId xmlns:p14="http://schemas.microsoft.com/office/powerpoint/2010/main" val="3330395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ihandform: Form 8">
            <a:extLst>
              <a:ext uri="{FF2B5EF4-FFF2-40B4-BE49-F238E27FC236}">
                <a16:creationId xmlns:a16="http://schemas.microsoft.com/office/drawing/2014/main" id="{C004693F-EBF4-4480-80E0-5AF0082477CA}"/>
              </a:ext>
            </a:extLst>
          </p:cNvPr>
          <p:cNvSpPr/>
          <p:nvPr/>
        </p:nvSpPr>
        <p:spPr>
          <a:xfrm>
            <a:off x="8298000" y="1095652"/>
            <a:ext cx="3892768" cy="5054332"/>
          </a:xfrm>
          <a:custGeom>
            <a:avLst/>
            <a:gdLst>
              <a:gd name="connsiteX0" fmla="*/ 3371228 w 3371227"/>
              <a:gd name="connsiteY0" fmla="*/ 0 h 4377168"/>
              <a:gd name="connsiteX1" fmla="*/ 1593131 w 3371227"/>
              <a:gd name="connsiteY1" fmla="*/ 0 h 4377168"/>
              <a:gd name="connsiteX2" fmla="*/ 0 w 3371227"/>
              <a:gd name="connsiteY2" fmla="*/ 4377168 h 4377168"/>
              <a:gd name="connsiteX3" fmla="*/ 3370338 w 3371227"/>
              <a:gd name="connsiteY3" fmla="*/ 4377168 h 4377168"/>
              <a:gd name="connsiteX4" fmla="*/ 3371228 w 3371227"/>
              <a:gd name="connsiteY4" fmla="*/ 4374753 h 4377168"/>
              <a:gd name="connsiteX5" fmla="*/ 3371228 w 3371227"/>
              <a:gd name="connsiteY5" fmla="*/ 0 h 4377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1227" h="4377168">
                <a:moveTo>
                  <a:pt x="3371228" y="0"/>
                </a:moveTo>
                <a:lnTo>
                  <a:pt x="1593131" y="0"/>
                </a:lnTo>
                <a:lnTo>
                  <a:pt x="0" y="4377168"/>
                </a:lnTo>
                <a:lnTo>
                  <a:pt x="3370338" y="4377168"/>
                </a:lnTo>
                <a:lnTo>
                  <a:pt x="3371228" y="4374753"/>
                </a:lnTo>
                <a:lnTo>
                  <a:pt x="3371228" y="0"/>
                </a:lnTo>
                <a:close/>
              </a:path>
            </a:pathLst>
          </a:custGeom>
          <a:solidFill>
            <a:schemeClr val="accent6">
              <a:alpha val="20000"/>
            </a:schemeClr>
          </a:solidFill>
          <a:ln w="1271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D6154862-DD29-42E9-97BF-8D8830018257}"/>
              </a:ext>
            </a:extLst>
          </p:cNvPr>
          <p:cNvSpPr/>
          <p:nvPr/>
        </p:nvSpPr>
        <p:spPr>
          <a:xfrm>
            <a:off x="-1" y="1590508"/>
            <a:ext cx="9840553" cy="4171840"/>
          </a:xfrm>
          <a:custGeom>
            <a:avLst/>
            <a:gdLst>
              <a:gd name="connsiteX0" fmla="*/ 0 w 9377121"/>
              <a:gd name="connsiteY0" fmla="*/ 0 h 3961596"/>
              <a:gd name="connsiteX1" fmla="*/ 0 w 9377121"/>
              <a:gd name="connsiteY1" fmla="*/ 3961597 h 3961596"/>
              <a:gd name="connsiteX2" fmla="*/ 7935270 w 9377121"/>
              <a:gd name="connsiteY2" fmla="*/ 3961597 h 3961596"/>
              <a:gd name="connsiteX3" fmla="*/ 9377121 w 9377121"/>
              <a:gd name="connsiteY3" fmla="*/ 0 h 3961596"/>
              <a:gd name="connsiteX4" fmla="*/ 0 w 9377121"/>
              <a:gd name="connsiteY4" fmla="*/ 0 h 396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77121" h="3961596">
                <a:moveTo>
                  <a:pt x="0" y="0"/>
                </a:moveTo>
                <a:lnTo>
                  <a:pt x="0" y="3961597"/>
                </a:lnTo>
                <a:lnTo>
                  <a:pt x="7935270" y="3961597"/>
                </a:lnTo>
                <a:lnTo>
                  <a:pt x="937712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2710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07BA12D-C85C-41D8-9397-F0780A975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FA5D7-5B83-4655-B44E-D6DFCC46D913}" type="datetime4">
              <a:rPr lang="de-DE" smtClean="0"/>
              <a:pPr/>
              <a:t>16. Oktober 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55997BB-A3FC-414B-B1DD-F6AAC355D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E3FD0F6-CFF1-4D0F-926F-D47839BBB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87343F5-6F8D-4FFD-BF94-204426F2C559}"/>
              </a:ext>
            </a:extLst>
          </p:cNvPr>
          <p:cNvSpPr txBox="1"/>
          <p:nvPr/>
        </p:nvSpPr>
        <p:spPr>
          <a:xfrm>
            <a:off x="551384" y="2488828"/>
            <a:ext cx="774661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2"/>
            <a:r>
              <a:rPr lang="de-DE" sz="2800" b="1" dirty="0"/>
              <a:t>Wissenschaftliche Nachwuchsförderung u.a. durch</a:t>
            </a:r>
          </a:p>
          <a:p>
            <a:pPr marL="0" lvl="2"/>
            <a:endParaRPr lang="de-DE" b="1" dirty="0"/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</a:rPr>
              <a:t>Graduiertenzentrum „House </a:t>
            </a:r>
            <a:r>
              <a:rPr lang="de-DE" sz="2000" dirty="0" err="1">
                <a:solidFill>
                  <a:schemeClr val="bg1"/>
                </a:solidFill>
              </a:rPr>
              <a:t>of</a:t>
            </a:r>
            <a:r>
              <a:rPr lang="de-DE" sz="2000" dirty="0">
                <a:solidFill>
                  <a:schemeClr val="bg1"/>
                </a:solidFill>
              </a:rPr>
              <a:t> Young Talents“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</a:rPr>
              <a:t>Women Career Service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</a:rPr>
              <a:t>Hochschulinterne Nachwuchspreise</a:t>
            </a:r>
          </a:p>
          <a:p>
            <a:pPr marL="285750" lvl="2" indent="-28575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</a:rPr>
              <a:t>Frauenspezifisches Mentoring Siegen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14" name="Grafik 13" descr="Ein Bild, das Text, Tisch, Arbeitstisch enthält.&#10;&#10;Automatisch generierte Beschreibung">
            <a:extLst>
              <a:ext uri="{FF2B5EF4-FFF2-40B4-BE49-F238E27FC236}">
                <a16:creationId xmlns:a16="http://schemas.microsoft.com/office/drawing/2014/main" id="{D0106072-3BEE-4B20-B22F-DBF2485DEE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0336" y="2377115"/>
            <a:ext cx="3284133" cy="3284133"/>
          </a:xfrm>
          <a:prstGeom prst="rect">
            <a:avLst/>
          </a:prstGeom>
        </p:spPr>
      </p:pic>
      <p:sp>
        <p:nvSpPr>
          <p:cNvPr id="8" name="Titel 35">
            <a:extLst>
              <a:ext uri="{FF2B5EF4-FFF2-40B4-BE49-F238E27FC236}">
                <a16:creationId xmlns:a16="http://schemas.microsoft.com/office/drawing/2014/main" id="{AB56016C-9F64-3042-8A20-ADFD8C04663D}"/>
              </a:ext>
            </a:extLst>
          </p:cNvPr>
          <p:cNvSpPr txBox="1">
            <a:spLocks/>
          </p:cNvSpPr>
          <p:nvPr/>
        </p:nvSpPr>
        <p:spPr>
          <a:xfrm>
            <a:off x="551384" y="620792"/>
            <a:ext cx="11088000" cy="8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Forschung</a:t>
            </a:r>
          </a:p>
        </p:txBody>
      </p:sp>
    </p:spTree>
    <p:extLst>
      <p:ext uri="{BB962C8B-B14F-4D97-AF65-F5344CB8AC3E}">
        <p14:creationId xmlns:p14="http://schemas.microsoft.com/office/powerpoint/2010/main" val="1829702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E3CBC-EE82-4D94-8FE0-CE96AB0A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6614248" cy="576064"/>
          </a:xfrm>
        </p:spPr>
        <p:txBody>
          <a:bodyPr>
            <a:noAutofit/>
          </a:bodyPr>
          <a:lstStyle/>
          <a:p>
            <a:r>
              <a:rPr lang="de-DE" dirty="0"/>
              <a:t>Internationale Ausrichtung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9423D1F-748D-4590-8FCD-D392F23B2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212976"/>
            <a:ext cx="6014604" cy="23762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Über 200 Hochschulpartnerschaften für Austausche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Stipendien für den Erasmus+ Raum und Übersee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2.427 ausländische Studierende aus über 100 Ländern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12 Erasmus+ Kooperationsprojekte (KA 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European University ATHENA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International Office / Welcome Center</a:t>
            </a:r>
          </a:p>
        </p:txBody>
      </p:sp>
      <p:pic>
        <p:nvPicPr>
          <p:cNvPr id="7" name="Bildplatzhalter 6" descr="Ein Bild, das Karte enthält.&#10;&#10;Automatisch generierte Beschreibung">
            <a:extLst>
              <a:ext uri="{FF2B5EF4-FFF2-40B4-BE49-F238E27FC236}">
                <a16:creationId xmlns:a16="http://schemas.microsoft.com/office/drawing/2014/main" id="{F5FB3744-E6B9-4744-B5A8-0053A09E7C5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5CF9560-CC55-9BA7-CE8E-83407C64D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6"/>
            <a:ext cx="289248" cy="144000"/>
          </a:xfrm>
        </p:spPr>
        <p:txBody>
          <a:bodyPr/>
          <a:lstStyle/>
          <a:p>
            <a:fld id="{2155E1C8-C15B-4C47-AD9F-B8F50D129449}" type="slidenum">
              <a:rPr lang="de-DE" smtClean="0"/>
              <a:t>21</a:t>
            </a:fld>
            <a:endParaRPr lang="de-DE" dirty="0"/>
          </a:p>
        </p:txBody>
      </p:sp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D6B06C95-A85B-F660-37D5-CFA8EF29B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5920" y="6453336"/>
            <a:ext cx="4320000" cy="144000"/>
          </a:xfrm>
        </p:spPr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</p:spTree>
    <p:extLst>
      <p:ext uri="{BB962C8B-B14F-4D97-AF65-F5344CB8AC3E}">
        <p14:creationId xmlns:p14="http://schemas.microsoft.com/office/powerpoint/2010/main" val="2747999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59EC742A-DB6D-4595-B6F9-133704704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772816"/>
            <a:ext cx="5832000" cy="936104"/>
          </a:xfrm>
        </p:spPr>
        <p:txBody>
          <a:bodyPr>
            <a:normAutofit/>
          </a:bodyPr>
          <a:lstStyle/>
          <a:p>
            <a:r>
              <a:rPr lang="de-DE" dirty="0"/>
              <a:t>Wissenstransfer</a:t>
            </a:r>
          </a:p>
        </p:txBody>
      </p:sp>
      <p:sp>
        <p:nvSpPr>
          <p:cNvPr id="14" name="Untertitel 13">
            <a:extLst>
              <a:ext uri="{FF2B5EF4-FFF2-40B4-BE49-F238E27FC236}">
                <a16:creationId xmlns:a16="http://schemas.microsoft.com/office/drawing/2014/main" id="{53740D32-EE1C-4629-8C60-1DC384492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068960"/>
            <a:ext cx="5688632" cy="36724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0" dirty="0"/>
              <a:t>Transfer wissenschaftlicher Erkenntnisse, Lösungen und Methoden in Bildung, Wirtschaft, Kultur und Gesellschaft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0" dirty="0"/>
              <a:t>Verständnis von Wissenskoproduktion als bi-direktionaler Prozess (aus der Forschung an die Region und aus der Region an die Forschung)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0" dirty="0"/>
              <a:t>Gegenseitige Stärkung von Wissenschaft und Gesellschaft, um die tiefgreifenden Herausforderungen des sozialen, wirtschaftlichen und kulturellen Wandels zukunftsorientiert aufzugreifen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800" b="0" dirty="0"/>
          </a:p>
          <a:p>
            <a:endParaRPr lang="de-DE" sz="1800" b="0" dirty="0"/>
          </a:p>
          <a:p>
            <a:endParaRPr lang="de-DE" sz="1800" b="0" dirty="0"/>
          </a:p>
        </p:txBody>
      </p:sp>
      <p:pic>
        <p:nvPicPr>
          <p:cNvPr id="3" name="Grafik 2" descr="Ein Bild, das Gebäude, Fenster enthält.&#10;&#10;Automatisch generierte Beschreibung">
            <a:extLst>
              <a:ext uri="{FF2B5EF4-FFF2-40B4-BE49-F238E27FC236}">
                <a16:creationId xmlns:a16="http://schemas.microsoft.com/office/drawing/2014/main" id="{39847E9E-7360-4E51-996A-80D9F0274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3900" y="0"/>
            <a:ext cx="8618099" cy="6093296"/>
          </a:xfrm>
          <a:prstGeom prst="rect">
            <a:avLst/>
          </a:prstGeom>
        </p:spPr>
      </p:pic>
      <p:sp>
        <p:nvSpPr>
          <p:cNvPr id="2" name="Foliennummernplatzhalter 3">
            <a:extLst>
              <a:ext uri="{FF2B5EF4-FFF2-40B4-BE49-F238E27FC236}">
                <a16:creationId xmlns:a16="http://schemas.microsoft.com/office/drawing/2014/main" id="{460168E9-D418-CBAE-1564-8A693AC97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6"/>
            <a:ext cx="289248" cy="144000"/>
          </a:xfrm>
        </p:spPr>
        <p:txBody>
          <a:bodyPr/>
          <a:lstStyle/>
          <a:p>
            <a:fld id="{2155E1C8-C15B-4C47-AD9F-B8F50D129449}" type="slidenum">
              <a:rPr lang="de-DE" smtClean="0"/>
              <a:t>22</a:t>
            </a:fld>
            <a:endParaRPr lang="de-DE" dirty="0"/>
          </a:p>
        </p:txBody>
      </p:sp>
      <p:sp>
        <p:nvSpPr>
          <p:cNvPr id="4" name="Fußzeilenplatzhalter 5">
            <a:extLst>
              <a:ext uri="{FF2B5EF4-FFF2-40B4-BE49-F238E27FC236}">
                <a16:creationId xmlns:a16="http://schemas.microsoft.com/office/drawing/2014/main" id="{0AAD3D58-731F-3258-24C7-980028A12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5920" y="6453336"/>
            <a:ext cx="4320000" cy="144000"/>
          </a:xfrm>
        </p:spPr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</p:spTree>
    <p:extLst>
      <p:ext uri="{BB962C8B-B14F-4D97-AF65-F5344CB8AC3E}">
        <p14:creationId xmlns:p14="http://schemas.microsoft.com/office/powerpoint/2010/main" val="2623630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el 35">
            <a:extLst>
              <a:ext uri="{FF2B5EF4-FFF2-40B4-BE49-F238E27FC236}">
                <a16:creationId xmlns:a16="http://schemas.microsoft.com/office/drawing/2014/main" id="{EDDA184C-2B5E-4AEA-B3B1-41988EC2A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Wissenstransfer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08083A-68D1-485C-9C3D-3D7EE3ED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B40-3C74-480B-90C9-9BBE76BDA837}" type="datetime4">
              <a:rPr lang="de-DE" smtClean="0"/>
              <a:pPr/>
              <a:t>16. Oktober 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79483D1-9ABF-4EA0-8B10-AB609BD44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DC510A-D116-4D40-8292-0DEDD833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23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4F0EA9A-6F83-495A-BE4B-B66F434701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3239" y="1854799"/>
            <a:ext cx="1753549" cy="2633612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DDF1E1D2-15FE-4154-95B3-1EEE205F101C}"/>
              </a:ext>
            </a:extLst>
          </p:cNvPr>
          <p:cNvSpPr txBox="1">
            <a:spLocks/>
          </p:cNvSpPr>
          <p:nvPr/>
        </p:nvSpPr>
        <p:spPr>
          <a:xfrm>
            <a:off x="1960783" y="1529288"/>
            <a:ext cx="2725816" cy="36004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/>
              <a:t>BürgerInnen &amp; Region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E6F2ACB-7EE4-475E-98DD-DA6E4C1B4D4A}"/>
              </a:ext>
            </a:extLst>
          </p:cNvPr>
          <p:cNvSpPr txBox="1">
            <a:spLocks/>
          </p:cNvSpPr>
          <p:nvPr/>
        </p:nvSpPr>
        <p:spPr>
          <a:xfrm>
            <a:off x="7900964" y="2354631"/>
            <a:ext cx="2725816" cy="36004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/>
              <a:t>Industrie &amp; Wirtschaft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26B1AFE3-8AA8-4709-A9A8-82A39FC177A7}"/>
              </a:ext>
            </a:extLst>
          </p:cNvPr>
          <p:cNvSpPr txBox="1">
            <a:spLocks/>
          </p:cNvSpPr>
          <p:nvPr/>
        </p:nvSpPr>
        <p:spPr>
          <a:xfrm>
            <a:off x="1021536" y="4538526"/>
            <a:ext cx="3095182" cy="36004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/>
              <a:t>Alumni &amp; Gründer</a:t>
            </a:r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65C84407-0BEF-4892-9D67-28EE05F00ECC}"/>
              </a:ext>
            </a:extLst>
          </p:cNvPr>
          <p:cNvSpPr txBox="1">
            <a:spLocks/>
          </p:cNvSpPr>
          <p:nvPr/>
        </p:nvSpPr>
        <p:spPr>
          <a:xfrm>
            <a:off x="7900964" y="2714671"/>
            <a:ext cx="4099692" cy="20824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7000"/>
              </a:lnSpc>
              <a:spcBef>
                <a:spcPts val="14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16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/>
              <a:t>Automotive Center Südwestfalen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/>
              <a:t>Forschungs- und Entwicklungsprojekte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/>
              <a:t>Forschungspartner Smarte Demonstrationsfabrik Siegen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/>
              <a:t>Duales Studium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dirty="0"/>
              <a:t>Drehgestell-Technikzentrum </a:t>
            </a:r>
            <a:br>
              <a:rPr lang="de-DE" sz="1800" dirty="0"/>
            </a:br>
            <a:r>
              <a:rPr lang="de-DE" sz="1800" dirty="0"/>
              <a:t>Bombardier und Universität Siegen</a:t>
            </a:r>
          </a:p>
          <a:p>
            <a:endParaRPr lang="de-DE" sz="1800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019451C-9A22-44FD-A422-E792D9309462}"/>
              </a:ext>
            </a:extLst>
          </p:cNvPr>
          <p:cNvSpPr txBox="1"/>
          <p:nvPr/>
        </p:nvSpPr>
        <p:spPr>
          <a:xfrm>
            <a:off x="1127448" y="5034934"/>
            <a:ext cx="22076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/>
              <a:t>connectUS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Entrepreneurship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Startpunkt 57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1771A68-DFA6-4353-A0D8-09F8EE0F30B2}"/>
              </a:ext>
            </a:extLst>
          </p:cNvPr>
          <p:cNvSpPr txBox="1"/>
          <p:nvPr/>
        </p:nvSpPr>
        <p:spPr>
          <a:xfrm>
            <a:off x="1960783" y="1844824"/>
            <a:ext cx="31746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Haus der Wissenschaft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Mittwochsakademie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Forum Siegen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Region im Dialog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Kinderuni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Offene Uni – </a:t>
            </a:r>
            <a:r>
              <a:rPr lang="de-DE" dirty="0" err="1"/>
              <a:t>Ready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Study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063A4F51-DA79-4E3E-A3FC-A3C4BF6AC2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1862791"/>
            <a:ext cx="1639241" cy="1639241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A349D0FF-EB42-4160-932F-A23EAAC60B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2043" y="3637174"/>
            <a:ext cx="1013393" cy="95738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340B169C-4D9A-4FF5-AF10-3D89E590702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578929">
            <a:off x="2851522" y="4111796"/>
            <a:ext cx="1913618" cy="1913618"/>
          </a:xfrm>
          <a:prstGeom prst="rect">
            <a:avLst/>
          </a:prstGeom>
        </p:spPr>
      </p:pic>
      <p:cxnSp>
        <p:nvCxnSpPr>
          <p:cNvPr id="22" name="Verbinder: gewinkelt 21">
            <a:extLst>
              <a:ext uri="{FF2B5EF4-FFF2-40B4-BE49-F238E27FC236}">
                <a16:creationId xmlns:a16="http://schemas.microsoft.com/office/drawing/2014/main" id="{854F0242-C105-4917-9FD9-73337FA0D561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7116788" y="3171605"/>
            <a:ext cx="227802" cy="330427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8" name="Verbinder: gewinkelt 27">
            <a:extLst>
              <a:ext uri="{FF2B5EF4-FFF2-40B4-BE49-F238E27FC236}">
                <a16:creationId xmlns:a16="http://schemas.microsoft.com/office/drawing/2014/main" id="{A671F6E5-CAFC-4F99-B545-AF9AF3661ED8}"/>
              </a:ext>
            </a:extLst>
          </p:cNvPr>
          <p:cNvCxnSpPr>
            <a:cxnSpLocks/>
          </p:cNvCxnSpPr>
          <p:nvPr/>
        </p:nvCxnSpPr>
        <p:spPr>
          <a:xfrm rot="10800000" flipV="1">
            <a:off x="4245795" y="3581167"/>
            <a:ext cx="1311201" cy="1013394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Verbinder: gewinkelt 30">
            <a:extLst>
              <a:ext uri="{FF2B5EF4-FFF2-40B4-BE49-F238E27FC236}">
                <a16:creationId xmlns:a16="http://schemas.microsoft.com/office/drawing/2014/main" id="{D9085AF4-E1C2-4BFC-8A2F-0B6442991D32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3560315" y="-748644"/>
            <a:ext cx="333503" cy="5000157"/>
          </a:xfrm>
          <a:prstGeom prst="bentConnector3">
            <a:avLst>
              <a:gd name="adj1" fmla="val -98406"/>
            </a:avLst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124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E3CBC-EE82-4D94-8FE0-CE96AB0A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5832000" cy="576064"/>
          </a:xfrm>
        </p:spPr>
        <p:txBody>
          <a:bodyPr>
            <a:normAutofit/>
          </a:bodyPr>
          <a:lstStyle/>
          <a:p>
            <a:r>
              <a:rPr lang="de-DE" sz="2800" dirty="0"/>
              <a:t>Service-Einrichtungen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9423D1F-748D-4590-8FCD-D392F23B2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2564904"/>
            <a:ext cx="5544000" cy="439248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900" b="0" dirty="0"/>
              <a:t>Universitätsbibliothek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900" b="0" dirty="0" err="1"/>
              <a:t>Alumniverbund</a:t>
            </a:r>
            <a:endParaRPr lang="de-DE" sz="19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900" b="0" dirty="0"/>
              <a:t>Career Service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900" b="0" dirty="0"/>
              <a:t>Dual Career Service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900" b="0" dirty="0"/>
              <a:t>Familienservicebüro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900" b="0" dirty="0"/>
              <a:t>Entrepreneurship Center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900" b="0" dirty="0" err="1"/>
              <a:t>Gestu_S</a:t>
            </a:r>
            <a:r>
              <a:rPr lang="de-DE" sz="1900" b="0" dirty="0"/>
              <a:t> - Zentrum Gender Studies Siegen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900" b="0" dirty="0"/>
              <a:t>Jobvermittlung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900" b="0" dirty="0"/>
              <a:t>Sprachenzentrum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900" b="0" dirty="0"/>
              <a:t>Namenberatung / Sprachberatung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900" b="0" dirty="0"/>
              <a:t>Zentrum für Informations- und Medientechnologie (ZIMT)</a:t>
            </a:r>
          </a:p>
          <a:p>
            <a:endParaRPr lang="de-DE" sz="1900" dirty="0"/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83538778-3E97-694C-8EB1-467296EA9C8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631E77-EA11-1207-11A7-49235825C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6"/>
            <a:ext cx="289248" cy="144000"/>
          </a:xfrm>
        </p:spPr>
        <p:txBody>
          <a:bodyPr/>
          <a:lstStyle/>
          <a:p>
            <a:fld id="{2155E1C8-C15B-4C47-AD9F-B8F50D129449}" type="slidenum">
              <a:rPr lang="de-DE" smtClean="0"/>
              <a:t>24</a:t>
            </a:fld>
            <a:endParaRPr lang="de-DE" dirty="0"/>
          </a:p>
        </p:txBody>
      </p:sp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4B933B2A-EF63-A342-B1CB-5E4F169B0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5920" y="6453336"/>
            <a:ext cx="4320000" cy="144000"/>
          </a:xfrm>
        </p:spPr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</p:spTree>
    <p:extLst>
      <p:ext uri="{BB962C8B-B14F-4D97-AF65-F5344CB8AC3E}">
        <p14:creationId xmlns:p14="http://schemas.microsoft.com/office/powerpoint/2010/main" val="3634026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FD8BF3-BE5B-4A61-99D9-393B64A3FE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Diversity</a:t>
            </a:r>
            <a:r>
              <a:rPr lang="de-DE" dirty="0"/>
              <a:t> &amp;</a:t>
            </a:r>
            <a:br>
              <a:rPr lang="de-DE" dirty="0"/>
            </a:br>
            <a:r>
              <a:rPr lang="de-DE" dirty="0"/>
              <a:t>Chancengleichheit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B237DFB-2E56-4C0A-9F98-19B2E2B2FC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645024"/>
            <a:ext cx="4608512" cy="273630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/>
              <a:t>Förderung der Gleichstellung von Männern und Frauen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/>
              <a:t>Vereinbarkeit von Familie und Beruf / Studium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/>
              <a:t>Abbau von Benachteiligungen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/>
              <a:t>Beratung und Unterstützung von Beschäftigten und Studierenden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/>
              <a:t>Förderung von Vielfalt an der Universität hinsichtlich Geschlecht, kultureller und </a:t>
            </a:r>
            <a:br>
              <a:rPr lang="de-DE" sz="1600" dirty="0"/>
            </a:br>
            <a:r>
              <a:rPr lang="de-DE" sz="1600" dirty="0"/>
              <a:t>sozialer Herkunft, Bildungsherkunft oder </a:t>
            </a:r>
            <a:br>
              <a:rPr lang="de-DE" sz="1600" dirty="0"/>
            </a:br>
            <a:r>
              <a:rPr lang="de-DE" sz="1600" dirty="0"/>
              <a:t>der Lebensumstände</a:t>
            </a:r>
          </a:p>
        </p:txBody>
      </p:sp>
      <p:pic>
        <p:nvPicPr>
          <p:cNvPr id="16" name="Bildplatzhalter 15" descr="Ein Bild, das Text, Flugzeug enthält.&#10;&#10;Automatisch generierte Beschreibung">
            <a:extLst>
              <a:ext uri="{FF2B5EF4-FFF2-40B4-BE49-F238E27FC236}">
                <a16:creationId xmlns:a16="http://schemas.microsoft.com/office/drawing/2014/main" id="{47FFD7D7-FE12-45FB-B6C4-67E11DAE76D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96332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FD8BF3-BE5B-4A61-99D9-393B64A3F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5246096" cy="1440160"/>
          </a:xfrm>
        </p:spPr>
        <p:txBody>
          <a:bodyPr>
            <a:normAutofit/>
          </a:bodyPr>
          <a:lstStyle/>
          <a:p>
            <a:r>
              <a:rPr lang="de-DE" sz="4350" dirty="0"/>
              <a:t>Nachhaltigkeits-Leitbild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B237DFB-2E56-4C0A-9F98-19B2E2B2FC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573016"/>
            <a:ext cx="4608512" cy="2808312"/>
          </a:xfrm>
        </p:spPr>
        <p:txBody>
          <a:bodyPr/>
          <a:lstStyle/>
          <a:p>
            <a:r>
              <a:rPr lang="de-DE" dirty="0"/>
              <a:t>Die Universität Siegen </a:t>
            </a:r>
          </a:p>
          <a:p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/>
              <a:t>verfolgt Nachhaltigkeit in der Forschung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/>
              <a:t>verankert Nachhaltigkeit in der Lehre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/>
              <a:t>stärkt ihr eigenes nachhaltiges Handeln und </a:t>
            </a:r>
            <a:br>
              <a:rPr lang="de-DE" sz="1600" dirty="0"/>
            </a:br>
            <a:r>
              <a:rPr lang="de-DE" sz="1600" dirty="0"/>
              <a:t>die Nachhaltigkeit ihrer Infrastrukturen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dirty="0"/>
              <a:t>transferiert den Nachhaltigkeitsgedanken in </a:t>
            </a:r>
            <a:br>
              <a:rPr lang="de-DE" sz="1600" dirty="0"/>
            </a:br>
            <a:r>
              <a:rPr lang="de-DE" sz="1600" dirty="0"/>
              <a:t>ihr regionales Umfeld und bezieht dessen Selbstverständnis mit ein</a:t>
            </a:r>
          </a:p>
        </p:txBody>
      </p:sp>
      <p:pic>
        <p:nvPicPr>
          <p:cNvPr id="7" name="Bildplatzhalter 6" descr="Ein Bild, das Baum, Pflanze, draußen, grün enthält.&#10;&#10;Automatisch generierte Beschreibung">
            <a:extLst>
              <a:ext uri="{FF2B5EF4-FFF2-40B4-BE49-F238E27FC236}">
                <a16:creationId xmlns:a16="http://schemas.microsoft.com/office/drawing/2014/main" id="{C4DEEE74-0C50-7237-F4EF-DD987C33C59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0536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FD8BF3-BE5B-4A61-99D9-393B64A3F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5246096" cy="720080"/>
          </a:xfrm>
        </p:spPr>
        <p:txBody>
          <a:bodyPr>
            <a:normAutofit/>
          </a:bodyPr>
          <a:lstStyle/>
          <a:p>
            <a:r>
              <a:rPr lang="de-DE" dirty="0"/>
              <a:t>Zertifikate</a:t>
            </a:r>
            <a:endParaRPr lang="de-DE" sz="435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DEB2E9-4D12-27AC-83C5-33302AF75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8106" y="2976562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5AC6484-F2BE-D0AD-726C-8E7E43AD2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9658" y="3023443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5703FBA9-1D16-4887-9889-4B8EF3206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038895"/>
            <a:ext cx="1009650" cy="71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EA610D1-B1C8-3BCF-221E-72121C655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4500884"/>
            <a:ext cx="990824" cy="99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D665532-1557-2305-FD38-8DA7F4714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8106" y="4457080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54FA66C2-B53D-0518-00AB-99255C49C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16555" y="3024187"/>
            <a:ext cx="11620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FBE798E7-D7DA-1F20-1126-E3F426CE3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7916" y="4614980"/>
            <a:ext cx="1289098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E3C69574-9E06-AE3C-5FE2-C1D48199C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9784" y="4301975"/>
            <a:ext cx="1255592" cy="147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DAE043A4-ED61-F90E-C836-E512D147E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6"/>
            <a:ext cx="289248" cy="144000"/>
          </a:xfrm>
        </p:spPr>
        <p:txBody>
          <a:bodyPr/>
          <a:lstStyle/>
          <a:p>
            <a:fld id="{2155E1C8-C15B-4C47-AD9F-B8F50D129449}" type="slidenum">
              <a:rPr lang="de-DE" smtClean="0"/>
              <a:t>27</a:t>
            </a:fld>
            <a:endParaRPr lang="de-DE" dirty="0"/>
          </a:p>
        </p:txBody>
      </p:sp>
      <p:sp>
        <p:nvSpPr>
          <p:cNvPr id="10" name="Fußzeilenplatzhalter 5">
            <a:extLst>
              <a:ext uri="{FF2B5EF4-FFF2-40B4-BE49-F238E27FC236}">
                <a16:creationId xmlns:a16="http://schemas.microsoft.com/office/drawing/2014/main" id="{049EF576-0BFF-87B2-2976-113D8DDD0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5920" y="6453336"/>
            <a:ext cx="4320000" cy="144000"/>
          </a:xfrm>
        </p:spPr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</p:spTree>
    <p:extLst>
      <p:ext uri="{BB962C8B-B14F-4D97-AF65-F5344CB8AC3E}">
        <p14:creationId xmlns:p14="http://schemas.microsoft.com/office/powerpoint/2010/main" val="2351212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80B361-1AC9-4AB1-BFC8-CC4254CBD1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Studieren an der Universität Siegen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A3C61B2-BFAD-48EB-ABB1-37A1BB7CD2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Bachelor- / Masterstudiengänge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Promotion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Internationale Studiengänge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Zusatzqualifikationen für Studierende</a:t>
            </a:r>
          </a:p>
        </p:txBody>
      </p:sp>
      <p:pic>
        <p:nvPicPr>
          <p:cNvPr id="8" name="Bildplatzhalter 7" descr="Ein Bild, das Person, draußen, Boden enthält.&#10;&#10;Automatisch generierte Beschreibung">
            <a:extLst>
              <a:ext uri="{FF2B5EF4-FFF2-40B4-BE49-F238E27FC236}">
                <a16:creationId xmlns:a16="http://schemas.microsoft.com/office/drawing/2014/main" id="{2A35C9F9-0301-4128-9C0F-5DA4A49AC4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itel 71">
            <a:extLst>
              <a:ext uri="{FF2B5EF4-FFF2-40B4-BE49-F238E27FC236}">
                <a16:creationId xmlns:a16="http://schemas.microsoft.com/office/drawing/2014/main" id="{0AF9BABD-2255-E5E2-C6D9-2AFFA4994B0A}"/>
              </a:ext>
            </a:extLst>
          </p:cNvPr>
          <p:cNvSpPr txBox="1">
            <a:spLocks/>
          </p:cNvSpPr>
          <p:nvPr/>
        </p:nvSpPr>
        <p:spPr>
          <a:xfrm>
            <a:off x="554683" y="5624239"/>
            <a:ext cx="11088000" cy="8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>
                <a:solidFill>
                  <a:schemeClr val="bg1"/>
                </a:solidFill>
              </a:rPr>
              <a:t>Alle Infos finden Sie auf:</a:t>
            </a:r>
            <a:br>
              <a:rPr lang="de-DE" sz="2000" dirty="0">
                <a:solidFill>
                  <a:schemeClr val="bg1"/>
                </a:solidFill>
              </a:rPr>
            </a:br>
            <a:r>
              <a:rPr lang="de-DE" sz="2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www.studieren-siegen.de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2DDB376-B20E-4CF9-39C8-EFDC5128A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6"/>
            <a:ext cx="289248" cy="144000"/>
          </a:xfrm>
        </p:spPr>
        <p:txBody>
          <a:bodyPr/>
          <a:lstStyle/>
          <a:p>
            <a:fld id="{2155E1C8-C15B-4C47-AD9F-B8F50D129449}" type="slidenum">
              <a:rPr lang="de-DE" smtClean="0"/>
              <a:t>28</a:t>
            </a:fld>
            <a:endParaRPr lang="de-DE" dirty="0"/>
          </a:p>
        </p:txBody>
      </p:sp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5328F1BE-3412-ED71-A561-A8C18B863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5920" y="6453336"/>
            <a:ext cx="4320000" cy="144000"/>
          </a:xfrm>
        </p:spPr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</p:spTree>
    <p:extLst>
      <p:ext uri="{BB962C8B-B14F-4D97-AF65-F5344CB8AC3E}">
        <p14:creationId xmlns:p14="http://schemas.microsoft.com/office/powerpoint/2010/main" val="933173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D181662D-7665-48D9-B026-6CF8CDD25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4814048" cy="936104"/>
          </a:xfrm>
        </p:spPr>
        <p:txBody>
          <a:bodyPr>
            <a:normAutofit fontScale="90000"/>
          </a:bodyPr>
          <a:lstStyle/>
          <a:p>
            <a:r>
              <a:rPr lang="de-DE" sz="3200" dirty="0"/>
              <a:t>Studieren an der </a:t>
            </a:r>
            <a:br>
              <a:rPr lang="de-DE" sz="3200" dirty="0"/>
            </a:br>
            <a:r>
              <a:rPr lang="de-DE" sz="3200" dirty="0"/>
              <a:t>Universität Siegen</a:t>
            </a:r>
          </a:p>
        </p:txBody>
      </p:sp>
      <p:sp>
        <p:nvSpPr>
          <p:cNvPr id="21" name="Untertitel 20">
            <a:extLst>
              <a:ext uri="{FF2B5EF4-FFF2-40B4-BE49-F238E27FC236}">
                <a16:creationId xmlns:a16="http://schemas.microsoft.com/office/drawing/2014/main" id="{3E00914A-7B3D-4D60-B61C-55C364822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212976"/>
            <a:ext cx="4176464" cy="208781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Online-Bewerbung und  Einschreibung im Online-Portal unisono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Informationsangebote zur Studienwahl / Studienfinanzierung und Unterstützung durch die Zentrale Studienberatung</a:t>
            </a:r>
          </a:p>
          <a:p>
            <a:endParaRPr lang="de-DE" dirty="0"/>
          </a:p>
        </p:txBody>
      </p:sp>
      <p:pic>
        <p:nvPicPr>
          <p:cNvPr id="9" name="Bildplatzhalter 8" descr="Ein Bild, das Person, Boden, Personen enthält.&#10;&#10;Automatisch generierte Beschreibung">
            <a:extLst>
              <a:ext uri="{FF2B5EF4-FFF2-40B4-BE49-F238E27FC236}">
                <a16:creationId xmlns:a16="http://schemas.microsoft.com/office/drawing/2014/main" id="{77E3E056-AEC8-4834-9355-C6EAE6B187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0810" y="-1"/>
            <a:ext cx="7751190" cy="6858000"/>
          </a:xfrm>
        </p:spPr>
      </p:pic>
    </p:spTree>
    <p:extLst>
      <p:ext uri="{BB962C8B-B14F-4D97-AF65-F5344CB8AC3E}">
        <p14:creationId xmlns:p14="http://schemas.microsoft.com/office/powerpoint/2010/main" val="1827327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16A2F5F0-80F2-E245-8BF3-0851B423D9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672" y="1344538"/>
            <a:ext cx="1242228" cy="1940446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9948CEA9-32B9-4BA6-91A0-C2D7543D1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Universitätsstadt Siegen</a:t>
            </a:r>
            <a:br>
              <a:rPr lang="de-DE" dirty="0"/>
            </a:br>
            <a:r>
              <a:rPr lang="de-DE" dirty="0"/>
              <a:t>Lage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2CEA89B1-F87F-4E15-A8C3-04F018B70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5920" y="6453336"/>
            <a:ext cx="4320000" cy="144000"/>
          </a:xfrm>
        </p:spPr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  <p:pic>
        <p:nvPicPr>
          <p:cNvPr id="11" name="Grafik 10" descr="Ein Bild, das Karte enthält.&#10;&#10;Automatisch generierte Beschreibung">
            <a:extLst>
              <a:ext uri="{FF2B5EF4-FFF2-40B4-BE49-F238E27FC236}">
                <a16:creationId xmlns:a16="http://schemas.microsoft.com/office/drawing/2014/main" id="{DE379370-60F2-4A0A-9BFB-C3CE687841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0014" y="366886"/>
            <a:ext cx="5298820" cy="6093296"/>
          </a:xfrm>
          <a:prstGeom prst="rect">
            <a:avLst/>
          </a:prstGeom>
        </p:spPr>
      </p:pic>
      <p:sp>
        <p:nvSpPr>
          <p:cNvPr id="12" name="Datumsplatzhalter 1">
            <a:extLst>
              <a:ext uri="{FF2B5EF4-FFF2-40B4-BE49-F238E27FC236}">
                <a16:creationId xmlns:a16="http://schemas.microsoft.com/office/drawing/2014/main" id="{33FE84B7-1BD1-4483-9E49-2AE9D3EC44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40416" y="6453352"/>
            <a:ext cx="1512000" cy="144000"/>
          </a:xfrm>
        </p:spPr>
        <p:txBody>
          <a:bodyPr/>
          <a:lstStyle/>
          <a:p>
            <a:fld id="{3E4F9076-0E2C-4C6D-AF26-FF2A3EBF853E}" type="datetime4">
              <a:rPr lang="de-DE" smtClean="0"/>
              <a:t>16. Oktober 2023</a:t>
            </a:fld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5971539-E609-E840-83B6-E057AA4F79B3}"/>
              </a:ext>
            </a:extLst>
          </p:cNvPr>
          <p:cNvSpPr/>
          <p:nvPr/>
        </p:nvSpPr>
        <p:spPr>
          <a:xfrm>
            <a:off x="6744072" y="3269518"/>
            <a:ext cx="432048" cy="159482"/>
          </a:xfrm>
          <a:prstGeom prst="rect">
            <a:avLst/>
          </a:prstGeom>
          <a:solidFill>
            <a:schemeClr val="accent3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" name="Gekrümmte Verbindung 3">
            <a:extLst>
              <a:ext uri="{FF2B5EF4-FFF2-40B4-BE49-F238E27FC236}">
                <a16:creationId xmlns:a16="http://schemas.microsoft.com/office/drawing/2014/main" id="{B8B45E1C-349B-8943-958B-3B6A196C3ED9}"/>
              </a:ext>
            </a:extLst>
          </p:cNvPr>
          <p:cNvCxnSpPr>
            <a:cxnSpLocks/>
          </p:cNvCxnSpPr>
          <p:nvPr/>
        </p:nvCxnSpPr>
        <p:spPr>
          <a:xfrm>
            <a:off x="4385900" y="1916832"/>
            <a:ext cx="2502188" cy="1512169"/>
          </a:xfrm>
          <a:prstGeom prst="curvedConnector3">
            <a:avLst>
              <a:gd name="adj1" fmla="val 50000"/>
            </a:avLst>
          </a:prstGeom>
          <a:ln w="25400">
            <a:round/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>
            <a:extLst>
              <a:ext uri="{FF2B5EF4-FFF2-40B4-BE49-F238E27FC236}">
                <a16:creationId xmlns:a16="http://schemas.microsoft.com/office/drawing/2014/main" id="{B4727350-A956-FC4D-BF05-2B0F465B07FD}"/>
              </a:ext>
            </a:extLst>
          </p:cNvPr>
          <p:cNvSpPr/>
          <p:nvPr/>
        </p:nvSpPr>
        <p:spPr>
          <a:xfrm>
            <a:off x="3389102" y="1771640"/>
            <a:ext cx="80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Siegen</a:t>
            </a:r>
          </a:p>
        </p:txBody>
      </p:sp>
      <p:sp>
        <p:nvSpPr>
          <p:cNvPr id="3" name="Foliennummernplatzhalter 3">
            <a:extLst>
              <a:ext uri="{FF2B5EF4-FFF2-40B4-BE49-F238E27FC236}">
                <a16:creationId xmlns:a16="http://schemas.microsoft.com/office/drawing/2014/main" id="{B766370B-5BF6-112E-0220-6FD4BA836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6"/>
            <a:ext cx="289248" cy="144000"/>
          </a:xfrm>
        </p:spPr>
        <p:txBody>
          <a:bodyPr/>
          <a:lstStyle/>
          <a:p>
            <a:fld id="{2155E1C8-C15B-4C47-AD9F-B8F50D129449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8680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D181662D-7665-48D9-B026-6CF8CDD25F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4814048" cy="936104"/>
          </a:xfrm>
        </p:spPr>
        <p:txBody>
          <a:bodyPr>
            <a:normAutofit fontScale="90000"/>
          </a:bodyPr>
          <a:lstStyle/>
          <a:p>
            <a:r>
              <a:rPr lang="de-DE" sz="3200" dirty="0"/>
              <a:t>Angebote für </a:t>
            </a:r>
            <a:br>
              <a:rPr lang="de-DE" sz="3200" dirty="0"/>
            </a:br>
            <a:r>
              <a:rPr lang="de-DE" sz="3200" dirty="0"/>
              <a:t>Schülerinnen und Schüler</a:t>
            </a:r>
          </a:p>
        </p:txBody>
      </p:sp>
      <p:sp>
        <p:nvSpPr>
          <p:cNvPr id="21" name="Untertitel 20">
            <a:extLst>
              <a:ext uri="{FF2B5EF4-FFF2-40B4-BE49-F238E27FC236}">
                <a16:creationId xmlns:a16="http://schemas.microsoft.com/office/drawing/2014/main" id="{3E00914A-7B3D-4D60-B61C-55C364822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212976"/>
            <a:ext cx="4608512" cy="208781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Uni-Praktikum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Student </a:t>
            </a:r>
            <a:r>
              <a:rPr lang="de-DE" b="0" dirty="0" err="1"/>
              <a:t>for</a:t>
            </a:r>
            <a:r>
              <a:rPr lang="de-DE" b="0" dirty="0"/>
              <a:t> </a:t>
            </a:r>
            <a:r>
              <a:rPr lang="de-DE" b="0" dirty="0" err="1"/>
              <a:t>one</a:t>
            </a:r>
            <a:r>
              <a:rPr lang="de-DE" b="0" dirty="0"/>
              <a:t> </a:t>
            </a:r>
            <a:r>
              <a:rPr lang="de-DE" b="0" dirty="0" err="1"/>
              <a:t>day</a:t>
            </a:r>
            <a:endParaRPr lang="de-DE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Kinderuni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Schülerlabor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Wochen der Studienorientierung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Brücken ins Studium (</a:t>
            </a:r>
            <a:r>
              <a:rPr lang="de-DE" b="0" dirty="0" err="1"/>
              <a:t>BisS</a:t>
            </a:r>
            <a:r>
              <a:rPr lang="de-DE" b="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Schnupperstudium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b="0" dirty="0"/>
              <a:t>Girls‘ Day / Boys‘ Day etc.</a:t>
            </a:r>
          </a:p>
          <a:p>
            <a:endParaRPr lang="de-DE" dirty="0"/>
          </a:p>
        </p:txBody>
      </p:sp>
      <p:pic>
        <p:nvPicPr>
          <p:cNvPr id="17" name="Bildplatzhalter 16">
            <a:extLst>
              <a:ext uri="{FF2B5EF4-FFF2-40B4-BE49-F238E27FC236}">
                <a16:creationId xmlns:a16="http://schemas.microsoft.com/office/drawing/2014/main" id="{51D21318-2754-4E20-A4F9-E0A907B9C7A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0810" y="-1"/>
            <a:ext cx="7751190" cy="6858000"/>
          </a:xfrm>
        </p:spPr>
      </p:pic>
    </p:spTree>
    <p:extLst>
      <p:ext uri="{BB962C8B-B14F-4D97-AF65-F5344CB8AC3E}">
        <p14:creationId xmlns:p14="http://schemas.microsoft.com/office/powerpoint/2010/main" val="5561919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217983-39AD-48D4-BE01-315C3E7F9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C2DAFD-AB12-4524-8959-35BFAE3BF2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4400" dirty="0"/>
              <a:t>Alle Infos gibt es auch hier: </a:t>
            </a:r>
          </a:p>
          <a:p>
            <a:pPr lvl="2"/>
            <a:r>
              <a:rPr lang="de-DE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https://www.uni-siegen.de/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06E1E2-39FC-47A6-95B5-27D287C90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5F83-D1A7-474A-9018-D90436E0FA92}" type="datetime4">
              <a:rPr lang="de-DE" smtClean="0"/>
              <a:pPr/>
              <a:t>16. Oktober 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610818-F590-4631-ACDA-A32E26353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CEDA2E-7AB9-45A0-9CE0-B06B3F78E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61828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4D1B0B9-BA43-4288-ACD2-3C6DF3DE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9076-0E2C-4C6D-AF26-FF2A3EBF853E}" type="datetime4">
              <a:rPr lang="de-DE" smtClean="0"/>
              <a:t>16. Oktober 2023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9273D5-BA01-4A6F-9F39-1458EB52F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t>32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7777FF0-14B8-4088-A9A1-747876E865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9528" y="2082639"/>
            <a:ext cx="6732943" cy="2692721"/>
          </a:xfrm>
          <a:prstGeom prst="rect">
            <a:avLst/>
          </a:prstGeom>
        </p:spPr>
      </p:pic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id="{56033AFB-C06B-4462-9E96-C068D5071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5920" y="6453336"/>
            <a:ext cx="4320000" cy="144000"/>
          </a:xfrm>
        </p:spPr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</p:spTree>
    <p:extLst>
      <p:ext uri="{BB962C8B-B14F-4D97-AF65-F5344CB8AC3E}">
        <p14:creationId xmlns:p14="http://schemas.microsoft.com/office/powerpoint/2010/main" val="2127420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>
            <a:extLst>
              <a:ext uri="{FF2B5EF4-FFF2-40B4-BE49-F238E27FC236}">
                <a16:creationId xmlns:a16="http://schemas.microsoft.com/office/drawing/2014/main" id="{D9DE7D2C-96AE-44F1-847D-E4B481E2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20792"/>
            <a:ext cx="11088000" cy="863992"/>
          </a:xfrm>
        </p:spPr>
        <p:txBody>
          <a:bodyPr/>
          <a:lstStyle/>
          <a:p>
            <a:r>
              <a:rPr lang="de-DE" dirty="0"/>
              <a:t>Universitätsstadt Siegen</a:t>
            </a:r>
            <a:br>
              <a:rPr lang="de-DE" dirty="0"/>
            </a:br>
            <a:r>
              <a:rPr lang="de-DE" dirty="0"/>
              <a:t>Daten &amp; Fakten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CF1396-C05B-413C-9603-CD91C2D59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348880"/>
            <a:ext cx="6552728" cy="3329608"/>
          </a:xfr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bold" panose="020F0702030404030204" pitchFamily="34" charset="0"/>
                <a:cs typeface="Calibri bold" panose="020F0702030404030204" pitchFamily="34" charset="0"/>
              </a:rPr>
              <a:t>Fläche: 114,69 km²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bold" panose="020F0702030404030204" pitchFamily="34" charset="0"/>
                <a:cs typeface="Calibri bold" panose="020F0702030404030204" pitchFamily="34" charset="0"/>
              </a:rPr>
              <a:t>101.943 Einwohner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bold" panose="020F0702030404030204" pitchFamily="34" charset="0"/>
                <a:cs typeface="Calibri bold" panose="020F0702030404030204" pitchFamily="34" charset="0"/>
              </a:rPr>
              <a:t>Aktueller Bürgermeister: </a:t>
            </a:r>
            <a:b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bold" panose="020F0702030404030204" pitchFamily="34" charset="0"/>
                <a:cs typeface="Calibri bold" panose="020F0702030404030204" pitchFamily="34" charset="0"/>
              </a:rPr>
            </a:b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bold" panose="020F0702030404030204" pitchFamily="34" charset="0"/>
                <a:cs typeface="Calibri bold" panose="020F0702030404030204" pitchFamily="34" charset="0"/>
              </a:rPr>
              <a:t>Steffen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bold" panose="020F0702030404030204" pitchFamily="34" charset="0"/>
                <a:cs typeface="Calibri bold" panose="020F0702030404030204" pitchFamily="34" charset="0"/>
              </a:rPr>
              <a:t>Mues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bold" panose="020F0702030404030204" pitchFamily="34" charset="0"/>
                <a:cs typeface="Calibri bold" panose="020F0702030404030204" pitchFamily="34" charset="0"/>
              </a:rPr>
              <a:t> (CDU)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bold" panose="020F0702030404030204" pitchFamily="34" charset="0"/>
                <a:cs typeface="Calibri bold" panose="020F0702030404030204" pitchFamily="34" charset="0"/>
              </a:rPr>
              <a:t>Kreisgebiet Siegen-Wittgenstein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0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Region Südwestfalen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bold" panose="020F0702030404030204" pitchFamily="34" charset="0"/>
              <a:cs typeface="Calibri bold" panose="020F07020304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bold" panose="020F0702030404030204" pitchFamily="34" charset="0"/>
                <a:cs typeface="Calibri bold" panose="020F0702030404030204" pitchFamily="34" charset="0"/>
              </a:rPr>
              <a:t>Grünste Großstadt Deutschlands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b="0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Im Zentrum des Dreiländerecks </a:t>
            </a:r>
            <a:br>
              <a:rPr lang="de-DE" b="0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</a:br>
            <a:r>
              <a:rPr lang="de-DE" b="0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Nordrhein-Westfalen, Rheinland-Pfalz </a:t>
            </a:r>
            <a:br>
              <a:rPr lang="de-DE" b="0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</a:br>
            <a:r>
              <a:rPr lang="de-DE" b="0" dirty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rPr>
              <a:t>und Hessen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bold" panose="020F0702030404030204" pitchFamily="34" charset="0"/>
              <a:cs typeface="Calibri bold" panose="020F070203040403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11AAD2-A377-4788-9F24-A5FAA9110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310E-17C9-4614-969A-0BA89EF75F14}" type="datetime4">
              <a:rPr lang="de-DE" smtClean="0"/>
              <a:pPr/>
              <a:t>16. Oktober 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541AEE-FFA8-484C-90C4-C4C4A605E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  <p:sp>
        <p:nvSpPr>
          <p:cNvPr id="22" name="Foliennummernplatzhalter 21">
            <a:extLst>
              <a:ext uri="{FF2B5EF4-FFF2-40B4-BE49-F238E27FC236}">
                <a16:creationId xmlns:a16="http://schemas.microsoft.com/office/drawing/2014/main" id="{1919BEDB-ECA1-4384-995C-7EC776077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6" name="Grafik 5" descr="Ein Bild, das Himmel, Gebäude, Brücke, Fluss enthält.&#10;&#10;Automatisch generierte Beschreibung">
            <a:extLst>
              <a:ext uri="{FF2B5EF4-FFF2-40B4-BE49-F238E27FC236}">
                <a16:creationId xmlns:a16="http://schemas.microsoft.com/office/drawing/2014/main" id="{29037E6E-0E4C-C74A-EF9B-B1A28C975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7559" y="2023872"/>
            <a:ext cx="7444441" cy="526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31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E3CBC-EE82-4D94-8FE0-CE96AB0A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6614248" cy="576064"/>
          </a:xfrm>
        </p:spPr>
        <p:txBody>
          <a:bodyPr>
            <a:noAutofit/>
          </a:bodyPr>
          <a:lstStyle/>
          <a:p>
            <a:r>
              <a:rPr lang="de-DE" dirty="0"/>
              <a:t>Die Universität Siegen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9423D1F-748D-4590-8FCD-D392F23B29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212976"/>
            <a:ext cx="6014604" cy="2952328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Junge, moderne Forschungsuniversität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Hohe Interdisziplinarität in Forschung und Lehre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Exzellente Betreuung der Studierenden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Starker internationaler Fokus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Mittelgroße Hochschule mit großer Bedeutung </a:t>
            </a:r>
            <a:b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</a:b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für die Region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Exzellente Rahmenbedingungen für Lehrende </a:t>
            </a:r>
            <a:b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</a:br>
            <a:r>
              <a:rPr lang="de-DE" b="0" dirty="0">
                <a:latin typeface="Calibri bold" panose="020F0702030404030204" pitchFamily="34" charset="0"/>
                <a:cs typeface="Calibri bold" panose="020F0702030404030204" pitchFamily="34" charset="0"/>
              </a:rPr>
              <a:t>und Forschende</a:t>
            </a:r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4A8A3E65-367E-5B4F-9B9E-5D08A009C2A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3CDBC9D-A697-D991-41B8-7F19E5325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6"/>
            <a:ext cx="289248" cy="144000"/>
          </a:xfrm>
        </p:spPr>
        <p:txBody>
          <a:bodyPr/>
          <a:lstStyle/>
          <a:p>
            <a:fld id="{2155E1C8-C15B-4C47-AD9F-B8F50D129449}" type="slidenum">
              <a:rPr lang="de-DE" smtClean="0"/>
              <a:t>5</a:t>
            </a:fld>
            <a:endParaRPr lang="de-DE" dirty="0"/>
          </a:p>
        </p:txBody>
      </p:sp>
      <p:sp>
        <p:nvSpPr>
          <p:cNvPr id="5" name="Fußzeilenplatzhalter 5">
            <a:extLst>
              <a:ext uri="{FF2B5EF4-FFF2-40B4-BE49-F238E27FC236}">
                <a16:creationId xmlns:a16="http://schemas.microsoft.com/office/drawing/2014/main" id="{177E55D1-BB71-8402-9C2C-2319A847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5920" y="6453336"/>
            <a:ext cx="4320000" cy="144000"/>
          </a:xfrm>
        </p:spPr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</p:spTree>
    <p:extLst>
      <p:ext uri="{BB962C8B-B14F-4D97-AF65-F5344CB8AC3E}">
        <p14:creationId xmlns:p14="http://schemas.microsoft.com/office/powerpoint/2010/main" val="4161121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59EC742A-DB6D-4595-B6F9-133704704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1872" y="1988840"/>
            <a:ext cx="5832000" cy="1080120"/>
          </a:xfrm>
        </p:spPr>
        <p:txBody>
          <a:bodyPr/>
          <a:lstStyle/>
          <a:p>
            <a:r>
              <a:rPr lang="de-DE" dirty="0"/>
              <a:t>Die Uni in Zahlen</a:t>
            </a:r>
          </a:p>
        </p:txBody>
      </p:sp>
      <p:sp>
        <p:nvSpPr>
          <p:cNvPr id="14" name="Untertitel 13">
            <a:extLst>
              <a:ext uri="{FF2B5EF4-FFF2-40B4-BE49-F238E27FC236}">
                <a16:creationId xmlns:a16="http://schemas.microsoft.com/office/drawing/2014/main" id="{53740D32-EE1C-4629-8C60-1DC384492C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3429000"/>
            <a:ext cx="5544000" cy="2880320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dirty="0"/>
              <a:t>ca. </a:t>
            </a:r>
            <a:r>
              <a:rPr lang="de-DE" dirty="0">
                <a:solidFill>
                  <a:schemeClr val="accent3"/>
                </a:solidFill>
              </a:rPr>
              <a:t>15.000</a:t>
            </a:r>
            <a:r>
              <a:rPr lang="de-DE" dirty="0"/>
              <a:t> Studierende im Wintersemester 2023/24, davon Studienanfänger*innen: </a:t>
            </a:r>
            <a:r>
              <a:rPr lang="de-DE" dirty="0">
                <a:solidFill>
                  <a:schemeClr val="accent3"/>
                </a:solidFill>
              </a:rPr>
              <a:t>2.750</a:t>
            </a:r>
            <a:endParaRPr lang="de-DE" dirty="0"/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3"/>
                </a:solidFill>
              </a:rPr>
              <a:t>51</a:t>
            </a:r>
            <a:r>
              <a:rPr lang="de-DE" dirty="0"/>
              <a:t> Fachstudiengänge + </a:t>
            </a:r>
            <a:r>
              <a:rPr lang="de-DE" dirty="0">
                <a:solidFill>
                  <a:schemeClr val="accent3"/>
                </a:solidFill>
              </a:rPr>
              <a:t>1</a:t>
            </a:r>
            <a:r>
              <a:rPr lang="de-DE" dirty="0"/>
              <a:t> Studienkonzept der Philosophischen Fakultät</a:t>
            </a:r>
          </a:p>
          <a:p>
            <a:pPr marL="342900" indent="-34290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accent3"/>
                </a:solidFill>
              </a:rPr>
              <a:t>9</a:t>
            </a:r>
            <a:r>
              <a:rPr lang="de-DE" dirty="0"/>
              <a:t> Lehramtsstudiengänge, verteilt auf </a:t>
            </a:r>
            <a:br>
              <a:rPr lang="de-DE" dirty="0"/>
            </a:br>
            <a:r>
              <a:rPr lang="de-DE" dirty="0">
                <a:solidFill>
                  <a:schemeClr val="accent3"/>
                </a:solidFill>
              </a:rPr>
              <a:t>138</a:t>
            </a:r>
            <a:r>
              <a:rPr lang="de-DE" dirty="0"/>
              <a:t> Teilstudiengänge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99B972A-907D-4535-8507-A2F796DB4E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/>
          <a:stretch/>
        </p:blipFill>
        <p:spPr>
          <a:xfrm>
            <a:off x="7896200" y="2348880"/>
            <a:ext cx="3168352" cy="3960440"/>
          </a:xfrm>
          <a:prstGeom prst="rect">
            <a:avLst/>
          </a:prstGeom>
        </p:spPr>
      </p:pic>
      <p:sp>
        <p:nvSpPr>
          <p:cNvPr id="2" name="Foliennummernplatzhalter 3">
            <a:extLst>
              <a:ext uri="{FF2B5EF4-FFF2-40B4-BE49-F238E27FC236}">
                <a16:creationId xmlns:a16="http://schemas.microsoft.com/office/drawing/2014/main" id="{C03971D1-0349-32E6-399F-44B1E0A7D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2584" y="6453336"/>
            <a:ext cx="289248" cy="144000"/>
          </a:xfrm>
        </p:spPr>
        <p:txBody>
          <a:bodyPr/>
          <a:lstStyle/>
          <a:p>
            <a:fld id="{2155E1C8-C15B-4C47-AD9F-B8F50D129449}" type="slidenum">
              <a:rPr lang="de-DE" smtClean="0"/>
              <a:t>6</a:t>
            </a:fld>
            <a:endParaRPr lang="de-DE" dirty="0"/>
          </a:p>
        </p:txBody>
      </p:sp>
      <p:sp>
        <p:nvSpPr>
          <p:cNvPr id="3" name="Fußzeilenplatzhalter 5">
            <a:extLst>
              <a:ext uri="{FF2B5EF4-FFF2-40B4-BE49-F238E27FC236}">
                <a16:creationId xmlns:a16="http://schemas.microsoft.com/office/drawing/2014/main" id="{AF8213FE-BA37-B60E-D08C-579BFD225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5920" y="6453336"/>
            <a:ext cx="4320000" cy="144000"/>
          </a:xfrm>
        </p:spPr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</p:spTree>
    <p:extLst>
      <p:ext uri="{BB962C8B-B14F-4D97-AF65-F5344CB8AC3E}">
        <p14:creationId xmlns:p14="http://schemas.microsoft.com/office/powerpoint/2010/main" val="1733236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el 35">
            <a:extLst>
              <a:ext uri="{FF2B5EF4-FFF2-40B4-BE49-F238E27FC236}">
                <a16:creationId xmlns:a16="http://schemas.microsoft.com/office/drawing/2014/main" id="{EDDA184C-2B5E-4AEA-B3B1-41988EC2A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Rektorat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08083A-68D1-485C-9C3D-3D7EE3ED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B40-3C74-480B-90C9-9BBE76BDA837}" type="datetime4">
              <a:rPr lang="de-DE" smtClean="0"/>
              <a:pPr/>
              <a:t>16. Oktober 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79483D1-9ABF-4EA0-8B10-AB609BD44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DC510A-D116-4D40-8292-0DEDD833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50" name="Bildplatzhalter 31">
            <a:extLst>
              <a:ext uri="{FF2B5EF4-FFF2-40B4-BE49-F238E27FC236}">
                <a16:creationId xmlns:a16="http://schemas.microsoft.com/office/drawing/2014/main" id="{BF5BD163-1E83-4A77-9B4E-3FF7F87B994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96"/>
          <a:stretch/>
        </p:blipFill>
        <p:spPr>
          <a:xfrm>
            <a:off x="621039" y="1808858"/>
            <a:ext cx="1512643" cy="2304000"/>
          </a:xfrm>
        </p:spPr>
      </p:pic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25BFB0D9-C6A3-433C-BFA5-08C06A4D3A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1039" y="4184858"/>
            <a:ext cx="1512643" cy="1933490"/>
          </a:xfrm>
        </p:spPr>
        <p:txBody>
          <a:bodyPr/>
          <a:lstStyle/>
          <a:p>
            <a:pPr algn="ctr"/>
            <a:r>
              <a:rPr lang="de-DE" sz="1150" dirty="0"/>
              <a:t>Rektor</a:t>
            </a:r>
          </a:p>
          <a:p>
            <a:pPr algn="ctr"/>
            <a:endParaRPr lang="de-DE" sz="1150" dirty="0"/>
          </a:p>
          <a:p>
            <a:pPr algn="ctr"/>
            <a:endParaRPr lang="de-DE" sz="115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15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15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sz="1150" b="0" dirty="0">
                <a:latin typeface="Calibri" panose="020F0502020204030204" pitchFamily="34" charset="0"/>
                <a:cs typeface="Calibri" panose="020F0502020204030204" pitchFamily="34" charset="0"/>
              </a:rPr>
              <a:t>Prof. Dr. </a:t>
            </a:r>
            <a:br>
              <a:rPr lang="de-DE" sz="115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150" b="0" dirty="0">
                <a:latin typeface="Calibri" panose="020F0502020204030204" pitchFamily="34" charset="0"/>
                <a:cs typeface="Calibri" panose="020F0502020204030204" pitchFamily="34" charset="0"/>
              </a:rPr>
              <a:t>Holger </a:t>
            </a:r>
            <a:r>
              <a:rPr lang="de-DE" sz="1150" b="0" dirty="0" err="1">
                <a:latin typeface="Calibri" panose="020F0502020204030204" pitchFamily="34" charset="0"/>
                <a:cs typeface="Calibri" panose="020F0502020204030204" pitchFamily="34" charset="0"/>
              </a:rPr>
              <a:t>Burckhart</a:t>
            </a:r>
            <a:endParaRPr lang="de-DE" sz="115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platzhalter 31">
            <a:extLst>
              <a:ext uri="{FF2B5EF4-FFF2-40B4-BE49-F238E27FC236}">
                <a16:creationId xmlns:a16="http://schemas.microsoft.com/office/drawing/2014/main" id="{583588C6-60C5-404E-A5F7-A54FF103500A}"/>
              </a:ext>
            </a:extLst>
          </p:cNvPr>
          <p:cNvSpPr txBox="1">
            <a:spLocks/>
          </p:cNvSpPr>
          <p:nvPr/>
        </p:nvSpPr>
        <p:spPr>
          <a:xfrm>
            <a:off x="2205689" y="4179801"/>
            <a:ext cx="1512643" cy="1944000"/>
          </a:xfrm>
          <a:prstGeom prst="rect">
            <a:avLst/>
          </a:prstGeom>
          <a:solidFill>
            <a:schemeClr val="bg2"/>
          </a:solidFill>
        </p:spPr>
        <p:txBody>
          <a:bodyPr vert="horz" lIns="169200" tIns="108000" rIns="162000" bIns="72000" rtlCol="0">
            <a:noAutofit/>
          </a:bodyPr>
          <a:lstStyle>
            <a:lvl1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7000"/>
              </a:lnSpc>
              <a:spcBef>
                <a:spcPts val="14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16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50" dirty="0"/>
              <a:t>Kanzler</a:t>
            </a:r>
          </a:p>
          <a:p>
            <a:pPr algn="ctr"/>
            <a:endParaRPr lang="de-DE" sz="1150" b="0" dirty="0"/>
          </a:p>
          <a:p>
            <a:pPr algn="ctr"/>
            <a:endParaRPr lang="de-DE" sz="1150" b="0" dirty="0"/>
          </a:p>
          <a:p>
            <a:pPr algn="ctr"/>
            <a:endParaRPr lang="de-DE" sz="1150" b="0" dirty="0"/>
          </a:p>
          <a:p>
            <a:pPr algn="ctr"/>
            <a:endParaRPr lang="de-DE" sz="1150" b="0" dirty="0"/>
          </a:p>
          <a:p>
            <a:pPr algn="ctr"/>
            <a:r>
              <a:rPr lang="de-DE" sz="1150" b="0" dirty="0"/>
              <a:t>Ulf Richter</a:t>
            </a:r>
          </a:p>
        </p:txBody>
      </p:sp>
      <p:pic>
        <p:nvPicPr>
          <p:cNvPr id="23" name="Bildplatzhalter 31">
            <a:extLst>
              <a:ext uri="{FF2B5EF4-FFF2-40B4-BE49-F238E27FC236}">
                <a16:creationId xmlns:a16="http://schemas.microsoft.com/office/drawing/2014/main" id="{E31C64AE-DB97-4314-8205-71AEC998ED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5061" y="1803801"/>
            <a:ext cx="1512643" cy="2304000"/>
          </a:xfrm>
          <a:prstGeom prst="rect">
            <a:avLst/>
          </a:prstGeom>
        </p:spPr>
      </p:pic>
      <p:sp>
        <p:nvSpPr>
          <p:cNvPr id="24" name="Textplatzhalter 31">
            <a:extLst>
              <a:ext uri="{FF2B5EF4-FFF2-40B4-BE49-F238E27FC236}">
                <a16:creationId xmlns:a16="http://schemas.microsoft.com/office/drawing/2014/main" id="{D7AF1D9D-376B-48B7-A1D0-D22ED6DA7D3F}"/>
              </a:ext>
            </a:extLst>
          </p:cNvPr>
          <p:cNvSpPr txBox="1">
            <a:spLocks/>
          </p:cNvSpPr>
          <p:nvPr/>
        </p:nvSpPr>
        <p:spPr>
          <a:xfrm>
            <a:off x="10155061" y="4179801"/>
            <a:ext cx="1512643" cy="1944000"/>
          </a:xfrm>
          <a:prstGeom prst="rect">
            <a:avLst/>
          </a:prstGeom>
          <a:solidFill>
            <a:schemeClr val="bg2"/>
          </a:solidFill>
        </p:spPr>
        <p:txBody>
          <a:bodyPr vert="horz" lIns="169200" tIns="108000" rIns="162000" bIns="72000" rtlCol="0">
            <a:noAutofit/>
          </a:bodyPr>
          <a:lstStyle>
            <a:lvl1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7000"/>
              </a:lnSpc>
              <a:spcBef>
                <a:spcPts val="14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16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50" dirty="0"/>
              <a:t>Prorektor für Digitales und Regionales</a:t>
            </a:r>
          </a:p>
          <a:p>
            <a:pPr algn="ctr"/>
            <a:endParaRPr lang="de-DE" sz="1150" b="0" dirty="0"/>
          </a:p>
          <a:p>
            <a:pPr algn="ctr"/>
            <a:endParaRPr lang="de-DE" sz="1150" b="0" dirty="0"/>
          </a:p>
          <a:p>
            <a:pPr algn="ctr"/>
            <a:r>
              <a:rPr lang="de-DE" sz="1150" b="0" dirty="0"/>
              <a:t>Prof. Dr. </a:t>
            </a:r>
            <a:br>
              <a:rPr lang="de-DE" sz="1150" b="0" dirty="0"/>
            </a:br>
            <a:r>
              <a:rPr lang="de-DE" sz="1150" b="0" dirty="0"/>
              <a:t>Volker Wulf</a:t>
            </a:r>
          </a:p>
        </p:txBody>
      </p:sp>
      <p:pic>
        <p:nvPicPr>
          <p:cNvPr id="25" name="Bildplatzhalter 31">
            <a:extLst>
              <a:ext uri="{FF2B5EF4-FFF2-40B4-BE49-F238E27FC236}">
                <a16:creationId xmlns:a16="http://schemas.microsoft.com/office/drawing/2014/main" id="{DF7B4BB4-9569-4260-BB41-C109CA42EF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9830" y="1803801"/>
            <a:ext cx="1512643" cy="2304000"/>
          </a:xfrm>
          <a:prstGeom prst="rect">
            <a:avLst/>
          </a:prstGeom>
        </p:spPr>
      </p:pic>
      <p:sp>
        <p:nvSpPr>
          <p:cNvPr id="26" name="Textplatzhalter 31">
            <a:extLst>
              <a:ext uri="{FF2B5EF4-FFF2-40B4-BE49-F238E27FC236}">
                <a16:creationId xmlns:a16="http://schemas.microsoft.com/office/drawing/2014/main" id="{C9AB87F6-B132-4C66-A283-2822B85B6CCB}"/>
              </a:ext>
            </a:extLst>
          </p:cNvPr>
          <p:cNvSpPr txBox="1">
            <a:spLocks/>
          </p:cNvSpPr>
          <p:nvPr/>
        </p:nvSpPr>
        <p:spPr>
          <a:xfrm>
            <a:off x="6969830" y="4179801"/>
            <a:ext cx="1512643" cy="1944000"/>
          </a:xfrm>
          <a:prstGeom prst="rect">
            <a:avLst/>
          </a:prstGeom>
          <a:solidFill>
            <a:schemeClr val="bg2"/>
          </a:solidFill>
        </p:spPr>
        <p:txBody>
          <a:bodyPr vert="horz" lIns="169200" tIns="108000" rIns="162000" bIns="72000" rtlCol="0">
            <a:noAutofit/>
          </a:bodyPr>
          <a:lstStyle>
            <a:lvl1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7000"/>
              </a:lnSpc>
              <a:spcBef>
                <a:spcPts val="14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16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50" dirty="0"/>
              <a:t>Prorektor für Ressourcen und </a:t>
            </a:r>
            <a:r>
              <a:rPr lang="de-DE" sz="1150" dirty="0" err="1"/>
              <a:t>Governance</a:t>
            </a:r>
            <a:endParaRPr lang="de-DE" sz="1150" dirty="0"/>
          </a:p>
          <a:p>
            <a:endParaRPr lang="de-DE" sz="1150" dirty="0"/>
          </a:p>
          <a:p>
            <a:pPr algn="ctr"/>
            <a:endParaRPr lang="de-DE" sz="1150" b="0" dirty="0"/>
          </a:p>
          <a:p>
            <a:pPr algn="ctr"/>
            <a:r>
              <a:rPr lang="de-DE" sz="1150" b="0" dirty="0"/>
              <a:t>Prof. Dr. </a:t>
            </a:r>
            <a:br>
              <a:rPr lang="de-DE" sz="1150" b="0" dirty="0"/>
            </a:br>
            <a:r>
              <a:rPr lang="de-DE" sz="1150" b="0" dirty="0"/>
              <a:t>Volker Stein</a:t>
            </a:r>
          </a:p>
          <a:p>
            <a:endParaRPr lang="de-DE" dirty="0"/>
          </a:p>
        </p:txBody>
      </p:sp>
      <p:pic>
        <p:nvPicPr>
          <p:cNvPr id="27" name="Bildplatzhalter 31">
            <a:extLst>
              <a:ext uri="{FF2B5EF4-FFF2-40B4-BE49-F238E27FC236}">
                <a16:creationId xmlns:a16="http://schemas.microsoft.com/office/drawing/2014/main" id="{5F4E05D7-FF1D-4C1E-AE2A-6AF68CB827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5138" y="1803801"/>
            <a:ext cx="1512643" cy="2304000"/>
          </a:xfrm>
          <a:prstGeom prst="rect">
            <a:avLst/>
          </a:prstGeom>
        </p:spPr>
      </p:pic>
      <p:sp>
        <p:nvSpPr>
          <p:cNvPr id="28" name="Textplatzhalter 31">
            <a:extLst>
              <a:ext uri="{FF2B5EF4-FFF2-40B4-BE49-F238E27FC236}">
                <a16:creationId xmlns:a16="http://schemas.microsoft.com/office/drawing/2014/main" id="{DF2AB4BF-2479-4474-9C45-BCEC8E3CBA1A}"/>
              </a:ext>
            </a:extLst>
          </p:cNvPr>
          <p:cNvSpPr txBox="1">
            <a:spLocks/>
          </p:cNvSpPr>
          <p:nvPr/>
        </p:nvSpPr>
        <p:spPr>
          <a:xfrm>
            <a:off x="8565138" y="4179801"/>
            <a:ext cx="1512643" cy="1944000"/>
          </a:xfrm>
          <a:prstGeom prst="rect">
            <a:avLst/>
          </a:prstGeom>
          <a:solidFill>
            <a:schemeClr val="bg2"/>
          </a:solidFill>
        </p:spPr>
        <p:txBody>
          <a:bodyPr vert="horz" lIns="169200" tIns="108000" rIns="162000" bIns="72000" rtlCol="0">
            <a:noAutofit/>
          </a:bodyPr>
          <a:lstStyle>
            <a:lvl1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7000"/>
              </a:lnSpc>
              <a:spcBef>
                <a:spcPts val="14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16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50" dirty="0"/>
              <a:t>Prorektorin für Internationales und Lebenslanges Lernen</a:t>
            </a:r>
          </a:p>
          <a:p>
            <a:pPr algn="ctr"/>
            <a:endParaRPr lang="de-DE" sz="1150" dirty="0"/>
          </a:p>
          <a:p>
            <a:pPr algn="ctr"/>
            <a:r>
              <a:rPr lang="nl-NL" sz="1150" b="0" dirty="0"/>
              <a:t>Prof.in Dr.in </a:t>
            </a:r>
            <a:br>
              <a:rPr lang="nl-NL" sz="1150" b="0" dirty="0"/>
            </a:br>
            <a:r>
              <a:rPr lang="nl-NL" sz="1150" b="0" dirty="0"/>
              <a:t>Petra M. Vogel</a:t>
            </a:r>
            <a:endParaRPr lang="de-DE" sz="1150" b="0" dirty="0"/>
          </a:p>
        </p:txBody>
      </p:sp>
      <p:pic>
        <p:nvPicPr>
          <p:cNvPr id="29" name="Bildplatzhalter 31">
            <a:extLst>
              <a:ext uri="{FF2B5EF4-FFF2-40B4-BE49-F238E27FC236}">
                <a16:creationId xmlns:a16="http://schemas.microsoft.com/office/drawing/2014/main" id="{1FD7BFB2-BF91-4FA5-AE13-B4C2D39983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4522" y="1803801"/>
            <a:ext cx="1512643" cy="2304000"/>
          </a:xfrm>
          <a:prstGeom prst="rect">
            <a:avLst/>
          </a:prstGeom>
        </p:spPr>
      </p:pic>
      <p:sp>
        <p:nvSpPr>
          <p:cNvPr id="30" name="Textplatzhalter 31">
            <a:extLst>
              <a:ext uri="{FF2B5EF4-FFF2-40B4-BE49-F238E27FC236}">
                <a16:creationId xmlns:a16="http://schemas.microsoft.com/office/drawing/2014/main" id="{D6450435-1E8B-4A3C-9C18-1B9F09F33FB6}"/>
              </a:ext>
            </a:extLst>
          </p:cNvPr>
          <p:cNvSpPr txBox="1">
            <a:spLocks/>
          </p:cNvSpPr>
          <p:nvPr/>
        </p:nvSpPr>
        <p:spPr>
          <a:xfrm>
            <a:off x="5374522" y="4179801"/>
            <a:ext cx="1512000" cy="1944000"/>
          </a:xfrm>
          <a:prstGeom prst="rect">
            <a:avLst/>
          </a:prstGeom>
          <a:solidFill>
            <a:schemeClr val="bg2"/>
          </a:solidFill>
        </p:spPr>
        <p:txBody>
          <a:bodyPr vert="horz" lIns="169200" tIns="108000" rIns="162000" bIns="72000" rtlCol="0">
            <a:noAutofit/>
          </a:bodyPr>
          <a:lstStyle>
            <a:lvl1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7000"/>
              </a:lnSpc>
              <a:spcBef>
                <a:spcPts val="14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16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50" dirty="0"/>
              <a:t>Prorektorin für Bildung</a:t>
            </a:r>
          </a:p>
          <a:p>
            <a:pPr algn="ctr"/>
            <a:endParaRPr lang="de-DE" sz="1150" dirty="0"/>
          </a:p>
          <a:p>
            <a:pPr algn="ctr"/>
            <a:r>
              <a:rPr lang="de-DE" sz="1150" dirty="0"/>
              <a:t> </a:t>
            </a:r>
          </a:p>
          <a:p>
            <a:pPr algn="ctr"/>
            <a:endParaRPr lang="de-DE" sz="1150" b="0" dirty="0"/>
          </a:p>
          <a:p>
            <a:pPr algn="ctr"/>
            <a:r>
              <a:rPr lang="de-DE" sz="1150" b="0" dirty="0"/>
              <a:t>Prof.in Dr.in Alexandra Nonnenmacher</a:t>
            </a:r>
          </a:p>
        </p:txBody>
      </p:sp>
      <p:pic>
        <p:nvPicPr>
          <p:cNvPr id="18" name="Bildplatzhalter 31">
            <a:extLst>
              <a:ext uri="{FF2B5EF4-FFF2-40B4-BE49-F238E27FC236}">
                <a16:creationId xmlns:a16="http://schemas.microsoft.com/office/drawing/2014/main" id="{709AA789-6097-4B36-A79A-31C01A68063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5333" y="1803801"/>
            <a:ext cx="1512643" cy="2304000"/>
          </a:xfrm>
          <a:prstGeom prst="rect">
            <a:avLst/>
          </a:prstGeom>
        </p:spPr>
      </p:pic>
      <p:sp>
        <p:nvSpPr>
          <p:cNvPr id="19" name="Textplatzhalter 31">
            <a:extLst>
              <a:ext uri="{FF2B5EF4-FFF2-40B4-BE49-F238E27FC236}">
                <a16:creationId xmlns:a16="http://schemas.microsoft.com/office/drawing/2014/main" id="{E47F0A6F-FDFB-44F8-B711-671CD4AEE83C}"/>
              </a:ext>
            </a:extLst>
          </p:cNvPr>
          <p:cNvSpPr txBox="1">
            <a:spLocks/>
          </p:cNvSpPr>
          <p:nvPr/>
        </p:nvSpPr>
        <p:spPr>
          <a:xfrm>
            <a:off x="3785333" y="4179801"/>
            <a:ext cx="1512643" cy="1944000"/>
          </a:xfrm>
          <a:prstGeom prst="rect">
            <a:avLst/>
          </a:prstGeom>
          <a:solidFill>
            <a:schemeClr val="bg2"/>
          </a:solidFill>
        </p:spPr>
        <p:txBody>
          <a:bodyPr vert="horz" lIns="169200" tIns="108000" rIns="162000" bIns="72000" rtlCol="0">
            <a:noAutofit/>
          </a:bodyPr>
          <a:lstStyle>
            <a:lvl1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7000"/>
              </a:lnSpc>
              <a:spcBef>
                <a:spcPts val="14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16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150" dirty="0"/>
              <a:t>Prorektor für Forschung und wissenschaftlichen Nachwuchs</a:t>
            </a:r>
          </a:p>
          <a:p>
            <a:pPr algn="ctr"/>
            <a:endParaRPr lang="de-DE" sz="1150" b="0" dirty="0"/>
          </a:p>
          <a:p>
            <a:pPr algn="ctr"/>
            <a:r>
              <a:rPr lang="de-DE" sz="1150" b="0" dirty="0"/>
              <a:t>Prof. Dr. </a:t>
            </a:r>
            <a:br>
              <a:rPr lang="de-DE" sz="1150" b="0" dirty="0"/>
            </a:br>
            <a:r>
              <a:rPr lang="de-DE" sz="1150" b="0" dirty="0"/>
              <a:t>Thomas </a:t>
            </a:r>
            <a:r>
              <a:rPr lang="de-DE" sz="1150" b="0" dirty="0" err="1"/>
              <a:t>Mannel</a:t>
            </a:r>
            <a:endParaRPr lang="de-DE" sz="1150" b="0" dirty="0"/>
          </a:p>
          <a:p>
            <a:endParaRPr lang="de-DE" dirty="0"/>
          </a:p>
        </p:txBody>
      </p:sp>
      <p:pic>
        <p:nvPicPr>
          <p:cNvPr id="31" name="Bildplatzhalter 31">
            <a:extLst>
              <a:ext uri="{FF2B5EF4-FFF2-40B4-BE49-F238E27FC236}">
                <a16:creationId xmlns:a16="http://schemas.microsoft.com/office/drawing/2014/main" id="{4031BEDD-DC72-4090-A605-18A408F9100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5046" y="1808858"/>
            <a:ext cx="1512643" cy="2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88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el 35">
            <a:extLst>
              <a:ext uri="{FF2B5EF4-FFF2-40B4-BE49-F238E27FC236}">
                <a16:creationId xmlns:a16="http://schemas.microsoft.com/office/drawing/2014/main" id="{EDDA184C-2B5E-4AEA-B3B1-41988EC2A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Fakultäten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08083A-68D1-485C-9C3D-3D7EE3ED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B40-3C74-480B-90C9-9BBE76BDA837}" type="datetime4">
              <a:rPr lang="de-DE" smtClean="0"/>
              <a:pPr/>
              <a:t>16. Oktober 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79483D1-9ABF-4EA0-8B10-AB609BD44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DC510A-D116-4D40-8292-0DEDD833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8</a:t>
            </a:fld>
            <a:endParaRPr lang="de-DE"/>
          </a:p>
        </p:txBody>
      </p:sp>
      <p:pic>
        <p:nvPicPr>
          <p:cNvPr id="29" name="Bildplatzhalter 31">
            <a:extLst>
              <a:ext uri="{FF2B5EF4-FFF2-40B4-BE49-F238E27FC236}">
                <a16:creationId xmlns:a16="http://schemas.microsoft.com/office/drawing/2014/main" id="{1FD7BFB2-BF91-4FA5-AE13-B4C2D39983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1515" r="-424"/>
          <a:stretch/>
        </p:blipFill>
        <p:spPr>
          <a:xfrm>
            <a:off x="9438161" y="1177888"/>
            <a:ext cx="2092318" cy="2789448"/>
          </a:xfrm>
          <a:prstGeom prst="rect">
            <a:avLst/>
          </a:prstGeom>
        </p:spPr>
      </p:pic>
      <p:sp>
        <p:nvSpPr>
          <p:cNvPr id="30" name="Textplatzhalter 31">
            <a:extLst>
              <a:ext uri="{FF2B5EF4-FFF2-40B4-BE49-F238E27FC236}">
                <a16:creationId xmlns:a16="http://schemas.microsoft.com/office/drawing/2014/main" id="{D6450435-1E8B-4A3C-9C18-1B9F09F33FB6}"/>
              </a:ext>
            </a:extLst>
          </p:cNvPr>
          <p:cNvSpPr txBox="1">
            <a:spLocks/>
          </p:cNvSpPr>
          <p:nvPr/>
        </p:nvSpPr>
        <p:spPr>
          <a:xfrm>
            <a:off x="9458034" y="4204562"/>
            <a:ext cx="2092319" cy="1677395"/>
          </a:xfrm>
          <a:prstGeom prst="rect">
            <a:avLst/>
          </a:prstGeom>
          <a:solidFill>
            <a:srgbClr val="0087A7"/>
          </a:solidFill>
        </p:spPr>
        <p:txBody>
          <a:bodyPr vert="horz" lIns="169200" tIns="108000" rIns="162000" bIns="72000" rtlCol="0">
            <a:noAutofit/>
          </a:bodyPr>
          <a:lstStyle>
            <a:lvl1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7000"/>
              </a:lnSpc>
              <a:spcBef>
                <a:spcPts val="14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16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bg1"/>
                </a:solidFill>
              </a:rPr>
              <a:t>Fakultät V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de-DE" sz="1350" b="0" dirty="0">
                <a:solidFill>
                  <a:schemeClr val="bg1"/>
                </a:solidFill>
              </a:rPr>
              <a:t>Lebenswissenschaftliche Fakultät </a:t>
            </a:r>
          </a:p>
        </p:txBody>
      </p:sp>
      <p:pic>
        <p:nvPicPr>
          <p:cNvPr id="31" name="Bildplatzhalter 31">
            <a:extLst>
              <a:ext uri="{FF2B5EF4-FFF2-40B4-BE49-F238E27FC236}">
                <a16:creationId xmlns:a16="http://schemas.microsoft.com/office/drawing/2014/main" id="{BCA36A5B-FDC7-48BA-8B5B-9360AA0490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755" t="-64163" r="-986"/>
          <a:stretch/>
        </p:blipFill>
        <p:spPr>
          <a:xfrm>
            <a:off x="7248191" y="1188030"/>
            <a:ext cx="2092318" cy="2789448"/>
          </a:xfrm>
          <a:prstGeom prst="rect">
            <a:avLst/>
          </a:prstGeom>
        </p:spPr>
      </p:pic>
      <p:sp>
        <p:nvSpPr>
          <p:cNvPr id="33" name="Textplatzhalter 31">
            <a:extLst>
              <a:ext uri="{FF2B5EF4-FFF2-40B4-BE49-F238E27FC236}">
                <a16:creationId xmlns:a16="http://schemas.microsoft.com/office/drawing/2014/main" id="{152FFF16-DF35-48E4-896B-9A42E981C86A}"/>
              </a:ext>
            </a:extLst>
          </p:cNvPr>
          <p:cNvSpPr txBox="1">
            <a:spLocks/>
          </p:cNvSpPr>
          <p:nvPr/>
        </p:nvSpPr>
        <p:spPr>
          <a:xfrm>
            <a:off x="7268064" y="4214704"/>
            <a:ext cx="2092319" cy="1677395"/>
          </a:xfrm>
          <a:prstGeom prst="rect">
            <a:avLst/>
          </a:prstGeom>
          <a:solidFill>
            <a:srgbClr val="605B93"/>
          </a:solidFill>
        </p:spPr>
        <p:txBody>
          <a:bodyPr vert="horz" lIns="169200" tIns="108000" rIns="162000" bIns="72000" rtlCol="0">
            <a:noAutofit/>
          </a:bodyPr>
          <a:lstStyle>
            <a:lvl1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7000"/>
              </a:lnSpc>
              <a:spcBef>
                <a:spcPts val="14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16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bg1"/>
                </a:solidFill>
              </a:rPr>
              <a:t>Fakultät IV</a:t>
            </a:r>
          </a:p>
          <a:p>
            <a:pPr algn="ctr"/>
            <a:endParaRPr lang="de-DE" b="0" dirty="0">
              <a:solidFill>
                <a:schemeClr val="bg1"/>
              </a:solidFill>
            </a:endParaRPr>
          </a:p>
          <a:p>
            <a:pPr algn="ctr"/>
            <a:r>
              <a:rPr lang="de-DE" sz="1350" b="0" dirty="0">
                <a:solidFill>
                  <a:schemeClr val="bg1"/>
                </a:solidFill>
              </a:rPr>
              <a:t>Naturwissenschaftlich-Technische Fakultät </a:t>
            </a:r>
          </a:p>
        </p:txBody>
      </p:sp>
      <p:pic>
        <p:nvPicPr>
          <p:cNvPr id="34" name="Bildplatzhalter 31">
            <a:extLst>
              <a:ext uri="{FF2B5EF4-FFF2-40B4-BE49-F238E27FC236}">
                <a16:creationId xmlns:a16="http://schemas.microsoft.com/office/drawing/2014/main" id="{0F2FDB93-B36C-4A14-B9C5-8FD4DD3E89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6295"/>
          <a:stretch/>
        </p:blipFill>
        <p:spPr>
          <a:xfrm>
            <a:off x="5049841" y="1196752"/>
            <a:ext cx="2092318" cy="2789448"/>
          </a:xfrm>
          <a:prstGeom prst="rect">
            <a:avLst/>
          </a:prstGeom>
        </p:spPr>
      </p:pic>
      <p:sp>
        <p:nvSpPr>
          <p:cNvPr id="35" name="Textplatzhalter 31">
            <a:extLst>
              <a:ext uri="{FF2B5EF4-FFF2-40B4-BE49-F238E27FC236}">
                <a16:creationId xmlns:a16="http://schemas.microsoft.com/office/drawing/2014/main" id="{AC7A826A-FF10-4C3C-B545-29CAF394F0AF}"/>
              </a:ext>
            </a:extLst>
          </p:cNvPr>
          <p:cNvSpPr txBox="1">
            <a:spLocks/>
          </p:cNvSpPr>
          <p:nvPr/>
        </p:nvSpPr>
        <p:spPr>
          <a:xfrm>
            <a:off x="5069714" y="4223426"/>
            <a:ext cx="2092319" cy="1677395"/>
          </a:xfrm>
          <a:prstGeom prst="rect">
            <a:avLst/>
          </a:prstGeom>
          <a:solidFill>
            <a:srgbClr val="008570"/>
          </a:solidFill>
        </p:spPr>
        <p:txBody>
          <a:bodyPr vert="horz" lIns="169200" tIns="108000" rIns="162000" bIns="72000" rtlCol="0">
            <a:noAutofit/>
          </a:bodyPr>
          <a:lstStyle>
            <a:lvl1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7000"/>
              </a:lnSpc>
              <a:spcBef>
                <a:spcPts val="14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16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bg1"/>
                </a:solidFill>
              </a:rPr>
              <a:t>Fakultät III</a:t>
            </a:r>
          </a:p>
          <a:p>
            <a:pPr algn="ctr"/>
            <a:endParaRPr lang="de-DE" b="0" dirty="0">
              <a:solidFill>
                <a:schemeClr val="bg1"/>
              </a:solidFill>
            </a:endParaRPr>
          </a:p>
          <a:p>
            <a:pPr algn="ctr"/>
            <a:r>
              <a:rPr lang="de-DE" sz="1350" b="0" dirty="0">
                <a:solidFill>
                  <a:schemeClr val="bg1"/>
                </a:solidFill>
              </a:rPr>
              <a:t>Wirtschaftswissenschaft</a:t>
            </a:r>
          </a:p>
          <a:p>
            <a:pPr algn="ctr"/>
            <a:r>
              <a:rPr lang="de-DE" sz="1350" b="0" dirty="0">
                <a:solidFill>
                  <a:schemeClr val="bg1"/>
                </a:solidFill>
              </a:rPr>
              <a:t>Wirtschaftsinformatik und Wirtschaftsrecht </a:t>
            </a:r>
          </a:p>
        </p:txBody>
      </p:sp>
      <p:pic>
        <p:nvPicPr>
          <p:cNvPr id="37" name="Bildplatzhalter 31">
            <a:extLst>
              <a:ext uri="{FF2B5EF4-FFF2-40B4-BE49-F238E27FC236}">
                <a16:creationId xmlns:a16="http://schemas.microsoft.com/office/drawing/2014/main" id="{E79548C0-0002-4E00-83AE-E4119BEE85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33" t="-57754"/>
          <a:stretch/>
        </p:blipFill>
        <p:spPr>
          <a:xfrm>
            <a:off x="2851491" y="1234062"/>
            <a:ext cx="2092318" cy="2789448"/>
          </a:xfrm>
          <a:prstGeom prst="rect">
            <a:avLst/>
          </a:prstGeom>
        </p:spPr>
      </p:pic>
      <p:sp>
        <p:nvSpPr>
          <p:cNvPr id="38" name="Textplatzhalter 31">
            <a:extLst>
              <a:ext uri="{FF2B5EF4-FFF2-40B4-BE49-F238E27FC236}">
                <a16:creationId xmlns:a16="http://schemas.microsoft.com/office/drawing/2014/main" id="{F054D0F9-8F82-4F3A-8931-2350958CB5ED}"/>
              </a:ext>
            </a:extLst>
          </p:cNvPr>
          <p:cNvSpPr txBox="1">
            <a:spLocks/>
          </p:cNvSpPr>
          <p:nvPr/>
        </p:nvSpPr>
        <p:spPr>
          <a:xfrm>
            <a:off x="2871364" y="4223426"/>
            <a:ext cx="2092319" cy="1677395"/>
          </a:xfrm>
          <a:prstGeom prst="rect">
            <a:avLst/>
          </a:prstGeom>
          <a:solidFill>
            <a:srgbClr val="EC6607"/>
          </a:solidFill>
        </p:spPr>
        <p:txBody>
          <a:bodyPr vert="horz" lIns="169200" tIns="108000" rIns="162000" bIns="72000" rtlCol="0">
            <a:noAutofit/>
          </a:bodyPr>
          <a:lstStyle>
            <a:lvl1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7000"/>
              </a:lnSpc>
              <a:spcBef>
                <a:spcPts val="14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16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bg1"/>
                </a:solidFill>
              </a:rPr>
              <a:t>Fakultät II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de-DE" sz="1350" b="0" dirty="0">
                <a:solidFill>
                  <a:schemeClr val="bg1"/>
                </a:solidFill>
              </a:rPr>
              <a:t>Bildung · Architektur · </a:t>
            </a:r>
          </a:p>
          <a:p>
            <a:pPr algn="ctr"/>
            <a:r>
              <a:rPr lang="de-DE" sz="1350" b="0" dirty="0">
                <a:solidFill>
                  <a:schemeClr val="bg1"/>
                </a:solidFill>
              </a:rPr>
              <a:t>Künste</a:t>
            </a:r>
          </a:p>
        </p:txBody>
      </p:sp>
      <p:pic>
        <p:nvPicPr>
          <p:cNvPr id="39" name="Bildplatzhalter 31">
            <a:extLst>
              <a:ext uri="{FF2B5EF4-FFF2-40B4-BE49-F238E27FC236}">
                <a16:creationId xmlns:a16="http://schemas.microsoft.com/office/drawing/2014/main" id="{0364FEBB-A292-4657-9261-EA1DB9F86D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1842"/>
          <a:stretch/>
        </p:blipFill>
        <p:spPr>
          <a:xfrm>
            <a:off x="673014" y="1188030"/>
            <a:ext cx="2092318" cy="2789448"/>
          </a:xfrm>
          <a:prstGeom prst="rect">
            <a:avLst/>
          </a:prstGeom>
        </p:spPr>
      </p:pic>
      <p:sp>
        <p:nvSpPr>
          <p:cNvPr id="40" name="Textplatzhalter 31">
            <a:extLst>
              <a:ext uri="{FF2B5EF4-FFF2-40B4-BE49-F238E27FC236}">
                <a16:creationId xmlns:a16="http://schemas.microsoft.com/office/drawing/2014/main" id="{F323A300-85A6-4C12-B905-F876FE2D2D3F}"/>
              </a:ext>
            </a:extLst>
          </p:cNvPr>
          <p:cNvSpPr txBox="1">
            <a:spLocks/>
          </p:cNvSpPr>
          <p:nvPr/>
        </p:nvSpPr>
        <p:spPr>
          <a:xfrm>
            <a:off x="692887" y="4214704"/>
            <a:ext cx="2092319" cy="1677395"/>
          </a:xfrm>
          <a:prstGeom prst="rect">
            <a:avLst/>
          </a:prstGeom>
          <a:solidFill>
            <a:srgbClr val="8F1B48"/>
          </a:solidFill>
        </p:spPr>
        <p:txBody>
          <a:bodyPr vert="horz" lIns="169200" tIns="108000" rIns="162000" bIns="72000" rtlCol="0">
            <a:noAutofit/>
          </a:bodyPr>
          <a:lstStyle>
            <a:lvl1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17000"/>
              </a:lnSpc>
              <a:spcBef>
                <a:spcPts val="14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2000" indent="-252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+mj-lt"/>
              <a:buAutoNum type="arabicPeriod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52000" indent="-216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2000" indent="-180000" algn="l" defTabSz="914400" rtl="0" eaLnBrk="1" latinLnBrk="0" hangingPunct="1">
              <a:lnSpc>
                <a:spcPct val="117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Calibri" panose="020F0502020204030204" pitchFamily="34" charset="0"/>
              <a:buChar char="•"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7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>
                <a:solidFill>
                  <a:schemeClr val="bg1"/>
                </a:solidFill>
              </a:rPr>
              <a:t>Fakultät I</a:t>
            </a:r>
          </a:p>
          <a:p>
            <a:pPr algn="ctr"/>
            <a:endParaRPr lang="de-DE" b="0" dirty="0">
              <a:solidFill>
                <a:schemeClr val="bg1"/>
              </a:solidFill>
            </a:endParaRPr>
          </a:p>
          <a:p>
            <a:pPr algn="ctr"/>
            <a:r>
              <a:rPr lang="de-DE" sz="1350" b="0" dirty="0">
                <a:solidFill>
                  <a:schemeClr val="bg1"/>
                </a:solidFill>
              </a:rPr>
              <a:t>Philosophische Fakultät</a:t>
            </a:r>
          </a:p>
        </p:txBody>
      </p:sp>
    </p:spTree>
    <p:extLst>
      <p:ext uri="{BB962C8B-B14F-4D97-AF65-F5344CB8AC3E}">
        <p14:creationId xmlns:p14="http://schemas.microsoft.com/office/powerpoint/2010/main" val="3528791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el 35">
            <a:extLst>
              <a:ext uri="{FF2B5EF4-FFF2-40B4-BE49-F238E27FC236}">
                <a16:creationId xmlns:a16="http://schemas.microsoft.com/office/drawing/2014/main" id="{EDDA184C-2B5E-4AEA-B3B1-41988EC2A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Universitätsverwaltung - Dezernate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F08083A-68D1-485C-9C3D-3D7EE3ED2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7B40-3C74-480B-90C9-9BBE76BDA837}" type="datetime4">
              <a:rPr lang="de-DE" smtClean="0"/>
              <a:pPr/>
              <a:t>16. Oktober 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79483D1-9ABF-4EA0-8B10-AB609BD44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Info-Präsentation der Universität Siegen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DC510A-D116-4D40-8292-0DEDD8332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E1C8-C15B-4C47-AD9F-B8F50D129449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B16FF7A-3360-4FB3-9D20-2287FAC4DF28}"/>
              </a:ext>
            </a:extLst>
          </p:cNvPr>
          <p:cNvSpPr txBox="1"/>
          <p:nvPr/>
        </p:nvSpPr>
        <p:spPr>
          <a:xfrm>
            <a:off x="7121552" y="1115460"/>
            <a:ext cx="328720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Arbeits- und Gesundheitsschutz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Finanzen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Beschaffung und Zollangelegenheiten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C8BFD07-C8B0-489D-B3A0-06D6BF1C7F65}"/>
              </a:ext>
            </a:extLst>
          </p:cNvPr>
          <p:cNvSpPr txBox="1"/>
          <p:nvPr/>
        </p:nvSpPr>
        <p:spPr>
          <a:xfrm>
            <a:off x="7121552" y="2185700"/>
            <a:ext cx="32872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Hochschulplanung und -entwicklung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Campusmanagement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E4380AB4-FE7A-420F-8D2E-EB0CAA973984}"/>
              </a:ext>
            </a:extLst>
          </p:cNvPr>
          <p:cNvSpPr txBox="1"/>
          <p:nvPr/>
        </p:nvSpPr>
        <p:spPr>
          <a:xfrm>
            <a:off x="7113484" y="3050376"/>
            <a:ext cx="33471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Justiziariat und Patente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Akademische Angelegenheiten und studienbezogene Rechtsangelegenheiten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F3C01F5-82E4-4AFE-BD40-B1FBE23230A4}"/>
              </a:ext>
            </a:extLst>
          </p:cNvPr>
          <p:cNvSpPr txBox="1"/>
          <p:nvPr/>
        </p:nvSpPr>
        <p:spPr>
          <a:xfrm>
            <a:off x="7104112" y="4059069"/>
            <a:ext cx="67131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Personalentwicklung und Organisation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Berufungsmanagement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Personalangelegenheiten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Arbeits- und Dienstrecht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A750909-7140-4D2A-ACC3-8F7D1C87ACCF}"/>
              </a:ext>
            </a:extLst>
          </p:cNvPr>
          <p:cNvSpPr txBox="1"/>
          <p:nvPr/>
        </p:nvSpPr>
        <p:spPr>
          <a:xfrm>
            <a:off x="7104112" y="5211197"/>
            <a:ext cx="45352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Bauangelegenheiten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Betriebstechnik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Flächen- und Liegenschaftsmanagement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dirty="0"/>
              <a:t>Infrastrukturelles Gebäudemanagement und Sicherheit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321CBAD2-F1B2-4AE0-A257-FCCCDA5935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5426" y="843309"/>
            <a:ext cx="2397239" cy="134844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0D5E367-9B16-408F-9189-F3537E3C1B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84" y="3041653"/>
            <a:ext cx="694596" cy="694596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6DBB7CE7-F4FB-4A43-84B1-7ECB5C2F7D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2712" y="1757553"/>
            <a:ext cx="2397239" cy="1348447"/>
          </a:xfrm>
          <a:prstGeom prst="rect">
            <a:avLst/>
          </a:prstGeom>
        </p:spPr>
      </p:pic>
      <p:pic>
        <p:nvPicPr>
          <p:cNvPr id="29" name="Grafik 28" descr="Ein Bild, das Vektorgrafiken enthält.&#10;&#10;Automatisch generierte Beschreibung">
            <a:extLst>
              <a:ext uri="{FF2B5EF4-FFF2-40B4-BE49-F238E27FC236}">
                <a16:creationId xmlns:a16="http://schemas.microsoft.com/office/drawing/2014/main" id="{013061B7-50FD-4888-AC3A-076DEE2B7B0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57791"/>
            <a:ext cx="2015027" cy="1440523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B59FE4D4-0186-4F60-B541-4C9ABD989041}"/>
              </a:ext>
            </a:extLst>
          </p:cNvPr>
          <p:cNvSpPr txBox="1"/>
          <p:nvPr/>
        </p:nvSpPr>
        <p:spPr>
          <a:xfrm>
            <a:off x="1804111" y="1259271"/>
            <a:ext cx="31477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chemeClr val="accent2"/>
                </a:solidFill>
              </a:rPr>
              <a:t>Dezernat 1: Finanzen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7479F19E-310E-4BC4-AC59-E6C8BE39E61B}"/>
              </a:ext>
            </a:extLst>
          </p:cNvPr>
          <p:cNvSpPr txBox="1"/>
          <p:nvPr/>
        </p:nvSpPr>
        <p:spPr>
          <a:xfrm>
            <a:off x="1804111" y="3122923"/>
            <a:ext cx="444293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chemeClr val="accent2"/>
                </a:solidFill>
              </a:rPr>
              <a:t>Dezernat 3: Recht &amp; Akademisches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D3E1F431-A97D-4C89-8279-A7B6608F3E03}"/>
              </a:ext>
            </a:extLst>
          </p:cNvPr>
          <p:cNvSpPr txBox="1"/>
          <p:nvPr/>
        </p:nvSpPr>
        <p:spPr>
          <a:xfrm>
            <a:off x="1804111" y="2160088"/>
            <a:ext cx="39318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chemeClr val="accent2"/>
                </a:solidFill>
              </a:rPr>
              <a:t>Dezernat 2: Hochschulplanung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BC1E00EA-F753-4F3B-A0B6-283BF90DF507}"/>
              </a:ext>
            </a:extLst>
          </p:cNvPr>
          <p:cNvSpPr txBox="1"/>
          <p:nvPr/>
        </p:nvSpPr>
        <p:spPr>
          <a:xfrm>
            <a:off x="1804111" y="4215571"/>
            <a:ext cx="44644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chemeClr val="accent2"/>
                </a:solidFill>
              </a:rPr>
              <a:t>Dezernat 4: Personal &amp; Organisation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A772A80A-23DB-4053-973E-91FC2CBDD275}"/>
              </a:ext>
            </a:extLst>
          </p:cNvPr>
          <p:cNvSpPr txBox="1"/>
          <p:nvPr/>
        </p:nvSpPr>
        <p:spPr>
          <a:xfrm>
            <a:off x="1809294" y="5361795"/>
            <a:ext cx="51508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1" dirty="0">
                <a:solidFill>
                  <a:schemeClr val="accent2"/>
                </a:solidFill>
              </a:rPr>
              <a:t>Dezernat 5: Gebäude- und Liegenschaftsmanagement</a:t>
            </a:r>
          </a:p>
        </p:txBody>
      </p: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5EECE377-C48C-448C-BCBC-B3CE371EE19D}"/>
              </a:ext>
            </a:extLst>
          </p:cNvPr>
          <p:cNvCxnSpPr>
            <a:cxnSpLocks/>
          </p:cNvCxnSpPr>
          <p:nvPr/>
        </p:nvCxnSpPr>
        <p:spPr>
          <a:xfrm>
            <a:off x="2567608" y="1526259"/>
            <a:ext cx="4392488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CBC1E821-1643-4707-BEB0-CB83B8CA1604}"/>
              </a:ext>
            </a:extLst>
          </p:cNvPr>
          <p:cNvCxnSpPr>
            <a:cxnSpLocks/>
          </p:cNvCxnSpPr>
          <p:nvPr/>
        </p:nvCxnSpPr>
        <p:spPr>
          <a:xfrm>
            <a:off x="2567608" y="2440503"/>
            <a:ext cx="4392488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CBA952C9-EF93-4F19-AD3D-6723419D92F4}"/>
              </a:ext>
            </a:extLst>
          </p:cNvPr>
          <p:cNvCxnSpPr>
            <a:cxnSpLocks/>
          </p:cNvCxnSpPr>
          <p:nvPr/>
        </p:nvCxnSpPr>
        <p:spPr>
          <a:xfrm>
            <a:off x="2567608" y="3429000"/>
            <a:ext cx="4392488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219EA272-1455-4C68-82AF-E50E12B8AE1A}"/>
              </a:ext>
            </a:extLst>
          </p:cNvPr>
          <p:cNvCxnSpPr>
            <a:cxnSpLocks/>
          </p:cNvCxnSpPr>
          <p:nvPr/>
        </p:nvCxnSpPr>
        <p:spPr>
          <a:xfrm>
            <a:off x="2567608" y="4562214"/>
            <a:ext cx="4320480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C90FFFE6-DB73-4F7B-A0B6-D218B84F4324}"/>
              </a:ext>
            </a:extLst>
          </p:cNvPr>
          <p:cNvCxnSpPr>
            <a:cxnSpLocks/>
          </p:cNvCxnSpPr>
          <p:nvPr/>
        </p:nvCxnSpPr>
        <p:spPr>
          <a:xfrm>
            <a:off x="2564828" y="5700349"/>
            <a:ext cx="4323260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0B912735-6A7F-E3BA-DC3D-CE97C053C1E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29" y="4966072"/>
            <a:ext cx="1129999" cy="112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24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UNIS - Colors PP - Dachmarke">
      <a:dk1>
        <a:srgbClr val="00385F"/>
      </a:dk1>
      <a:lt1>
        <a:sysClr val="window" lastClr="FFFFFF"/>
      </a:lt1>
      <a:dk2>
        <a:srgbClr val="FFFFFF"/>
      </a:dk2>
      <a:lt2>
        <a:srgbClr val="E7E6E6"/>
      </a:lt2>
      <a:accent1>
        <a:srgbClr val="00385F"/>
      </a:accent1>
      <a:accent2>
        <a:srgbClr val="00385F"/>
      </a:accent2>
      <a:accent3>
        <a:srgbClr val="009ED4"/>
      </a:accent3>
      <a:accent4>
        <a:srgbClr val="657280"/>
      </a:accent4>
      <a:accent5>
        <a:srgbClr val="009ED4"/>
      </a:accent5>
      <a:accent6>
        <a:srgbClr val="657280"/>
      </a:accent6>
      <a:hlink>
        <a:srgbClr val="000000"/>
      </a:hlink>
      <a:folHlink>
        <a:srgbClr val="000000"/>
      </a:folHlink>
    </a:clrScheme>
    <a:fontScheme name="UNIS - Fonts - 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s_16x9_002-000-002.potx" id="{DBB2CE38-7E84-4B6D-8FDA-A0BF717DDC6A}" vid="{C99ECCFC-BE6B-47A7-AA96-A95A4C7C866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Unis_16x9</Template>
  <TotalTime>0</TotalTime>
  <Words>1132</Words>
  <Application>Microsoft Office PowerPoint</Application>
  <PresentationFormat>Breitbild</PresentationFormat>
  <Paragraphs>321</Paragraphs>
  <Slides>32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bold</vt:lpstr>
      <vt:lpstr>Office</vt:lpstr>
      <vt:lpstr>PowerPoint-Präsentation</vt:lpstr>
      <vt:lpstr> Universität Siegen</vt:lpstr>
      <vt:lpstr>Universitätsstadt Siegen Lage</vt:lpstr>
      <vt:lpstr>Universitätsstadt Siegen Daten &amp; Fakten</vt:lpstr>
      <vt:lpstr>Die Universität Siegen</vt:lpstr>
      <vt:lpstr>Die Uni in Zahlen</vt:lpstr>
      <vt:lpstr>Rektorat</vt:lpstr>
      <vt:lpstr>Fakultäten</vt:lpstr>
      <vt:lpstr>Universitätsverwaltung - Dezernate</vt:lpstr>
      <vt:lpstr>Universitätsverwaltung</vt:lpstr>
      <vt:lpstr>PowerPoint-Präsentation</vt:lpstr>
      <vt:lpstr>PowerPoint-Präsentation</vt:lpstr>
      <vt:lpstr>Campus Unteres Schloss</vt:lpstr>
      <vt:lpstr>PowerPoint-Präsentation</vt:lpstr>
      <vt:lpstr>Campus Adolf-Reichwein-Straße</vt:lpstr>
      <vt:lpstr>Forschungszentrum „INCYTE“ (geplante Fertigstellung 2024)</vt:lpstr>
      <vt:lpstr>Weitere Standorte</vt:lpstr>
      <vt:lpstr>Forschung</vt:lpstr>
      <vt:lpstr>3 DFG-Sonderforschungsbereiche</vt:lpstr>
      <vt:lpstr>PowerPoint-Präsentation</vt:lpstr>
      <vt:lpstr>Internationale Ausrichtung</vt:lpstr>
      <vt:lpstr>Wissenstransfer</vt:lpstr>
      <vt:lpstr>Wissenstransfer</vt:lpstr>
      <vt:lpstr>Service-Einrichtungen</vt:lpstr>
      <vt:lpstr>Diversity &amp; Chancengleichheit</vt:lpstr>
      <vt:lpstr>Nachhaltigkeits-Leitbild</vt:lpstr>
      <vt:lpstr>Zertifikate</vt:lpstr>
      <vt:lpstr>Studieren an der Universität Siegen</vt:lpstr>
      <vt:lpstr>Studieren an der  Universität Siegen</vt:lpstr>
      <vt:lpstr>Angebote für  Schülerinnen und Schüler</vt:lpstr>
      <vt:lpstr>Vielen Dank</vt:lpstr>
      <vt:lpstr>PowerPoint-Präsentation</vt:lpstr>
    </vt:vector>
  </TitlesOfParts>
  <Company>Universität SIegen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Alles neu!</dc:title>
  <dc:creator>Abbate, Sandro</dc:creator>
  <dc:description>PowerPoint Vorlage Offive 2019 | Format: 16:9 - quer</dc:description>
  <cp:lastModifiedBy>Abbate, Sandro</cp:lastModifiedBy>
  <cp:revision>111</cp:revision>
  <dcterms:created xsi:type="dcterms:W3CDTF">2020-12-02T14:17:18Z</dcterms:created>
  <dcterms:modified xsi:type="dcterms:W3CDTF">2023-10-16T06:19:59Z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1.1.0</vt:lpwstr>
  </property>
  <property fmtid="{D5CDD505-2E9C-101B-9397-08002B2CF9AE}" pid="3" name="Build">
    <vt:lpwstr>002-000-002</vt:lpwstr>
  </property>
  <property fmtid="{D5CDD505-2E9C-101B-9397-08002B2CF9AE}" pid="4" name="Erstellt von">
    <vt:lpwstr>morfeld-softwareentwicklung</vt:lpwstr>
  </property>
  <property fmtid="{D5CDD505-2E9C-101B-9397-08002B2CF9AE}" pid="5" name="Autor">
    <vt:lpwstr>clemens morfeld</vt:lpwstr>
  </property>
  <property fmtid="{D5CDD505-2E9C-101B-9397-08002B2CF9AE}" pid="6" name="Erstellt am">
    <vt:lpwstr>29.10.2020</vt:lpwstr>
  </property>
  <property fmtid="{D5CDD505-2E9C-101B-9397-08002B2CF9AE}" pid="7" name="Stand">
    <vt:lpwstr>29.10.2020</vt:lpwstr>
  </property>
</Properties>
</file>