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88" r:id="rId5"/>
    <p:sldId id="267" r:id="rId6"/>
    <p:sldId id="295" r:id="rId7"/>
    <p:sldId id="269" r:id="rId8"/>
    <p:sldId id="315" r:id="rId9"/>
    <p:sldId id="286" r:id="rId10"/>
    <p:sldId id="274" r:id="rId11"/>
    <p:sldId id="289" r:id="rId12"/>
    <p:sldId id="287" r:id="rId13"/>
    <p:sldId id="314" r:id="rId14"/>
    <p:sldId id="318" r:id="rId15"/>
    <p:sldId id="266" r:id="rId16"/>
    <p:sldId id="303" r:id="rId17"/>
    <p:sldId id="306" r:id="rId18"/>
    <p:sldId id="302" r:id="rId19"/>
    <p:sldId id="305" r:id="rId20"/>
    <p:sldId id="304" r:id="rId21"/>
    <p:sldId id="292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313" r:id="rId34"/>
    <p:sldId id="279" r:id="rId35"/>
    <p:sldId id="294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1" autoAdjust="0"/>
    <p:restoredTop sz="96262" autoAdjust="0"/>
  </p:normalViewPr>
  <p:slideViewPr>
    <p:cSldViewPr showGuides="1">
      <p:cViewPr varScale="1">
        <p:scale>
          <a:sx n="110" d="100"/>
          <a:sy n="110" d="100"/>
        </p:scale>
        <p:origin x="26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14.12.2022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14. Dezember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ieren-siegen.de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11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‘INCYTE” Research Center (planned completion 2024)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/>
              <a:t>Updated: October 2022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3762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2,427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12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22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pic>
        <p:nvPicPr>
          <p:cNvPr id="8" name="Bildplatzhalter 7" descr="Ein Bild, das Person, draußen, Boden enthält.&#10;&#10;Automatisch generierte Beschreibung">
            <a:extLst>
              <a:ext uri="{FF2B5EF4-FFF2-40B4-BE49-F238E27FC236}">
                <a16:creationId xmlns:a16="http://schemas.microsoft.com/office/drawing/2014/main" id="{2A35C9F9-0301-4128-9C0F-5DA4A49AC4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9" name="Bildplatzhalter 8" descr="Ein Bild, das Person, Boden, Personen enthält.&#10;&#10;Automatisch generierte Beschreibung">
            <a:extLst>
              <a:ext uri="{FF2B5EF4-FFF2-40B4-BE49-F238E27FC236}">
                <a16:creationId xmlns:a16="http://schemas.microsoft.com/office/drawing/2014/main" id="{77E3E056-AEC8-4834-9355-C6EAE6B187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810" y="-1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51D21318-2754-4E20-A4F9-E0A907B9C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810" y="-1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14. Dezember 2022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101,943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Steffen Mues (CDU)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17,700</a:t>
            </a:r>
            <a:r>
              <a:rPr lang="en-US" dirty="0"/>
              <a:t> students for Winter Semester 2021/22, of those first semester students: </a:t>
            </a:r>
            <a:r>
              <a:rPr lang="en-US" dirty="0">
                <a:solidFill>
                  <a:schemeClr val="accent3"/>
                </a:solidFill>
              </a:rPr>
              <a:t>3,495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51</a:t>
            </a:r>
            <a:r>
              <a:rPr lang="en-US" dirty="0"/>
              <a:t> academic degree programs + </a:t>
            </a:r>
            <a:r>
              <a:rPr lang="en-US" dirty="0">
                <a:solidFill>
                  <a:schemeClr val="accent3"/>
                </a:solidFill>
              </a:rPr>
              <a:t>1</a:t>
            </a:r>
            <a:r>
              <a:rPr lang="en-US" dirty="0"/>
              <a:t> flexible degree model (School of Arts and Humanities)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programs, </a:t>
            </a:r>
            <a:br>
              <a:rPr lang="en-US" dirty="0"/>
            </a:br>
            <a:r>
              <a:rPr lang="en-US" dirty="0"/>
              <a:t>distributed among </a:t>
            </a:r>
            <a:r>
              <a:rPr lang="en-US" dirty="0">
                <a:solidFill>
                  <a:schemeClr val="accent3"/>
                </a:solidFill>
              </a:rPr>
              <a:t>138</a:t>
            </a:r>
            <a:r>
              <a:rPr lang="en-US" dirty="0"/>
              <a:t> degree modules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9B972A-907D-4535-8507-A2F796DB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7896200" y="2348880"/>
            <a:ext cx="3168352" cy="3960440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the Rector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50" name="Bildplatzhalter 31">
            <a:extLst>
              <a:ext uri="{FF2B5EF4-FFF2-40B4-BE49-F238E27FC236}">
                <a16:creationId xmlns:a16="http://schemas.microsoft.com/office/drawing/2014/main" id="{BF5BD163-1E83-4A77-9B4E-3FF7F87B99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6"/>
          <a:stretch/>
        </p:blipFill>
        <p:spPr>
          <a:xfrm>
            <a:off x="621039" y="1808858"/>
            <a:ext cx="1512643" cy="2304000"/>
          </a:xfr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039" y="4184858"/>
            <a:ext cx="1512643" cy="1933490"/>
          </a:xfrm>
        </p:spPr>
        <p:txBody>
          <a:bodyPr/>
          <a:lstStyle/>
          <a:p>
            <a:pPr algn="ctr"/>
            <a:r>
              <a:rPr lang="en-US" sz="1150"/>
              <a:t>Rector</a:t>
            </a:r>
          </a:p>
          <a:p>
            <a:pPr algn="ctr"/>
            <a:endParaRPr lang="de-DE" sz="1150" dirty="0"/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15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  <a:t>Prof. Dr. </a:t>
            </a:r>
            <a:b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" b="0">
                <a:latin typeface="Calibri" panose="020F0502020204030204" pitchFamily="34" charset="0"/>
                <a:cs typeface="Calibri" panose="020F0502020204030204" pitchFamily="34" charset="0"/>
              </a:rPr>
              <a:t>Holger Burckhart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2205689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Chancellor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Ulf Richter</a:t>
            </a:r>
          </a:p>
        </p:txBody>
      </p:sp>
      <p:pic>
        <p:nvPicPr>
          <p:cNvPr id="23" name="Bildplatzhalter 31">
            <a:extLst>
              <a:ext uri="{FF2B5EF4-FFF2-40B4-BE49-F238E27FC236}">
                <a16:creationId xmlns:a16="http://schemas.microsoft.com/office/drawing/2014/main" id="{E31C64AE-DB97-4314-8205-71AEC998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5061" y="1803801"/>
            <a:ext cx="1512643" cy="2304000"/>
          </a:xfrm>
          <a:prstGeom prst="rect">
            <a:avLst/>
          </a:prstGeom>
        </p:spPr>
      </p:pic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D7AF1D9D-376B-48B7-A1D0-D22ED6DA7D3F}"/>
              </a:ext>
            </a:extLst>
          </p:cNvPr>
          <p:cNvSpPr txBox="1">
            <a:spLocks/>
          </p:cNvSpPr>
          <p:nvPr/>
        </p:nvSpPr>
        <p:spPr>
          <a:xfrm>
            <a:off x="10155061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Digital and Regional Affairs</a:t>
            </a:r>
          </a:p>
          <a:p>
            <a:pPr algn="ctr"/>
            <a:endParaRPr lang="de-DE" sz="1150" b="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Volker Wulf</a:t>
            </a:r>
          </a:p>
        </p:txBody>
      </p:sp>
      <p:pic>
        <p:nvPicPr>
          <p:cNvPr id="25" name="Bildplatzhalter 31">
            <a:extLst>
              <a:ext uri="{FF2B5EF4-FFF2-40B4-BE49-F238E27FC236}">
                <a16:creationId xmlns:a16="http://schemas.microsoft.com/office/drawing/2014/main" id="{DF7B4BB4-9569-4260-BB41-C109CA42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830" y="1803801"/>
            <a:ext cx="1512643" cy="2304000"/>
          </a:xfrm>
          <a:prstGeom prst="rect">
            <a:avLst/>
          </a:prstGeom>
        </p:spPr>
      </p:pic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C9AB87F6-B132-4C66-A283-2822B85B6CCB}"/>
              </a:ext>
            </a:extLst>
          </p:cNvPr>
          <p:cNvSpPr txBox="1">
            <a:spLocks/>
          </p:cNvSpPr>
          <p:nvPr/>
        </p:nvSpPr>
        <p:spPr>
          <a:xfrm>
            <a:off x="6969830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Resources and Governance</a:t>
            </a:r>
          </a:p>
          <a:p>
            <a:endParaRPr lang="de-DE" sz="1150" dirty="0"/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Volker Stein</a:t>
            </a:r>
          </a:p>
          <a:p>
            <a:endParaRPr lang="de-DE" dirty="0"/>
          </a:p>
        </p:txBody>
      </p:sp>
      <p:pic>
        <p:nvPicPr>
          <p:cNvPr id="27" name="Bildplatzhalter 31">
            <a:extLst>
              <a:ext uri="{FF2B5EF4-FFF2-40B4-BE49-F238E27FC236}">
                <a16:creationId xmlns:a16="http://schemas.microsoft.com/office/drawing/2014/main" id="{5F4E05D7-FF1D-4C1E-AE2A-6AF68CB827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138" y="1803801"/>
            <a:ext cx="1512643" cy="2304000"/>
          </a:xfrm>
          <a:prstGeom prst="rect">
            <a:avLst/>
          </a:prstGeom>
        </p:spPr>
      </p:pic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F2AB4BF-2479-4474-9C45-BCEC8E3CBA1A}"/>
              </a:ext>
            </a:extLst>
          </p:cNvPr>
          <p:cNvSpPr txBox="1">
            <a:spLocks/>
          </p:cNvSpPr>
          <p:nvPr/>
        </p:nvSpPr>
        <p:spPr>
          <a:xfrm>
            <a:off x="8565138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International Affairs and Lifelong Learning</a:t>
            </a:r>
          </a:p>
          <a:p>
            <a:pPr algn="ctr"/>
            <a:endParaRPr lang="de-DE" sz="1150" dirty="0"/>
          </a:p>
          <a:p>
            <a:pPr algn="ctr"/>
            <a:r>
              <a:rPr lang="en-US" sz="1150" b="0"/>
              <a:t>Prof. Dr. </a:t>
            </a:r>
            <a:br>
              <a:rPr lang="en-US" sz="1150" b="0"/>
            </a:br>
            <a:r>
              <a:rPr lang="en-US" sz="1150" b="0"/>
              <a:t>Petra M. Vogel</a:t>
            </a:r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522" y="1803801"/>
            <a:ext cx="1512643" cy="2304000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5374522" y="4179801"/>
            <a:ext cx="1512000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/>
              <a:t>Prorector for Academic Education</a:t>
            </a:r>
          </a:p>
          <a:p>
            <a:pPr algn="ctr"/>
            <a:endParaRPr lang="de-DE" sz="1150" dirty="0"/>
          </a:p>
          <a:p>
            <a:pPr algn="ctr"/>
            <a:r>
              <a:rPr lang="en-US" sz="1150"/>
              <a:t> </a:t>
            </a:r>
          </a:p>
          <a:p>
            <a:pPr algn="ctr"/>
            <a:endParaRPr lang="de-DE" sz="1150" b="0" dirty="0"/>
          </a:p>
          <a:p>
            <a:pPr algn="ctr"/>
            <a:r>
              <a:rPr lang="en-US" sz="1150" b="0"/>
              <a:t>Prof. Dr. Alexandra Nonnenmacher</a:t>
            </a:r>
          </a:p>
        </p:txBody>
      </p:sp>
      <p:pic>
        <p:nvPicPr>
          <p:cNvPr id="18" name="Bildplatzhalter 31">
            <a:extLst>
              <a:ext uri="{FF2B5EF4-FFF2-40B4-BE49-F238E27FC236}">
                <a16:creationId xmlns:a16="http://schemas.microsoft.com/office/drawing/2014/main" id="{709AA789-6097-4B36-A79A-31C01A6806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333" y="1803801"/>
            <a:ext cx="1512643" cy="2304000"/>
          </a:xfrm>
          <a:prstGeom prst="rect">
            <a:avLst/>
          </a:prstGeom>
        </p:spPr>
      </p:pic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E47F0A6F-FDFB-44F8-B711-671CD4AEE83C}"/>
              </a:ext>
            </a:extLst>
          </p:cNvPr>
          <p:cNvSpPr txBox="1">
            <a:spLocks/>
          </p:cNvSpPr>
          <p:nvPr/>
        </p:nvSpPr>
        <p:spPr>
          <a:xfrm>
            <a:off x="3785333" y="4179801"/>
            <a:ext cx="1512643" cy="19440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50" dirty="0"/>
              <a:t>Prorector for Research and Junior Scientists</a:t>
            </a:r>
          </a:p>
          <a:p>
            <a:pPr algn="ctr"/>
            <a:endParaRPr lang="de-DE" sz="1150" b="0" dirty="0"/>
          </a:p>
          <a:p>
            <a:pPr algn="ctr"/>
            <a:r>
              <a:rPr lang="en-US" sz="1150" b="0" dirty="0"/>
              <a:t>Prof. Dr.</a:t>
            </a:r>
            <a:br>
              <a:rPr lang="en-US" sz="1150" b="0" dirty="0"/>
            </a:br>
            <a:r>
              <a:rPr lang="en-US" sz="1150" b="0" dirty="0"/>
              <a:t>Thomas </a:t>
            </a:r>
            <a:r>
              <a:rPr lang="en-US" sz="1150" b="0" dirty="0" err="1"/>
              <a:t>Mannel</a:t>
            </a:r>
            <a:endParaRPr lang="en-US" sz="1150" b="0" dirty="0"/>
          </a:p>
          <a:p>
            <a:endParaRPr lang="de-DE" dirty="0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4031BEDD-DC72-4090-A605-18A408F910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046" y="1808858"/>
            <a:ext cx="1512643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9" name="Bildplatzhalter 31">
            <a:extLst>
              <a:ext uri="{FF2B5EF4-FFF2-40B4-BE49-F238E27FC236}">
                <a16:creationId xmlns:a16="http://schemas.microsoft.com/office/drawing/2014/main" id="{1FD7BFB2-BF91-4FA5-AE13-B4C2D399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515" r="-424"/>
          <a:stretch/>
        </p:blipFill>
        <p:spPr>
          <a:xfrm>
            <a:off x="9438161" y="1177888"/>
            <a:ext cx="2092318" cy="2789448"/>
          </a:xfrm>
          <a:prstGeom prst="rect">
            <a:avLst/>
          </a:prstGeom>
        </p:spPr>
      </p:pic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D6450435-1E8B-4A3C-9C18-1B9F09F33FB6}"/>
              </a:ext>
            </a:extLst>
          </p:cNvPr>
          <p:cNvSpPr txBox="1">
            <a:spLocks/>
          </p:cNvSpPr>
          <p:nvPr/>
        </p:nvSpPr>
        <p:spPr>
          <a:xfrm>
            <a:off x="9458034" y="4204562"/>
            <a:ext cx="2092319" cy="1677395"/>
          </a:xfrm>
          <a:prstGeom prst="rect">
            <a:avLst/>
          </a:prstGeom>
          <a:solidFill>
            <a:srgbClr val="0087A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V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Life Sciences </a:t>
            </a:r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14. Dezember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1407</Words>
  <Application>Microsoft Office PowerPoint</Application>
  <PresentationFormat>Breitbild</PresentationFormat>
  <Paragraphs>321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PowerPoint-Präsentation</vt:lpstr>
      <vt:lpstr>Campus Adolf-Reichwein-Straße</vt:lpstr>
      <vt:lpstr>‘INCYTE” Research Center (planned completion 2024)</vt:lpstr>
      <vt:lpstr>Additional Locations</vt:lpstr>
      <vt:lpstr>Research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Menger, Stephanie</cp:lastModifiedBy>
  <cp:revision>116</cp:revision>
  <dcterms:created xsi:type="dcterms:W3CDTF">2020-12-02T14:17:18Z</dcterms:created>
  <dcterms:modified xsi:type="dcterms:W3CDTF">2022-12-14T14:35:38Z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