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88" r:id="rId5"/>
    <p:sldId id="267" r:id="rId6"/>
    <p:sldId id="295" r:id="rId7"/>
    <p:sldId id="269" r:id="rId8"/>
    <p:sldId id="315" r:id="rId9"/>
    <p:sldId id="286" r:id="rId10"/>
    <p:sldId id="321" r:id="rId11"/>
    <p:sldId id="322" r:id="rId12"/>
    <p:sldId id="289" r:id="rId13"/>
    <p:sldId id="287" r:id="rId14"/>
    <p:sldId id="314" r:id="rId15"/>
    <p:sldId id="318" r:id="rId16"/>
    <p:sldId id="266" r:id="rId17"/>
    <p:sldId id="303" r:id="rId18"/>
    <p:sldId id="332" r:id="rId19"/>
    <p:sldId id="306" r:id="rId20"/>
    <p:sldId id="302" r:id="rId21"/>
    <p:sldId id="305" r:id="rId22"/>
    <p:sldId id="304" r:id="rId23"/>
    <p:sldId id="292" r:id="rId24"/>
    <p:sldId id="331" r:id="rId25"/>
    <p:sldId id="290" r:id="rId26"/>
    <p:sldId id="301" r:id="rId27"/>
    <p:sldId id="316" r:id="rId28"/>
    <p:sldId id="309" r:id="rId29"/>
    <p:sldId id="310" r:id="rId30"/>
    <p:sldId id="299" r:id="rId31"/>
    <p:sldId id="312" r:id="rId32"/>
    <p:sldId id="319" r:id="rId33"/>
    <p:sldId id="320" r:id="rId34"/>
    <p:sldId id="311" r:id="rId35"/>
    <p:sldId id="296" r:id="rId36"/>
    <p:sldId id="490" r:id="rId37"/>
    <p:sldId id="313" r:id="rId38"/>
    <p:sldId id="279" r:id="rId39"/>
    <p:sldId id="294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72" autoAdjust="0"/>
    <p:restoredTop sz="96170" autoAdjust="0"/>
  </p:normalViewPr>
  <p:slideViewPr>
    <p:cSldViewPr showGuides="1">
      <p:cViewPr varScale="1">
        <p:scale>
          <a:sx n="103" d="100"/>
          <a:sy n="103" d="100"/>
        </p:scale>
        <p:origin x="184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2,295 </a:t>
            </a:r>
          </a:p>
          <a:p>
            <a:pPr>
              <a:defRPr/>
            </a:pPr>
            <a:r>
              <a:rPr lang="en-US" cap="none" dirty="0">
                <a:solidFill>
                  <a:schemeClr val="tx1"/>
                </a:solidFill>
              </a:rPr>
              <a:t>Employees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041400098425203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2.221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28-1A43-90D8-771E843DC7C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28-1A43-90D8-771E843DC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28-1A43-90D8-771E843DC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28-1A43-90D8-771E843DC7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A128-1A43-90D8-771E843DC7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A128-1A43-90D8-771E843DC7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1,172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A128-1A43-90D8-771E843DC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Technical and Administrative Staff</c:v>
                </c:pt>
                <c:pt idx="1">
                  <c:v>Professors</c:v>
                </c:pt>
                <c:pt idx="2">
                  <c:v>Academic Personell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879</c:v>
                </c:pt>
                <c:pt idx="1">
                  <c:v>251</c:v>
                </c:pt>
                <c:pt idx="2">
                  <c:v>1091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  <c15:dlblRangeCache>
                  <c:ptCount val="3"/>
                  <c:pt idx="0">
                    <c:v>879</c:v>
                  </c:pt>
                  <c:pt idx="1">
                    <c:v>251</c:v>
                  </c:pt>
                  <c:pt idx="2">
                    <c:v>1091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A128-1A43-90D8-771E843DC7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31.10.25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31. Oktober 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tudieren-siegen.de/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Administration - Divisions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Occupational Health and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General Procurement and Customs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University Planning and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Campus 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of Legal Advice and Patents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Academic Affairs and Study-Related Legal Aspects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Human Resource Department and Organization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for Professorships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Personnel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Labor Law / Civil Service Law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Construction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Operating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Area and Property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Infrastructural Facility Management and Security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1: Finances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3: Legal and Academic Affairs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2: University Development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4: Human Resources and Organization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5: Area and Property 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en-US"/>
              <a:t>University Administration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Registrar's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Counseling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Job Placement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International Student Affairs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Student Services Division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Financial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Data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Digitalization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Staff Units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Support Offices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Declared a “Quality Audit Science Administration,” reflecting: communicated quality management based on service promises, experienced culture of empowerment, and binding roadmap to digitalization of administrative processes by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Information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Promotion of the concept of a European higher education space, of internationality, and of mobility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Lived culture of quality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Commitment to diversity and equal opportunity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Principle of participation and shared responsibility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u="none">
                <a:solidFill>
                  <a:schemeClr val="accent3"/>
                </a:solidFill>
              </a:rPr>
              <a:t>Guiding Principle: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087DEF-48AC-27EF-FCC8-F6583DA9BEB8}"/>
              </a:ext>
            </a:extLst>
          </p:cNvPr>
          <p:cNvSpPr txBox="1"/>
          <p:nvPr/>
        </p:nvSpPr>
        <p:spPr>
          <a:xfrm>
            <a:off x="551384" y="15518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Shaping a Humane Future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Locations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Two-campus strategy: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in the heart of the University City of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on the Haardter Berg in Siegen-Weidenau (Adolf-Reichwein-Straße, Hölderlin-Straße, Paul-Bonatz-Straße)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13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608512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The campus is located downtown,</a:t>
            </a:r>
            <a:b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with some departments in historical buildings, with a dining hall and modern lecture hall cluster.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5DBA-A9F0-A22A-8F2A-932C068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19F1363F-D6A6-E5F1-5C2C-49D2B7DC76AD}"/>
              </a:ext>
            </a:extLst>
          </p:cNvPr>
          <p:cNvSpPr/>
          <p:nvPr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F469C9AE-2579-424C-E9BB-BD0EAE0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Student Service Center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74B6A7-2A4C-A296-434A-07BE6542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1730D-9C95-7625-2EB8-9615004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BB6F42-5439-9FDF-AAE2-D8EA9741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C4A18A8-BE11-9DB3-4560-E480C12D0FFE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832648" cy="403234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“Showcase </a:t>
            </a:r>
            <a:r>
              <a:rPr lang="de-DE" b="0" dirty="0" err="1"/>
              <a:t>of</a:t>
            </a:r>
            <a:r>
              <a:rPr lang="de-DE" b="0" dirty="0"/>
              <a:t> the </a:t>
            </a:r>
            <a:r>
              <a:rPr lang="de-DE" b="0" dirty="0" err="1"/>
              <a:t>university</a:t>
            </a:r>
            <a:r>
              <a:rPr lang="de-DE" b="0" dirty="0"/>
              <a:t>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/>
              <a:t>Within</a:t>
            </a:r>
            <a:r>
              <a:rPr lang="de-DE" b="0" dirty="0"/>
              <a:t> </a:t>
            </a:r>
            <a:r>
              <a:rPr lang="de-DE" b="0" dirty="0" err="1"/>
              <a:t>walking</a:t>
            </a:r>
            <a:r>
              <a:rPr lang="de-DE" b="0" dirty="0"/>
              <a:t> </a:t>
            </a:r>
            <a:r>
              <a:rPr lang="de-DE" b="0" dirty="0" err="1"/>
              <a:t>distance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central</a:t>
            </a:r>
            <a:r>
              <a:rPr lang="de-DE" b="0" dirty="0"/>
              <a:t> </a:t>
            </a:r>
            <a:r>
              <a:rPr lang="de-DE" b="0" dirty="0" err="1"/>
              <a:t>public</a:t>
            </a:r>
            <a:r>
              <a:rPr lang="de-DE" b="0" dirty="0"/>
              <a:t> </a:t>
            </a:r>
            <a:r>
              <a:rPr lang="de-DE" b="0" dirty="0" err="1"/>
              <a:t>transport</a:t>
            </a:r>
            <a:r>
              <a:rPr lang="de-DE" b="0" dirty="0"/>
              <a:t> </a:t>
            </a:r>
            <a:r>
              <a:rPr lang="de-DE" b="0" dirty="0" err="1"/>
              <a:t>stops</a:t>
            </a:r>
            <a:r>
              <a:rPr lang="de-DE" b="0" dirty="0"/>
              <a:t>, </a:t>
            </a:r>
            <a:r>
              <a:rPr lang="de-DE" b="0" dirty="0" err="1"/>
              <a:t>other</a:t>
            </a:r>
            <a:r>
              <a:rPr lang="de-DE" b="0" dirty="0"/>
              <a:t> </a:t>
            </a:r>
            <a:r>
              <a:rPr lang="de-DE" b="0" dirty="0" err="1"/>
              <a:t>campus</a:t>
            </a:r>
            <a:r>
              <a:rPr lang="de-DE" b="0" dirty="0"/>
              <a:t> </a:t>
            </a:r>
            <a:r>
              <a:rPr lang="de-DE" b="0" dirty="0" err="1"/>
              <a:t>locations</a:t>
            </a:r>
            <a:r>
              <a:rPr lang="de-DE" b="0" dirty="0"/>
              <a:t> in the </a:t>
            </a:r>
            <a:r>
              <a:rPr lang="de-DE" b="0" dirty="0" err="1"/>
              <a:t>city</a:t>
            </a:r>
            <a:r>
              <a:rPr lang="de-DE" b="0" dirty="0"/>
              <a:t> </a:t>
            </a:r>
            <a:r>
              <a:rPr lang="de-DE" b="0" dirty="0" err="1"/>
              <a:t>center</a:t>
            </a:r>
            <a:r>
              <a:rPr lang="de-DE" b="0" dirty="0"/>
              <a:t>, and for </a:t>
            </a:r>
            <a:r>
              <a:rPr lang="de-DE" b="0" dirty="0" err="1"/>
              <a:t>guests</a:t>
            </a:r>
            <a:r>
              <a:rPr lang="de-DE" b="0" dirty="0"/>
              <a:t> from outside the </a:t>
            </a:r>
            <a:r>
              <a:rPr lang="de-DE" b="0" dirty="0" err="1"/>
              <a:t>city</a:t>
            </a:r>
            <a:r>
              <a:rPr lang="de-DE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Hub for </a:t>
            </a:r>
            <a:r>
              <a:rPr lang="de-DE" b="0" dirty="0" err="1"/>
              <a:t>student</a:t>
            </a:r>
            <a:r>
              <a:rPr lang="de-DE" b="0" dirty="0"/>
              <a:t> </a:t>
            </a:r>
            <a:r>
              <a:rPr lang="de-DE" b="0" dirty="0" err="1"/>
              <a:t>traffic</a:t>
            </a:r>
            <a:r>
              <a:rPr lang="de-DE" b="0" dirty="0"/>
              <a:t> in the </a:t>
            </a:r>
            <a:r>
              <a:rPr lang="de-DE" b="0" dirty="0" err="1"/>
              <a:t>lower</a:t>
            </a:r>
            <a:r>
              <a:rPr lang="de-DE" b="0" dirty="0"/>
              <a:t> </a:t>
            </a:r>
            <a:r>
              <a:rPr lang="de-DE" b="0" dirty="0" err="1"/>
              <a:t>town</a:t>
            </a:r>
            <a:r>
              <a:rPr lang="de-DE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/>
              <a:t>Several</a:t>
            </a:r>
            <a:r>
              <a:rPr lang="de-DE" b="0" dirty="0"/>
              <a:t> learning </a:t>
            </a:r>
            <a:r>
              <a:rPr lang="de-DE" b="0" dirty="0" err="1"/>
              <a:t>locations</a:t>
            </a:r>
            <a:r>
              <a:rPr lang="de-DE" b="0" dirty="0"/>
              <a:t> (LEO) in the </a:t>
            </a:r>
            <a:r>
              <a:rPr lang="de-DE" b="0" dirty="0" err="1"/>
              <a:t>building</a:t>
            </a:r>
            <a:r>
              <a:rPr lang="de-DE" b="0" dirty="0"/>
              <a:t> </a:t>
            </a:r>
            <a:r>
              <a:rPr lang="de-DE" b="0" dirty="0" err="1"/>
              <a:t>that</a:t>
            </a:r>
            <a:r>
              <a:rPr lang="de-DE" b="0" dirty="0"/>
              <a:t> </a:t>
            </a:r>
            <a:r>
              <a:rPr lang="de-DE" b="0" dirty="0" err="1"/>
              <a:t>combine</a:t>
            </a:r>
            <a:r>
              <a:rPr lang="de-DE" b="0" dirty="0"/>
              <a:t> </a:t>
            </a:r>
            <a:r>
              <a:rPr lang="de-DE" b="0" dirty="0" err="1"/>
              <a:t>quality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stay</a:t>
            </a:r>
            <a:r>
              <a:rPr lang="de-DE" b="0" dirty="0"/>
              <a:t> </a:t>
            </a:r>
            <a:r>
              <a:rPr lang="de-DE" b="0" dirty="0" err="1"/>
              <a:t>with</a:t>
            </a:r>
            <a:r>
              <a:rPr lang="de-DE" b="0" dirty="0"/>
              <a:t> </a:t>
            </a:r>
            <a:r>
              <a:rPr lang="de-DE" b="0" dirty="0" err="1"/>
              <a:t>media</a:t>
            </a:r>
            <a:r>
              <a:rPr lang="de-DE" b="0" dirty="0"/>
              <a:t> </a:t>
            </a:r>
            <a:r>
              <a:rPr lang="de-DE" b="0" dirty="0" err="1"/>
              <a:t>equipment</a:t>
            </a:r>
            <a:r>
              <a:rPr lang="de-DE" b="0" dirty="0"/>
              <a:t>.</a:t>
            </a:r>
            <a:br>
              <a:rPr lang="de-DE" dirty="0"/>
            </a:b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8" name="Grafik 7" descr="Ein Bild, das Gebäude, Fenster, draußen, Gewerbegebäude enthält.&#10;&#10;KI-generierte Inhalte können fehlerhaft sein.">
            <a:extLst>
              <a:ext uri="{FF2B5EF4-FFF2-40B4-BE49-F238E27FC236}">
                <a16:creationId xmlns:a16="http://schemas.microsoft.com/office/drawing/2014/main" id="{AFDB1124-E800-7185-634F-AA5DD0ED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3" y="0"/>
            <a:ext cx="8638728" cy="57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062539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Two further schools are scheduled to move to downtown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Climate-neutral campus locations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Strong added value for the entire city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Contribution to larger societal mobility pivot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Extensive coverage at:</a:t>
            </a:r>
            <a:br>
              <a:rPr lang="en-US" sz="2000"/>
            </a:br>
            <a:r>
              <a:rPr lang="en-US" sz="2000">
                <a:solidFill>
                  <a:schemeClr val="accent3"/>
                </a:solidFill>
                <a:hlinkClick r:id="rId3"/>
              </a:rPr>
              <a:t>www.siegen-wissen-verbindet.de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Extensively modernized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with renovated university library and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modern dining hall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‘INCYTE” Research Center (planned completion 2025)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420906" y="2010443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1700" b="0" dirty="0"/>
              <a:t>Modern research center: Interdisciplinary Research Center for </a:t>
            </a:r>
            <a:r>
              <a:rPr lang="en-US" sz="1700" b="0" dirty="0" err="1"/>
              <a:t>Nanoanalytics</a:t>
            </a:r>
            <a:r>
              <a:rPr lang="en-US" sz="1700" b="0" dirty="0"/>
              <a:t>, </a:t>
            </a:r>
            <a:r>
              <a:rPr lang="en-US" sz="1700" b="0" dirty="0" err="1"/>
              <a:t>Nanochemestry</a:t>
            </a:r>
            <a:r>
              <a:rPr lang="en-US" sz="1700" b="0" dirty="0"/>
              <a:t>, and Cyber-Physical Sensor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Roughly 5,200 m² of floor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Preparation and synthetics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Clean room for sensor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S2 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Paul-Bonatz-Straße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University of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en-US" dirty="0"/>
              <a:t>Updated: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Research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Specializations: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Media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Education and Social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Sensors and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Matter and Quantum Systems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00B0F0"/>
                </a:solidFill>
              </a:rPr>
              <a:t>Competencies: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Smart Working and Smart Everyday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Nanotechnology and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Care &amp; Gerontology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490AD-57F4-72CA-4C7A-8A194139A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Cluster </a:t>
            </a:r>
            <a:r>
              <a:rPr lang="de-DE" dirty="0" err="1"/>
              <a:t>of</a:t>
            </a:r>
            <a:r>
              <a:rPr lang="de-DE" dirty="0"/>
              <a:t> Excellence</a:t>
            </a:r>
            <a:br>
              <a:rPr lang="de-DE" dirty="0"/>
            </a:br>
            <a:r>
              <a:rPr lang="de-DE" dirty="0"/>
              <a:t>„Color </a:t>
            </a:r>
            <a:r>
              <a:rPr lang="de-DE" dirty="0" err="1"/>
              <a:t>meets</a:t>
            </a:r>
            <a:r>
              <a:rPr lang="de-DE" dirty="0"/>
              <a:t> Flavor“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A786A-7209-96FA-9D4D-79A7811FF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824536" cy="1655762"/>
          </a:xfrm>
        </p:spPr>
        <p:txBody>
          <a:bodyPr/>
          <a:lstStyle/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 err="1"/>
              <a:t>Historic</a:t>
            </a:r>
            <a:r>
              <a:rPr lang="de-DE" b="0" dirty="0"/>
              <a:t> </a:t>
            </a:r>
            <a:r>
              <a:rPr lang="de-DE" b="0" dirty="0" err="1"/>
              <a:t>success</a:t>
            </a:r>
            <a:r>
              <a:rPr lang="de-DE" b="0" dirty="0"/>
              <a:t>: University </a:t>
            </a:r>
            <a:r>
              <a:rPr lang="de-DE" b="0" dirty="0" err="1"/>
              <a:t>awarded</a:t>
            </a:r>
            <a:r>
              <a:rPr lang="de-DE" b="0" dirty="0"/>
              <a:t> </a:t>
            </a:r>
            <a:r>
              <a:rPr lang="de-DE" b="0" dirty="0" err="1"/>
              <a:t>cluster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excellence in 2025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 err="1"/>
              <a:t>Subject</a:t>
            </a:r>
            <a:r>
              <a:rPr lang="de-DE" b="0" dirty="0"/>
              <a:t> </a:t>
            </a:r>
            <a:r>
              <a:rPr lang="de-DE" b="0" dirty="0" err="1"/>
              <a:t>area</a:t>
            </a:r>
            <a:r>
              <a:rPr lang="de-DE" b="0" dirty="0"/>
              <a:t>: Elementary </a:t>
            </a:r>
            <a:r>
              <a:rPr lang="de-DE" b="0" dirty="0" err="1"/>
              <a:t>particle</a:t>
            </a:r>
            <a:r>
              <a:rPr lang="de-DE" b="0" dirty="0"/>
              <a:t> </a:t>
            </a:r>
            <a:r>
              <a:rPr lang="de-DE" b="0" dirty="0" err="1"/>
              <a:t>physics</a:t>
            </a:r>
            <a:endParaRPr lang="de-DE" b="0" dirty="0"/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/>
              <a:t>Partners: </a:t>
            </a:r>
            <a:r>
              <a:rPr lang="de-DE" b="0" dirty="0" err="1"/>
              <a:t>Universities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Bonn and Dortmund, Forschungszentrum Jülich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/>
              <a:t>Funding </a:t>
            </a:r>
            <a:r>
              <a:rPr lang="de-DE" b="0" dirty="0" err="1"/>
              <a:t>amount</a:t>
            </a:r>
            <a:r>
              <a:rPr lang="de-DE" b="0" dirty="0"/>
              <a:t>: €60 </a:t>
            </a:r>
            <a:r>
              <a:rPr lang="de-DE" b="0" dirty="0" err="1"/>
              <a:t>million</a:t>
            </a:r>
            <a:r>
              <a:rPr lang="de-DE" b="0" dirty="0"/>
              <a:t> </a:t>
            </a:r>
            <a:br>
              <a:rPr lang="de-DE" b="0" dirty="0"/>
            </a:br>
            <a:r>
              <a:rPr lang="de-DE" b="0" dirty="0" err="1"/>
              <a:t>over</a:t>
            </a:r>
            <a:r>
              <a:rPr lang="de-DE" b="0" dirty="0"/>
              <a:t> 7 </a:t>
            </a:r>
            <a:r>
              <a:rPr lang="de-DE" b="0" dirty="0" err="1"/>
              <a:t>years</a:t>
            </a:r>
            <a:r>
              <a:rPr lang="de-DE" b="0" dirty="0"/>
              <a:t> </a:t>
            </a:r>
            <a:endParaRPr lang="de-DE" dirty="0"/>
          </a:p>
        </p:txBody>
      </p:sp>
      <p:pic>
        <p:nvPicPr>
          <p:cNvPr id="10" name="Bildplatzhalter 9" descr="Ein Bild, das Person, Lächeln, Gebäud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3BEB8A55-8976-7DD0-9B35-338C2C521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7939" r="18065" b="-433"/>
          <a:stretch>
            <a:fillRect/>
          </a:stretch>
        </p:blipFill>
        <p:spPr>
          <a:xfrm>
            <a:off x="4440810" y="27384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44991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en-US"/>
              <a:t>3 DFG Special Research Areas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1473: Transformations of the Popular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1187: Media of Cooperation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SFB/TRR 257: Particle Physics Phenomenology after the Higgs Discovery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en-US" sz="2800" b="1">
                <a:solidFill>
                  <a:schemeClr val="accent2"/>
                </a:solidFill>
              </a:rPr>
              <a:t>DFG Research Training Group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2493: Consequences of Social Services Work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2800" b="1"/>
              <a:t>Support for early-career researchers, including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Graduate Student Center “House of Young Talents”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University-internal young researcher awards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Mentoring program for women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2098981"/>
            <a:ext cx="6614248" cy="576064"/>
          </a:xfrm>
        </p:spPr>
        <p:txBody>
          <a:bodyPr>
            <a:noAutofit/>
          </a:bodyPr>
          <a:lstStyle/>
          <a:p>
            <a:r>
              <a:rPr lang="en-US" dirty="0"/>
              <a:t>International Focus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096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Over 200 partner universities for exchanges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Scholarship funding for Erasmus+ space and overseas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2,268 foreign students from over 100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7 Erasmus+ cooperative projects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Erasmus Mundus Joint Master „EMINENT“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en-US"/>
              <a:t>Knowledge 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Transfer of research insights, solutions, and methods in education, business, culture,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Acknowledgment that knowledge production is a bi-directional process (research flowing out to the region, and regional experiences flowing back into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Mutual reinforcement by science and society on achieving future-oriented changes to the substantial challenges facing society, science,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25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Citizens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Industry &amp; 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Alumni &amp; Founders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Research Partner Smart Demonstration Factory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Dual Study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Pivot Mounting Technology Center</a:t>
            </a:r>
            <a:br>
              <a:rPr lang="en-US" sz="1800"/>
            </a:br>
            <a:r>
              <a:rPr lang="en-US" sz="1800"/>
              <a:t>Bombardier and University of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connectUS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House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Wednesday Academy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in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University – Ready to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en-US" sz="2800"/>
              <a:t>Service Units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472608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University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Alumni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Parent and Family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Gender Studies Siegen (</a:t>
            </a:r>
            <a:r>
              <a:rPr lang="en-US" sz="1900" b="0" dirty="0" err="1"/>
              <a:t>GestuS</a:t>
            </a:r>
            <a:r>
              <a:rPr lang="en-US" sz="19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Job placement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Language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Historical name consultation / language consultancy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Center for Information and Media Technology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Diversity &amp;</a:t>
            </a:r>
            <a:br>
              <a:rPr lang="en-US"/>
            </a:br>
            <a:r>
              <a:rPr lang="en-US"/>
              <a:t>Equal Opportunity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01161"/>
            <a:ext cx="3885917" cy="288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for equal opportunities between men and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Balance between family and career /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Dismantling of hurdles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Consultation and support for employees 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of diversity at the university in terms of gender, cultural and </a:t>
            </a:r>
            <a:br>
              <a:rPr lang="en-US" sz="1500" b="0" dirty="0"/>
            </a:br>
            <a:r>
              <a:rPr lang="en-US" sz="1500" b="0" dirty="0"/>
              <a:t>social background, educational background and life circumstances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en-US" sz="4350"/>
              <a:t>Sustainability mission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3885917" cy="2808312"/>
          </a:xfrm>
        </p:spPr>
        <p:txBody>
          <a:bodyPr/>
          <a:lstStyle/>
          <a:p>
            <a:r>
              <a:rPr lang="en-US" dirty="0"/>
              <a:t>The University of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Pursues sustainability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Anchors sustainability in its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Reinforces its own sustainable actions and </a:t>
            </a:r>
            <a:br>
              <a:rPr lang="en-US" sz="1600" b="0" dirty="0"/>
            </a:br>
            <a:r>
              <a:rPr lang="en-US" sz="1600" b="0" dirty="0"/>
              <a:t>the sustainability of its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Transfers the sustainability considerations </a:t>
            </a:r>
            <a:r>
              <a:rPr lang="en-US" sz="1600" b="0" dirty="0" err="1"/>
              <a:t>toits</a:t>
            </a:r>
            <a:r>
              <a:rPr lang="en-US" sz="1600" b="0" dirty="0"/>
              <a:t> regional surroundings, taking account for their specific sensibilities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Siegen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en-US"/>
              <a:t>Certificates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30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Studying at the</a:t>
            </a:r>
            <a:br>
              <a:rPr lang="en-US"/>
            </a:br>
            <a:r>
              <a:rPr lang="en-US"/>
              <a:t>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Bachelors / Masters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Doctoral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Additional qualifications for students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All information can be found at: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31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0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DD8DD5BC-4C04-91EE-7AFA-D801B83729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>
          <a:xfrm>
            <a:off x="6565988" y="0"/>
            <a:ext cx="5634802" cy="5336055"/>
          </a:xfrm>
        </p:spPr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Studying at the</a:t>
            </a:r>
            <a:br>
              <a:rPr lang="en-US" sz="3200"/>
            </a:br>
            <a:r>
              <a:rPr lang="en-US" sz="3200"/>
              <a:t>University of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Online application and registration via online 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Informational offerings on degree programs / financing of studies and support through Student Counseling Service</a:t>
            </a:r>
          </a:p>
          <a:p>
            <a:endParaRPr lang="de-DE" dirty="0"/>
          </a:p>
        </p:txBody>
      </p:sp>
      <p:pic>
        <p:nvPicPr>
          <p:cNvPr id="4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0C881C92-9D30-B353-18A8-2D98DE7A10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AAE953-4AA5-5D6A-568C-E8A58F09766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6024BF-BDFC-26D8-6EB1-563751CD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55E1C8-C15B-4C47-AD9F-B8F50D129449}" type="slidenum">
              <a:rPr lang="de-DE"/>
              <a:t>33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8C36AB2-B5D4-6332-A780-A13AA7F7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28" name="Grafik 27" descr="Ein Bild, das Text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92DE9A0C-A579-5E2D-2419-876F620D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>
          <a:xfrm>
            <a:off x="551384" y="2690361"/>
            <a:ext cx="5716819" cy="3384618"/>
          </a:xfrm>
          <a:prstGeom prst="rect">
            <a:avLst/>
          </a:prstGeom>
        </p:spPr>
      </p:pic>
      <p:pic>
        <p:nvPicPr>
          <p:cNvPr id="34" name="Grafik 33" descr="Ein Bild, das Text, Kleidung, Lächeln, Poster enthält.&#10;&#10;KI-generierte Inhalte können fehlerhaft sein.">
            <a:extLst>
              <a:ext uri="{FF2B5EF4-FFF2-40B4-BE49-F238E27FC236}">
                <a16:creationId xmlns:a16="http://schemas.microsoft.com/office/drawing/2014/main" id="{F6861465-054E-76C7-7D86-8C614A9A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89" y="2689073"/>
            <a:ext cx="2718131" cy="33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DA596F-8258-B6DD-1CD6-FA0EFD868F5B}"/>
              </a:ext>
            </a:extLst>
          </p:cNvPr>
          <p:cNvSpPr txBox="1"/>
          <p:nvPr/>
        </p:nvSpPr>
        <p:spPr>
          <a:xfrm>
            <a:off x="551384" y="556391"/>
            <a:ext cx="10801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85F"/>
                </a:solidFill>
                <a:latin typeface="+mj-lt"/>
              </a:rPr>
              <a:t>Campaign: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wordplay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“Liegt nah”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means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that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something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physically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close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or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obvious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</a:t>
            </a:r>
            <a:br>
              <a:rPr lang="de-DE" dirty="0">
                <a:solidFill>
                  <a:srgbClr val="00385F"/>
                </a:solidFill>
                <a:latin typeface="+mj-lt"/>
              </a:rPr>
            </a:br>
            <a:endParaRPr lang="de-DE" dirty="0">
              <a:solidFill>
                <a:srgbClr val="00385F"/>
              </a:solidFill>
              <a:latin typeface="+mj-lt"/>
            </a:endParaRPr>
          </a:p>
          <a:p>
            <a:r>
              <a:rPr lang="de-DE" dirty="0">
                <a:solidFill>
                  <a:srgbClr val="00385F"/>
                </a:solidFill>
                <a:latin typeface="+mj-lt"/>
              </a:rPr>
              <a:t>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located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in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economically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strong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region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South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Westphalia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where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research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teaching, and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practice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closely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linked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 In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addition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there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collegial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and informal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relationship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between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students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and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faculty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</a:t>
            </a:r>
          </a:p>
          <a:p>
            <a:r>
              <a:rPr lang="de-DE" dirty="0" err="1">
                <a:solidFill>
                  <a:srgbClr val="00385F"/>
                </a:solidFill>
                <a:latin typeface="+mj-lt"/>
              </a:rPr>
              <a:t>We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want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to highlight all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these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obvious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advantages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studying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at 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with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necessary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self-confidence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—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because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studying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at 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simply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natural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choice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!</a:t>
            </a:r>
            <a:endParaRPr lang="de-DE" b="1" dirty="0">
              <a:solidFill>
                <a:srgbClr val="00385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65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Offerings for </a:t>
            </a:r>
            <a:br>
              <a:rPr lang="en-US" sz="3200"/>
            </a:br>
            <a:r>
              <a:rPr lang="en-US" sz="3200"/>
              <a:t>Secondary school students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University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Student for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High school student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New student orientation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Bridge to Studying (BisS)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Attending trial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Girls‘ Day / Boys‘ Day etc.</a:t>
            </a:r>
          </a:p>
          <a:p>
            <a:endParaRPr lang="de-DE" dirty="0"/>
          </a:p>
        </p:txBody>
      </p:sp>
      <p:pic>
        <p:nvPicPr>
          <p:cNvPr id="4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F13B8E8E-820F-CC0D-E891-9A00F5CF6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All information also provided at: </a:t>
            </a:r>
          </a:p>
          <a:p>
            <a:pPr lvl="2"/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31. Oktober 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en-US"/>
              <a:t>University City of Siegen</a:t>
            </a:r>
            <a:br>
              <a:rPr lang="en-US"/>
            </a:br>
            <a:r>
              <a:rPr lang="en-US"/>
              <a:t>Facts and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Area: 114.69 km²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102,685</a:t>
            </a: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inhabitants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Current mayor: </a:t>
            </a:r>
            <a:b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Tristan Vitt (SPD)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Siegen-Wittgenstein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err="1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Südwestfalen</a:t>
            </a: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Greenest large city in Germany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 the heart of the three-state 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junction between North Rhine-Westphalia,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Rhineland-Palatinate and Hesse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The 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Young, modern research university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interdisciplinary orientation in 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research and instruction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mentoring of students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international focus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Mid-sized university of great importance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for the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conditions for teachers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and researchers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>
            <a:normAutofit/>
          </a:bodyPr>
          <a:lstStyle/>
          <a:p>
            <a:r>
              <a:rPr lang="en-US" sz="4000" dirty="0"/>
              <a:t>The University in Numbers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dirty="0">
                <a:solidFill>
                  <a:schemeClr val="accent3"/>
                </a:solidFill>
              </a:rPr>
              <a:t>14,000</a:t>
            </a:r>
            <a:r>
              <a:rPr lang="en-US" dirty="0"/>
              <a:t> students for Winter Semester 2025/26, of those first semester students: </a:t>
            </a:r>
            <a:r>
              <a:rPr lang="en-US" dirty="0">
                <a:solidFill>
                  <a:schemeClr val="accent3"/>
                </a:solidFill>
              </a:rPr>
              <a:t>2,500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52</a:t>
            </a:r>
            <a:r>
              <a:rPr lang="en-US" dirty="0"/>
              <a:t> academic degree programs + </a:t>
            </a:r>
            <a:r>
              <a:rPr lang="en-US" dirty="0">
                <a:solidFill>
                  <a:schemeClr val="accent3"/>
                </a:solidFill>
              </a:rPr>
              <a:t>1</a:t>
            </a:r>
            <a:r>
              <a:rPr lang="en-US" dirty="0"/>
              <a:t> flexible degree model (School of Arts and Humanities)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9</a:t>
            </a:r>
            <a:r>
              <a:rPr lang="en-US" dirty="0"/>
              <a:t> Teacher Training degree programs, </a:t>
            </a:r>
            <a:br>
              <a:rPr lang="en-US" dirty="0"/>
            </a:br>
            <a:r>
              <a:rPr lang="en-US" dirty="0"/>
              <a:t>distributed among </a:t>
            </a:r>
            <a:r>
              <a:rPr lang="en-US" dirty="0">
                <a:solidFill>
                  <a:schemeClr val="accent3"/>
                </a:solidFill>
              </a:rPr>
              <a:t>142</a:t>
            </a:r>
            <a:r>
              <a:rPr lang="en-US" dirty="0"/>
              <a:t> degree modules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703508A-B9EB-E13E-90B7-8784E4ABC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080614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115" y="4385865"/>
            <a:ext cx="4915276" cy="1152128"/>
          </a:xfrm>
        </p:spPr>
        <p:txBody>
          <a:bodyPr/>
          <a:lstStyle/>
          <a:p>
            <a:pPr algn="ctr"/>
            <a:r>
              <a:rPr lang="de-DE" dirty="0" err="1"/>
              <a:t>Rector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Prof. Dr. 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6321717" y="4385865"/>
            <a:ext cx="4927015" cy="1152128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Chancellor</a:t>
            </a:r>
            <a:endParaRPr lang="de-DE" b="0" dirty="0"/>
          </a:p>
          <a:p>
            <a:pPr algn="ctr"/>
            <a:endParaRPr lang="de-DE" b="0" dirty="0"/>
          </a:p>
          <a:p>
            <a:pPr algn="ctr"/>
            <a:r>
              <a:rPr lang="de-DE" b="0" dirty="0"/>
              <a:t>Iris </a:t>
            </a:r>
            <a:r>
              <a:rPr lang="de-DE" b="0" dirty="0" err="1"/>
              <a:t>Litty</a:t>
            </a:r>
            <a:endParaRPr lang="de-DE" b="0" dirty="0"/>
          </a:p>
        </p:txBody>
      </p:sp>
      <p:pic>
        <p:nvPicPr>
          <p:cNvPr id="12" name="Grafik 11" descr="Ein Bild, das Menschliches Gesicht, Kleidung, Person, Wand enthält.&#10;&#10;KI-generierte Inhalte können fehlerhaft sein.">
            <a:extLst>
              <a:ext uri="{FF2B5EF4-FFF2-40B4-BE49-F238E27FC236}">
                <a16:creationId xmlns:a16="http://schemas.microsoft.com/office/drawing/2014/main" id="{BE969437-D02A-A5EC-5AB4-F6D2C485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" y="1403066"/>
            <a:ext cx="4915276" cy="2766775"/>
          </a:xfrm>
          <a:prstGeom prst="rect">
            <a:avLst/>
          </a:prstGeom>
        </p:spPr>
      </p:pic>
      <p:pic>
        <p:nvPicPr>
          <p:cNvPr id="14" name="Grafik 13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A50F650-F123-DF97-72C2-F3633541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40217"/>
          <a:stretch>
            <a:fillRect/>
          </a:stretch>
        </p:blipFill>
        <p:spPr>
          <a:xfrm>
            <a:off x="6321717" y="1403066"/>
            <a:ext cx="4927015" cy="2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34C0-66CE-3CBB-B549-CECC4A8C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85C8F085-02DE-2B12-CCD3-01C1F63E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550119"/>
          </a:xfrm>
        </p:spPr>
        <p:txBody>
          <a:bodyPr/>
          <a:lstStyle/>
          <a:p>
            <a:r>
              <a:rPr lang="de-DE" dirty="0"/>
              <a:t>Office </a:t>
            </a:r>
            <a:r>
              <a:rPr lang="de-DE" dirty="0" err="1"/>
              <a:t>of</a:t>
            </a:r>
            <a:r>
              <a:rPr lang="de-DE" dirty="0"/>
              <a:t> the </a:t>
            </a:r>
            <a:r>
              <a:rPr lang="de-DE" dirty="0" err="1"/>
              <a:t>Rector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F4D6D-4DC8-F636-1EC1-82D95C81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E8E980-2C2A-38E9-17F2-4C06C71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E7EF19-C056-D0B3-56DA-B1054E8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884F7DE1-257F-99ED-DE63-A1D1706D567E}"/>
              </a:ext>
            </a:extLst>
          </p:cNvPr>
          <p:cNvSpPr txBox="1">
            <a:spLocks/>
          </p:cNvSpPr>
          <p:nvPr/>
        </p:nvSpPr>
        <p:spPr>
          <a:xfrm>
            <a:off x="4262336" y="5416961"/>
            <a:ext cx="2848878" cy="85503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Science, Technology and Society</a:t>
            </a:r>
          </a:p>
          <a:p>
            <a:pPr algn="ctr"/>
            <a:r>
              <a:rPr lang="de-DE" sz="1150" b="0" dirty="0"/>
              <a:t>Prof. Dr. 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5BB4F03C-06A4-CC02-D9AC-AE15399766F7}"/>
              </a:ext>
            </a:extLst>
          </p:cNvPr>
          <p:cNvSpPr txBox="1">
            <a:spLocks/>
          </p:cNvSpPr>
          <p:nvPr/>
        </p:nvSpPr>
        <p:spPr>
          <a:xfrm>
            <a:off x="7921515" y="2791558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Teacher Training, Further Education and </a:t>
            </a:r>
            <a:r>
              <a:rPr lang="de-DE" sz="1150" dirty="0" err="1"/>
              <a:t>Sustainability</a:t>
            </a:r>
            <a:endParaRPr lang="de-DE" sz="1150" dirty="0"/>
          </a:p>
          <a:p>
            <a:pPr algn="ctr"/>
            <a:r>
              <a:rPr lang="de-DE" sz="1150" b="0" dirty="0"/>
              <a:t>Dr. Barbara 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ABF274B-DEE5-21D3-7C88-21438551DC26}"/>
              </a:ext>
            </a:extLst>
          </p:cNvPr>
          <p:cNvSpPr txBox="1">
            <a:spLocks/>
          </p:cNvSpPr>
          <p:nvPr/>
        </p:nvSpPr>
        <p:spPr>
          <a:xfrm>
            <a:off x="538020" y="5407798"/>
            <a:ext cx="2881198" cy="864193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</a:t>
            </a:r>
            <a:r>
              <a:rPr lang="de-DE" sz="1150" dirty="0" err="1"/>
              <a:t>Students</a:t>
            </a:r>
            <a:r>
              <a:rPr lang="de-DE" sz="1150" dirty="0"/>
              <a:t> &amp; Junior Faculty, Diversity and International Affairs</a:t>
            </a:r>
          </a:p>
          <a:p>
            <a:pPr algn="ctr"/>
            <a:r>
              <a:rPr lang="nl-NL" sz="1150" b="0" dirty="0"/>
              <a:t>Prof. Dr. 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3A2D2ADA-D051-0E6E-E270-73C9D4988645}"/>
              </a:ext>
            </a:extLst>
          </p:cNvPr>
          <p:cNvSpPr txBox="1">
            <a:spLocks/>
          </p:cNvSpPr>
          <p:nvPr/>
        </p:nvSpPr>
        <p:spPr>
          <a:xfrm>
            <a:off x="4247891" y="2782252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Studies, Teaching and Quality Management  </a:t>
            </a:r>
            <a:endParaRPr lang="de-DE" sz="1150" b="0" dirty="0"/>
          </a:p>
          <a:p>
            <a:pPr algn="ctr"/>
            <a:r>
              <a:rPr lang="de-DE" sz="1150" b="0" dirty="0"/>
              <a:t>Prof. Dr. Michael </a:t>
            </a: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4D53E276-CC0C-7801-115F-DF024C6B5037}"/>
              </a:ext>
            </a:extLst>
          </p:cNvPr>
          <p:cNvSpPr txBox="1">
            <a:spLocks/>
          </p:cNvSpPr>
          <p:nvPr/>
        </p:nvSpPr>
        <p:spPr>
          <a:xfrm>
            <a:off x="540692" y="2780928"/>
            <a:ext cx="2894914" cy="845436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Research, Infrastructure and </a:t>
            </a:r>
            <a:r>
              <a:rPr lang="de-DE" sz="1150" dirty="0" err="1"/>
              <a:t>Collaboration</a:t>
            </a:r>
            <a:endParaRPr lang="de-DE" sz="1150" dirty="0"/>
          </a:p>
          <a:p>
            <a:pPr algn="ctr"/>
            <a:r>
              <a:rPr lang="de-DE" sz="1150" b="0" dirty="0"/>
              <a:t>Prof. Dr. Andreas Kolb</a:t>
            </a:r>
          </a:p>
        </p:txBody>
      </p:sp>
      <p:pic>
        <p:nvPicPr>
          <p:cNvPr id="12" name="Grafik 11" descr="Ein Bild, das Menschliches Gesicht, Person, Vorderkopf, Kinn enthält.&#10;&#10;KI-generierte Inhalte können fehlerhaft sein.">
            <a:extLst>
              <a:ext uri="{FF2B5EF4-FFF2-40B4-BE49-F238E27FC236}">
                <a16:creationId xmlns:a16="http://schemas.microsoft.com/office/drawing/2014/main" id="{25F479CF-3313-BE13-494F-6C3BEF48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" y="1170911"/>
            <a:ext cx="2894914" cy="1628389"/>
          </a:xfrm>
          <a:prstGeom prst="rect">
            <a:avLst/>
          </a:prstGeom>
        </p:spPr>
      </p:pic>
      <p:pic>
        <p:nvPicPr>
          <p:cNvPr id="14" name="Grafik 13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6599CA2-59B1-DECC-AA4F-D94C4B73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75" y="1184627"/>
            <a:ext cx="2894914" cy="1628389"/>
          </a:xfrm>
          <a:prstGeom prst="rect">
            <a:avLst/>
          </a:prstGeom>
        </p:spPr>
      </p:pic>
      <p:pic>
        <p:nvPicPr>
          <p:cNvPr id="16" name="Grafik 15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E450B396-6544-CB89-B620-6B1D13B4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5" y="1170911"/>
            <a:ext cx="2881198" cy="1620674"/>
          </a:xfrm>
          <a:prstGeom prst="rect">
            <a:avLst/>
          </a:prstGeom>
        </p:spPr>
      </p:pic>
      <p:pic>
        <p:nvPicPr>
          <p:cNvPr id="18" name="Grafik 17" descr="Ein Bild, das Menschliches Gesicht, Person, Augenbraue, Lippe enthält.&#10;&#10;KI-generierte Inhalte können fehlerhaft sein.">
            <a:extLst>
              <a:ext uri="{FF2B5EF4-FFF2-40B4-BE49-F238E27FC236}">
                <a16:creationId xmlns:a16="http://schemas.microsoft.com/office/drawing/2014/main" id="{D9D5780E-8F4B-26CC-C89B-56B5E5D5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3770894"/>
            <a:ext cx="2894914" cy="1628389"/>
          </a:xfrm>
          <a:prstGeom prst="rect">
            <a:avLst/>
          </a:prstGeom>
        </p:spPr>
      </p:pic>
      <p:pic>
        <p:nvPicPr>
          <p:cNvPr id="21" name="Grafik 2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E141BDC-AE1E-C044-D9E0-41D8F4FA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>
            <a:fillRect/>
          </a:stretch>
        </p:blipFill>
        <p:spPr>
          <a:xfrm>
            <a:off x="4262336" y="3774856"/>
            <a:ext cx="2848878" cy="1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31. Oktober 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Science and Technology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Economic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Disciplines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Education, Architecture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and the Arts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Faculty of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126D5D51DF7D42B40645F200B4C267" ma:contentTypeVersion="0" ma:contentTypeDescription="Ein neues Dokument erstellen." ma:contentTypeScope="" ma:versionID="287567cb759422ee2561e299d95ecee9">
  <xsd:schema xmlns:xsd="http://www.w3.org/2001/XMLSchema" xmlns:xs="http://www.w3.org/2001/XMLSchema" xmlns:p="http://schemas.microsoft.com/office/2006/metadata/properties" xmlns:ns2="a21b5fc8-fea7-4888-a7f2-ea1985a31293" targetNamespace="http://schemas.microsoft.com/office/2006/metadata/properties" ma:root="true" ma:fieldsID="45095ac30127d0feaa11759cc0265751" ns2:_="">
    <xsd:import namespace="a21b5fc8-fea7-4888-a7f2-ea1985a3129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b5fc8-fea7-4888-a7f2-ea1985a31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DCFAA0-F47E-4F9F-9C59-30EEE0878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1b5fc8-fea7-4888-a7f2-ea1985a31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E593A4-83D3-4C3B-9ADF-9F65075E26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21b5fc8-fea7-4888-a7f2-ea1985a31293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C66936F-92CF-4602-A62C-97C8D2282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1636</Words>
  <Application>Microsoft Macintosh PowerPoint</Application>
  <PresentationFormat>Breitbild</PresentationFormat>
  <Paragraphs>332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bold</vt:lpstr>
      <vt:lpstr>Office</vt:lpstr>
      <vt:lpstr>PowerPoint-Präsentation</vt:lpstr>
      <vt:lpstr> The University of Siegen</vt:lpstr>
      <vt:lpstr>University of Siegen Location</vt:lpstr>
      <vt:lpstr>University City of Siegen Facts and Figures</vt:lpstr>
      <vt:lpstr>The University of Siegen</vt:lpstr>
      <vt:lpstr>The University in Numbers</vt:lpstr>
      <vt:lpstr>Rektorat</vt:lpstr>
      <vt:lpstr>Office of the Rector</vt:lpstr>
      <vt:lpstr>Schools</vt:lpstr>
      <vt:lpstr>University Administration - Divisions</vt:lpstr>
      <vt:lpstr>University Administration</vt:lpstr>
      <vt:lpstr>PowerPoint-Präsentation</vt:lpstr>
      <vt:lpstr>PowerPoint-Präsentation</vt:lpstr>
      <vt:lpstr>Campus Unteres Schloss</vt:lpstr>
      <vt:lpstr>Student Service Center</vt:lpstr>
      <vt:lpstr>PowerPoint-Präsentation</vt:lpstr>
      <vt:lpstr>Campus Adolf-Reichwein-Straße</vt:lpstr>
      <vt:lpstr>‘INCYTE” Research Center (planned completion 2025)</vt:lpstr>
      <vt:lpstr>Additional Locations</vt:lpstr>
      <vt:lpstr>Research</vt:lpstr>
      <vt:lpstr>Cluster of Excellence „Color meets Flavor“</vt:lpstr>
      <vt:lpstr>3 DFG Special Research Areas</vt:lpstr>
      <vt:lpstr>PowerPoint-Präsentation</vt:lpstr>
      <vt:lpstr>International Focus</vt:lpstr>
      <vt:lpstr>Knowledge Transfer</vt:lpstr>
      <vt:lpstr>Knowledge Transfer</vt:lpstr>
      <vt:lpstr>Service Units</vt:lpstr>
      <vt:lpstr>Diversity &amp; Equal Opportunity</vt:lpstr>
      <vt:lpstr>Sustainability mission</vt:lpstr>
      <vt:lpstr>Certificates</vt:lpstr>
      <vt:lpstr>Studying at the University of Siegen</vt:lpstr>
      <vt:lpstr>Studying at the University of Siegen</vt:lpstr>
      <vt:lpstr>PowerPoint-Präsentation</vt:lpstr>
      <vt:lpstr>Offerings for  Secondary school students</vt:lpstr>
      <vt:lpstr>Thank you!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Kühn</dc:creator>
  <dc:description>PowerPoint Vorlage Offive 2019 | Format: 16:9 - quer</dc:description>
  <cp:lastModifiedBy>Abbate, Sandro</cp:lastModifiedBy>
  <cp:revision>126</cp:revision>
  <dcterms:created xsi:type="dcterms:W3CDTF">2020-12-02T14:17:18Z</dcterms:created>
  <dcterms:modified xsi:type="dcterms:W3CDTF">2025-10-31T09:57:16Z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  <property fmtid="{D5CDD505-2E9C-101B-9397-08002B2CF9AE}" pid="8" name="ContentTypeId">
    <vt:lpwstr>0x01010099126D5D51DF7D42B40645F200B4C267</vt:lpwstr>
  </property>
</Properties>
</file>