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8" r:id="rId2"/>
    <p:sldId id="267" r:id="rId3"/>
    <p:sldId id="295" r:id="rId4"/>
    <p:sldId id="269" r:id="rId5"/>
    <p:sldId id="315" r:id="rId6"/>
    <p:sldId id="286" r:id="rId7"/>
    <p:sldId id="274" r:id="rId8"/>
    <p:sldId id="321" r:id="rId9"/>
    <p:sldId id="289" r:id="rId10"/>
    <p:sldId id="287" r:id="rId11"/>
    <p:sldId id="314" r:id="rId12"/>
    <p:sldId id="318" r:id="rId13"/>
    <p:sldId id="266" r:id="rId14"/>
    <p:sldId id="303" r:id="rId15"/>
    <p:sldId id="332" r:id="rId16"/>
    <p:sldId id="306" r:id="rId17"/>
    <p:sldId id="302" r:id="rId18"/>
    <p:sldId id="305" r:id="rId19"/>
    <p:sldId id="304" r:id="rId20"/>
    <p:sldId id="292" r:id="rId21"/>
    <p:sldId id="331" r:id="rId22"/>
    <p:sldId id="290" r:id="rId23"/>
    <p:sldId id="301" r:id="rId24"/>
    <p:sldId id="316" r:id="rId25"/>
    <p:sldId id="309" r:id="rId26"/>
    <p:sldId id="310" r:id="rId27"/>
    <p:sldId id="299" r:id="rId28"/>
    <p:sldId id="312" r:id="rId29"/>
    <p:sldId id="319" r:id="rId30"/>
    <p:sldId id="320" r:id="rId31"/>
    <p:sldId id="311" r:id="rId32"/>
    <p:sldId id="296" r:id="rId33"/>
    <p:sldId id="490" r:id="rId34"/>
    <p:sldId id="313" r:id="rId35"/>
    <p:sldId id="279" r:id="rId36"/>
    <p:sldId id="294" r:id="rId3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96149" autoAdjust="0"/>
  </p:normalViewPr>
  <p:slideViewPr>
    <p:cSldViewPr showGuides="1">
      <p:cViewPr>
        <p:scale>
          <a:sx n="70" d="100"/>
          <a:sy n="70" d="100"/>
        </p:scale>
        <p:origin x="53" y="4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2.295 </a:t>
            </a:r>
          </a:p>
          <a:p>
            <a:pPr>
              <a:defRPr/>
            </a:pPr>
            <a:r>
              <a:rPr lang="en-US" cap="none" dirty="0" err="1">
                <a:solidFill>
                  <a:schemeClr val="tx1"/>
                </a:solidFill>
              </a:rPr>
              <a:t>Mitarbeitende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228900098425202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2.287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CBD1-4842-9819-296D5B107BAB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D1-4842-9819-296D5B107B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00-8D4B-B723-7A02E47368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C00-8D4B-B723-7A02E473685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2-CBD1-4842-9819-296D5B107BA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CBD1-4842-9819-296D5B107BA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1.172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3C00-8D4B-B723-7A02E473685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de-D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C00-8D4B-B723-7A02E47368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Tabelle1!$A$2:$A$5</c:f>
              <c:strCache>
                <c:ptCount val="3"/>
                <c:pt idx="0">
                  <c:v>Technik und Verwaltung</c:v>
                </c:pt>
                <c:pt idx="1">
                  <c:v>Professuren</c:v>
                </c:pt>
                <c:pt idx="2">
                  <c:v>Wissenschaftliche Mitarbeitende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876</c:v>
                </c:pt>
                <c:pt idx="1">
                  <c:v>247</c:v>
                </c:pt>
                <c:pt idx="2">
                  <c:v>1172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</c15:datalabelsRange>
            </c:ext>
            <c:ext xmlns:c16="http://schemas.microsoft.com/office/drawing/2014/chart" uri="{C3380CC4-5D6E-409C-BE32-E72D297353CC}">
              <c16:uniqueId val="{00000000-CBD1-4842-9819-296D5B107BA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13.02.2026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9667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Universitätsverwaltung - Dezernate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Gesundheitsschutz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Finanzen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Beschaffung und Zollangelegenheiten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Hochschulplanung und -entwicklung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Campusmanagement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Justiziariat und Patente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Akademische Angelegenheiten und studienbezogene Rechtsangelegenheiten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Personalentwicklung und Organisation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Berufungsmanagement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Personalangelegenheiten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Arbeits- und Dienstrecht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Bauangelegenheiten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Betriebstechnik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Flächen- und Liegenschaftsmanagement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Infrastrukturelles Gebäudemanagement und Sicherheit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1: Finanzen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3: Recht &amp; Akademisches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2: Hochschulplanung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4: Personal &amp; Organisation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Dezernat 5: Gebäude- und Liegenschaftsmanagement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de-DE" dirty="0"/>
              <a:t>Universitätsverwaltung</a:t>
            </a: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Studierendensekretariat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Zentrale Studienberatung (ZSB)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Jobvermittlung für Studierende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International Student </a:t>
            </a:r>
            <a:r>
              <a:rPr lang="de-DE" sz="1400" dirty="0" err="1"/>
              <a:t>Affairs</a:t>
            </a:r>
            <a:r>
              <a:rPr lang="de-DE" sz="1400" dirty="0"/>
              <a:t>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400" dirty="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Studierendenservice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Stabsabteilung Finanzcontrolling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Datenschutz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Digitalisierung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chemeClr val="accent2"/>
                </a:solidFill>
              </a:rPr>
              <a:t>Referat 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Stabsstellen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5400" b="1" dirty="0">
                <a:solidFill>
                  <a:schemeClr val="bg1"/>
                </a:solidFill>
              </a:rPr>
              <a:t>i</a:t>
            </a:r>
            <a:endParaRPr lang="de-DE" sz="2800" b="1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/>
              <a:t>Referate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Ausgezeichnete Universitätsverwaltung („Quality Audit Science Administration“) unter anderem durch: kommunizierendes Qualitätsmanagement auf Grundlage insbesondere von Serviceversprechen, gelebter Kultur der Ermöglichung und verbindlicher Roadmap zur Digitalisierung der Verwaltungsprozesse bis zum Jahr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Informationssicherheit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solidFill>
                  <a:schemeClr val="accent2"/>
                </a:solidFill>
              </a:rPr>
              <a:t>Stabsstelle Innenrevision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Förderung der Idee des Europäischen Hochschulraumes, der Internationalität und Mobilität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Gelebte Qualitätskultur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Bekenntnis zu Diversität und Chancengleichheit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Prinzip der Partizipation und Mitverantwortung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800" b="1" u="none" dirty="0">
                <a:solidFill>
                  <a:schemeClr val="accent3"/>
                </a:solidFill>
              </a:rPr>
              <a:t>Leitidee: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Standorte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Zwei-Standort-Strategie: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im Herzen der Universitätsstadt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auf dem Haardter Berg in Siegen-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Weidenau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 (Adolf-Reichwein-Straße, Hölderlin-Straße,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89654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Zentral im Stadtzentrum gelegener Campus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in z. T. historischen Gebäuden mit 2021 eröffneter Mensa und modernem Hörsaalzentrum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„Schaufenster der Universität“.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Fußläufige Erreichbarkeit von zentralen Haltestellen des ÖPNV, anderer Campus-Standorte in der Innenstadt sowie für Gäste von außerhalb.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Knotenpunkt studentischer Laufströme in der Unterstadt.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Mehrere Lernorte (LEO) im Gebäude, die Aufenthaltsqualität mit Medienausstattung verbinden.</a:t>
            </a:r>
          </a:p>
          <a:p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Umzug zweier weiterer Fakultäten in die Innenstadt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Klimaneutrale Campus-Standorte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Hoher Mehrwert für die gesamte Stadt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Beitrag zur Mobilitätswende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Ausführliche Information:</a:t>
            </a:r>
            <a:br>
              <a:rPr lang="de-DE" sz="2000" dirty="0"/>
            </a:br>
            <a:r>
              <a:rPr lang="de-DE" sz="2000" dirty="0">
                <a:solidFill>
                  <a:schemeClr val="accent3"/>
                </a:solidFill>
                <a:hlinkClick r:id="rId3"/>
              </a:rPr>
              <a:t>www.siegen-wissen-verbindet.de </a:t>
            </a:r>
            <a:endParaRPr lang="de-DE" sz="2000" dirty="0">
              <a:solidFill>
                <a:schemeClr val="accent3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Aufwändig modernisierter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mit renovierter Uni-Bibliothek und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moderner Mensa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Forschungszentrum „INCYTE“ (geplante Fertigstellung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1916832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sz="1950" b="0" dirty="0"/>
              <a:t>Modernes Forschungszentrum: Interdisziplinäres Laborgebäude für Nanoanalytik, Nanochemie &amp; Cyber-physische Sensortechnologien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Nutzfläche von etwa 5.200 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Präparations- und Syntheselabore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Reinraum für die Sensorentwicklung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50" b="0" dirty="0"/>
              <a:t>S2-Labore</a:t>
            </a:r>
            <a:endParaRPr lang="de-DE" sz="1950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Standorte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Campus Paul-</a:t>
            </a:r>
            <a:r>
              <a:rPr lang="de-DE" b="0" dirty="0" err="1">
                <a:latin typeface="Calibri bold" panose="020F0702030404030204" pitchFamily="34" charset="0"/>
                <a:cs typeface="Calibri bold" panose="020F0702030404030204" pitchFamily="34" charset="0"/>
              </a:rPr>
              <a:t>Bonatz</a:t>
            </a: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de-DE" dirty="0"/>
            </a:br>
            <a:r>
              <a:rPr lang="de-DE" dirty="0"/>
              <a:t>Universität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de-DE" dirty="0"/>
              <a:t>Stand: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Forschung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de-DE" dirty="0">
                <a:solidFill>
                  <a:schemeClr val="accent3"/>
                </a:solidFill>
              </a:rPr>
              <a:t>Profilbereiche: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Medien und 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Bildung und Soziales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Sensorik und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Materie und Quantensysteme</a:t>
            </a:r>
            <a:br>
              <a:rPr lang="de-DE" dirty="0"/>
            </a:br>
            <a:endParaRPr lang="de-DE" dirty="0"/>
          </a:p>
          <a:p>
            <a:r>
              <a:rPr lang="de-DE" dirty="0">
                <a:solidFill>
                  <a:srgbClr val="00B0F0"/>
                </a:solidFill>
              </a:rPr>
              <a:t>Kompetenzbereiche: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Smartes Arbeiten und smarter Alltag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Nanotechnologie und neue Materialien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Gesundheitsforschung und Alternsforschung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Exzellenzcluster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392488" cy="1655762"/>
          </a:xfrm>
        </p:spPr>
        <p:txBody>
          <a:bodyPr/>
          <a:lstStyle/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de-DE" b="0" dirty="0"/>
              <a:t>Historischer Erfolg: Universität erhält 2025 den Zuschlag für den Exzellenzcluster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Themenfeld: Elementarteilchenphysik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Partner: Universitäten Bonn und Dortmund, Forschungszentrum Jülich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Fördersumme: 60 Mio. € </a:t>
            </a:r>
            <a:br>
              <a:rPr lang="de-DE" b="0" dirty="0"/>
            </a:br>
            <a:r>
              <a:rPr lang="de-DE" b="0" dirty="0"/>
              <a:t>über 7 Jahre</a:t>
            </a: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de-DE" dirty="0"/>
              <a:t>3 DFG-Sonderforschungsbereiche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1473: Transformationen des Populären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 1187: Medien der Kooperation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SFB/TRR 257: Phänomenologische Elementarteilchenphysik nach der </a:t>
            </a:r>
            <a:r>
              <a:rPr lang="de-DE" dirty="0" err="1">
                <a:solidFill>
                  <a:schemeClr val="bg1"/>
                </a:solidFill>
              </a:rPr>
              <a:t>Higgs</a:t>
            </a:r>
            <a:r>
              <a:rPr lang="de-DE" dirty="0">
                <a:solidFill>
                  <a:schemeClr val="bg1"/>
                </a:solidFill>
              </a:rPr>
              <a:t>-Entdeckung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de-DE" sz="2800" b="1" dirty="0">
                <a:solidFill>
                  <a:schemeClr val="accent2"/>
                </a:solidFill>
              </a:rPr>
              <a:t>DFG-Graduiertenkolleg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2493: Folgen Sozialer Hilfen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de-DE" sz="2800" b="1" dirty="0"/>
              <a:t>Wissenschaftliche Nachwuchsförderung u.a. durch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Graduiertenzentrum „House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Young Talents“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Hochschulinterne Nachwuchspreise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Frauenspezifisches Mentoring Siegen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Forschung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Internationale Ausrichtung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24036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Über 200 Hochschulpartnerschaften für Austausche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Stipendien für den Erasmus+ Raum und Übersee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2.268 ausländische Studierende aus über 100 Ländern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7 Erasmus+ Kooperationsprojekte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Darunte</a:t>
            </a:r>
            <a:r>
              <a:rPr lang="de-DE" b="0" dirty="0">
                <a:latin typeface="Aptos" panose="020B0004020202020204" pitchFamily="34" charset="0"/>
              </a:rPr>
              <a:t>r 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Erasmus Mundus Joint Master „</a:t>
            </a:r>
            <a:r>
              <a:rPr lang="de-DE" b="1" i="0" u="none" strike="noStrike" dirty="0">
                <a:effectLst/>
                <a:latin typeface="Aptos" panose="020B0004020202020204" pitchFamily="34" charset="0"/>
              </a:rPr>
              <a:t>EMINENT</a:t>
            </a:r>
            <a:r>
              <a:rPr lang="de-DE" b="0" i="0" u="none" strike="noStrike" dirty="0">
                <a:effectLst/>
                <a:latin typeface="Aptos" panose="020B0004020202020204" pitchFamily="34" charset="0"/>
              </a:rPr>
              <a:t>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de-DE" dirty="0"/>
              <a:t>Wissenstransfer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Transfer wissenschaftlicher Erkenntnisse, Lösungen und Methoden in Bildung, Wirtschaft, Kultur und Gesellschaft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Verständnis von Wissenskoproduktion als bi-direktionaler Prozess (aus der Forschung an die Region und aus der Region an die Forschung)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Gegenseitige Stärkung von Wissenschaft und Gesellschaft, um die tiefgreifenden Herausforderungen des sozialen, wirtschaftlichen und kulturellen Wandels zukunftsorientiert aufzugreifen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 dirty="0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Wissenstransfer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BürgerInnen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Industrie &amp; Wirtschaft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Alumni &amp; Gründer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Forschungs- und Entwicklungsprojekte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Forschungspartner Smarte Demonstrationsfabrik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Duales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Drehgestell-Technikzentrum </a:t>
            </a:r>
            <a:br>
              <a:rPr lang="de-DE" sz="1800" dirty="0"/>
            </a:br>
            <a:r>
              <a:rPr lang="de-DE" sz="1800" dirty="0"/>
              <a:t>Bombardier und Universität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connectUS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Haus der Wissenschaft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Mittwochsakademie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Region im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Offene Uni –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de-DE" sz="2800" dirty="0"/>
              <a:t>Service-Einrichtungen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544000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Universitätsbibliothek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Alumniverbund</a:t>
            </a:r>
            <a:endParaRPr lang="de-DE" sz="1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Familienservicebüro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 err="1"/>
              <a:t>Gestu_S</a:t>
            </a:r>
            <a:r>
              <a:rPr lang="de-DE" sz="1900" b="0" dirty="0"/>
              <a:t> - Zentrum Gender Studies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Jobvermittlung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Sprachenzentrum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Namenberatung / Sprachberatung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900" b="0" dirty="0"/>
              <a:t>Zentrum für Informations- und Medientechnologie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Diversity</a:t>
            </a:r>
            <a:r>
              <a:rPr lang="de-DE" dirty="0"/>
              <a:t> &amp;</a:t>
            </a:r>
            <a:br>
              <a:rPr lang="de-DE" dirty="0"/>
            </a:br>
            <a:r>
              <a:rPr lang="de-DE" dirty="0"/>
              <a:t>Chancengleichheit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608512" cy="30243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der Gleichstellung von Männern und Frauen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Vereinbarkeit von Familie und Beruf / 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Abbau von Benachteiligungen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Beratung und Unterstützung von Beschäftigten und Studierenden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Förderung von Vielfalt an der Universität hinsichtlich Geschlecht, kultureller und </a:t>
            </a:r>
            <a:br>
              <a:rPr lang="de-DE" sz="1600" dirty="0"/>
            </a:br>
            <a:r>
              <a:rPr lang="de-DE" sz="1600" dirty="0"/>
              <a:t>sozialer Herkunft, Bildungsherkunft oder </a:t>
            </a:r>
            <a:br>
              <a:rPr lang="de-DE" sz="1600" dirty="0"/>
            </a:br>
            <a:r>
              <a:rPr lang="de-DE" sz="1600" dirty="0"/>
              <a:t>der Lebensumstände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de-DE" sz="4350" dirty="0"/>
              <a:t>Nachhaltigkeits-Leitbild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4608512" cy="2808312"/>
          </a:xfrm>
        </p:spPr>
        <p:txBody>
          <a:bodyPr/>
          <a:lstStyle/>
          <a:p>
            <a:r>
              <a:rPr lang="de-DE" dirty="0"/>
              <a:t>Die Universität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verfolgt Nachhaltigkeit in der Forschung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verankert Nachhaltigkeit in der Lehre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stärkt ihr eigenes nachhaltiges Handeln und </a:t>
            </a:r>
            <a:br>
              <a:rPr lang="de-DE" sz="1600" dirty="0"/>
            </a:br>
            <a:r>
              <a:rPr lang="de-DE" sz="1600" dirty="0"/>
              <a:t>die Nachhaltigkeit ihrer Infrastrukturen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/>
              <a:t>transferiert den Nachhaltigkeitsgedanken in </a:t>
            </a:r>
            <a:br>
              <a:rPr lang="de-DE" sz="1600" dirty="0"/>
            </a:br>
            <a:r>
              <a:rPr lang="de-DE" sz="1600" dirty="0"/>
              <a:t>ihr regionales Umfeld und bezieht dessen Selbstverständnis mit ein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Lage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de-DE" dirty="0"/>
              <a:t>Zertifikate</a:t>
            </a:r>
            <a:endParaRPr lang="de-DE" sz="43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 dirty="0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4" name="Grafik 3" descr="Ein Bild, das Text, Schrift, Screenshot, weiß enthält.&#10;&#10;KI-generierte Inhalte können fehlerhaft sein.">
            <a:extLst>
              <a:ext uri="{FF2B5EF4-FFF2-40B4-BE49-F238E27FC236}">
                <a16:creationId xmlns:a16="http://schemas.microsoft.com/office/drawing/2014/main" id="{C512416C-0CD7-561A-61ED-5D99D8B59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358" y="4395533"/>
            <a:ext cx="14604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Studieren an der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Bachelor- / Masterstudiengänge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Promotion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Internationale Studiengänge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Zusatzqualifikationen für Studierende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>
                <a:solidFill>
                  <a:schemeClr val="bg1"/>
                </a:solidFill>
              </a:rPr>
              <a:t>Alle Infos finden Sie auf: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</a:rPr>
              <a:t>www.uni-siegen.de</a:t>
            </a:r>
            <a:r>
              <a:rPr lang="de-DE" sz="2000" dirty="0">
                <a:solidFill>
                  <a:schemeClr val="bg1"/>
                </a:solidFill>
              </a:rPr>
              <a:t>/studieninteressierte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11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94378BC7-F421-15E4-C0F4-888576A762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Studieren an der </a:t>
            </a:r>
            <a:br>
              <a:rPr lang="de-DE" sz="3200" dirty="0"/>
            </a:br>
            <a:r>
              <a:rPr lang="de-DE" sz="3200" dirty="0"/>
              <a:t>Universität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Online-Bewerbung und  Einschreibung im Online-Portal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Informationsangebote zur Studienwahl / Studienfinanzierung und Unterstützung durch die Zentrale Studienberatung</a:t>
            </a:r>
          </a:p>
          <a:p>
            <a:endParaRPr lang="de-DE" dirty="0"/>
          </a:p>
        </p:txBody>
      </p:sp>
      <p:pic>
        <p:nvPicPr>
          <p:cNvPr id="5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BA074724-D023-3836-7BBC-34AA2A908D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Die Uni Siegen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liegt nah in der wirtschaftsstarken 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Südwestfalen; Forschung, Lehre und Praxis sind hier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eng miteinander verknüpft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zudem gibt es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kollegiales und familiäres Betreuungsverhältnis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zwischen Studierenden und Lehrenden.</a:t>
            </a:r>
          </a:p>
          <a:p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Wir wollen all diese naheliegenden Vorteile eines Studiums an der Uni Siegen mit dem nötigen Selbstverständnis in den Vordergrund stellen – denn ein </a:t>
            </a:r>
            <a:r>
              <a:rPr lang="de-DE" b="1" dirty="0">
                <a:solidFill>
                  <a:srgbClr val="00385F"/>
                </a:solidFill>
                <a:latin typeface="+mj-lt"/>
              </a:rPr>
              <a:t>Studium an der Uni Siegen, liegt einfach nah!</a:t>
            </a: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Angebote für </a:t>
            </a:r>
            <a:br>
              <a:rPr lang="de-DE" sz="3200" dirty="0"/>
            </a:br>
            <a:r>
              <a:rPr lang="de-DE" sz="3200" dirty="0"/>
              <a:t>Schülerinnen und Schüler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Uni-Praktikum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Student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one</a:t>
            </a:r>
            <a:r>
              <a:rPr lang="de-DE" b="0" dirty="0"/>
              <a:t> </a:t>
            </a:r>
            <a:r>
              <a:rPr lang="de-DE" b="0" dirty="0" err="1"/>
              <a:t>day</a:t>
            </a:r>
            <a:endParaRPr lang="de-DE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Kinderuni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Schülerlabor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Wochen der Studienorientierung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Brücken ins Studium (</a:t>
            </a:r>
            <a:r>
              <a:rPr lang="de-DE" b="0" dirty="0" err="1"/>
              <a:t>BisS</a:t>
            </a:r>
            <a:r>
              <a:rPr lang="de-DE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Schnupperstudium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Girls‘ Day / Boys‘ Day etc.</a:t>
            </a:r>
          </a:p>
          <a:p>
            <a:endParaRPr lang="de-DE" dirty="0"/>
          </a:p>
        </p:txBody>
      </p:sp>
      <p:pic>
        <p:nvPicPr>
          <p:cNvPr id="15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A113BC28-AE7F-00A3-F888-9D080B1B39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4400" dirty="0"/>
              <a:t>Alle Infos gibt es auch hier: </a:t>
            </a:r>
          </a:p>
          <a:p>
            <a:pPr lvl="2"/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13. Februar 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de-DE" dirty="0"/>
              <a:t>Universitätsstadt Siegen</a:t>
            </a:r>
            <a:br>
              <a:rPr lang="de-DE" dirty="0"/>
            </a:br>
            <a:r>
              <a:rPr lang="de-DE" dirty="0"/>
              <a:t>Daten &amp; Fakten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Fläche: 114,69 km²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102.685 Einwohner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Aktueller Bürgermeister: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Kreisgebiet Siegen-Wittgenstein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Region Südwestfalen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Grünste Großstadt Deutschlands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Im Zentrum des Dreiländerecks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Nordrhein-Westfalen, Rheinland-Pfalz </a:t>
            </a:r>
            <a:b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und Hessen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de-DE" dirty="0"/>
              <a:t>Die Universität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Junge, moderne Forschungsuniversität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Hohe Interdisziplinarität in Forschung und Lehre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Betreuung der Studierenden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Starker internationaler Fokus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Hochschule mit großer Bedeutung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für die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Exzellente Rahmenbedingungen für Lehrende </a:t>
            </a:r>
            <a:b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de-DE" b="0" dirty="0">
                <a:latin typeface="Calibri bold" panose="020F0702030404030204" pitchFamily="34" charset="0"/>
                <a:cs typeface="Calibri bold" panose="020F0702030404030204" pitchFamily="34" charset="0"/>
              </a:rPr>
              <a:t>und Forschende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 dirty="0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/>
          <a:lstStyle/>
          <a:p>
            <a:r>
              <a:rPr lang="de-DE" dirty="0"/>
              <a:t>Die Uni in Zahlen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/>
              <a:t>Rund </a:t>
            </a:r>
            <a:r>
              <a:rPr lang="de-DE" dirty="0">
                <a:solidFill>
                  <a:schemeClr val="accent3"/>
                </a:solidFill>
              </a:rPr>
              <a:t>14.000</a:t>
            </a:r>
            <a:r>
              <a:rPr lang="de-DE" dirty="0"/>
              <a:t> Studierende im Wintersemester 2025/26, davon Studienanfänger*innen: </a:t>
            </a:r>
            <a:r>
              <a:rPr lang="de-DE" dirty="0">
                <a:solidFill>
                  <a:schemeClr val="accent3"/>
                </a:solidFill>
              </a:rPr>
              <a:t>2.500</a:t>
            </a:r>
            <a:endParaRPr lang="de-DE" dirty="0"/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3"/>
                </a:solidFill>
              </a:rPr>
              <a:t>52</a:t>
            </a:r>
            <a:r>
              <a:rPr lang="de-DE" dirty="0"/>
              <a:t> Fachstudiengänge, </a:t>
            </a:r>
            <a:r>
              <a:rPr lang="de-DE" dirty="0">
                <a:solidFill>
                  <a:schemeClr val="accent3"/>
                </a:solidFill>
              </a:rPr>
              <a:t>9</a:t>
            </a:r>
            <a:r>
              <a:rPr lang="de-DE" dirty="0"/>
              <a:t> Lehramtsstudiengänge </a:t>
            </a:r>
          </a:p>
          <a:p>
            <a:endParaRPr lang="de-DE" dirty="0"/>
          </a:p>
          <a:p>
            <a:endParaRPr lang="de-DE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 dirty="0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943BD60-2C88-F8BB-93DF-62B96F6060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986776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/>
              <a:t>Rektorin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Kanzlerin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14" name="Grafik 13" descr="Ein Bild, das Person, Menschliches Gesicht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A50F650-F123-DF97-72C2-F3633541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" b="40217"/>
          <a:stretch>
            <a:fillRect/>
          </a:stretch>
        </p:blipFill>
        <p:spPr>
          <a:xfrm>
            <a:off x="6321717" y="1403066"/>
            <a:ext cx="4927015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8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Wissenschaft, Technik und Gesellschaft</a:t>
            </a:r>
            <a:endParaRPr lang="de-DE" sz="1150" b="0" dirty="0"/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Lehrkräfte, Weiterbildung und Nachhaltigkeit</a:t>
            </a:r>
            <a:endParaRPr lang="de-DE" sz="1150" b="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Prorektorin für Nachwuchs, Diversity und Internationales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Studium, Lehre und QM</a:t>
            </a:r>
          </a:p>
          <a:p>
            <a:pPr algn="ctr"/>
            <a:r>
              <a:rPr lang="de-DE" sz="1150" dirty="0"/>
              <a:t>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/>
              <a:t>Prorektor für Forschung, Infrastruktur und Vernetzung</a:t>
            </a:r>
            <a:endParaRPr lang="de-DE" sz="1150" b="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Fakultäten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13. Februar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9404890" y="979241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9252323" y="4214705"/>
            <a:ext cx="2442247" cy="1437822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Naturwissenschaftlich-Technische Fakultät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6515775" y="979241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6352010" y="4223427"/>
            <a:ext cx="2442247" cy="1437822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Wirtschaftswissenschaft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Wirtschaftsinformatik und Wirtschaftsrecht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3626661" y="979241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3451697" y="4223427"/>
            <a:ext cx="2442247" cy="1437822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II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Bildung · Architektur · </a:t>
            </a: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Künste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94792" y="979241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551384" y="4214705"/>
            <a:ext cx="2442247" cy="1437822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>
                <a:solidFill>
                  <a:schemeClr val="bg1"/>
                </a:solidFill>
              </a:rPr>
              <a:t>Fakultät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de-DE" sz="1350" b="0" dirty="0">
                <a:solidFill>
                  <a:schemeClr val="bg1"/>
                </a:solidFill>
              </a:rPr>
              <a:t>Philosophische Fakultät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1302</Words>
  <Application>Microsoft Office PowerPoint</Application>
  <PresentationFormat>Breitbild</PresentationFormat>
  <Paragraphs>332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Aptos</vt:lpstr>
      <vt:lpstr>Arial</vt:lpstr>
      <vt:lpstr>Calibri</vt:lpstr>
      <vt:lpstr>Calibri bold</vt:lpstr>
      <vt:lpstr>Office</vt:lpstr>
      <vt:lpstr>PowerPoint-Präsentation</vt:lpstr>
      <vt:lpstr> Universität Siegen</vt:lpstr>
      <vt:lpstr>Universitätsstadt Siegen Lage</vt:lpstr>
      <vt:lpstr>Universitätsstadt Siegen Daten &amp; Fakten</vt:lpstr>
      <vt:lpstr>Die Universität Siegen</vt:lpstr>
      <vt:lpstr>Die Uni in Zahlen</vt:lpstr>
      <vt:lpstr>Rektorat</vt:lpstr>
      <vt:lpstr>Rektorat</vt:lpstr>
      <vt:lpstr>Fakultäten</vt:lpstr>
      <vt:lpstr>Universitätsverwaltung - Dezernate</vt:lpstr>
      <vt:lpstr>Universitätsverwaltung</vt:lpstr>
      <vt:lpstr>PowerPoint-Präsentation</vt:lpstr>
      <vt:lpstr>PowerPoint-Präsentation</vt:lpstr>
      <vt:lpstr>Campus Unteres Schloss</vt:lpstr>
      <vt:lpstr>Studienservice Center</vt:lpstr>
      <vt:lpstr>PowerPoint-Präsentation</vt:lpstr>
      <vt:lpstr>Campus Adolf-Reichwein-Straße</vt:lpstr>
      <vt:lpstr>Forschungszentrum „INCYTE“ (geplante Fertigstellung 2025)</vt:lpstr>
      <vt:lpstr>Weitere Standorte</vt:lpstr>
      <vt:lpstr>Forschung</vt:lpstr>
      <vt:lpstr>Exzellenzcluster „Color meets Flavor“</vt:lpstr>
      <vt:lpstr>3 DFG-Sonderforschungsbereiche</vt:lpstr>
      <vt:lpstr>PowerPoint-Präsentation</vt:lpstr>
      <vt:lpstr>Internationale Ausrichtung</vt:lpstr>
      <vt:lpstr>Wissenstransfer</vt:lpstr>
      <vt:lpstr>Wissenstransfer</vt:lpstr>
      <vt:lpstr>Service-Einrichtungen</vt:lpstr>
      <vt:lpstr>Diversity &amp; Chancengleichheit</vt:lpstr>
      <vt:lpstr>Nachhaltigkeits-Leitbild</vt:lpstr>
      <vt:lpstr>Zertifikate</vt:lpstr>
      <vt:lpstr>Studieren an der Universität Siegen</vt:lpstr>
      <vt:lpstr>Studieren an der  Universität Siegen</vt:lpstr>
      <vt:lpstr>PowerPoint-Präsentation</vt:lpstr>
      <vt:lpstr>Angebote für  Schülerinnen und Schüler</vt:lpstr>
      <vt:lpstr>Vielen Dank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Abbate, Sandro</dc:creator>
  <dc:description>PowerPoint Vorlage Offive 2019 | Format: 16:9 - quer</dc:description>
  <cp:lastModifiedBy>Abbate, Sandro</cp:lastModifiedBy>
  <cp:revision>126</cp:revision>
  <dcterms:created xsi:type="dcterms:W3CDTF">2020-12-02T14:17:18Z</dcterms:created>
  <dcterms:modified xsi:type="dcterms:W3CDTF">2026-02-13T12:11:47Z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</Properties>
</file>