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8" r:id="rId2"/>
    <p:sldId id="267" r:id="rId3"/>
    <p:sldId id="295" r:id="rId4"/>
    <p:sldId id="269" r:id="rId5"/>
    <p:sldId id="315" r:id="rId6"/>
    <p:sldId id="286" r:id="rId7"/>
    <p:sldId id="274" r:id="rId8"/>
    <p:sldId id="321" r:id="rId9"/>
    <p:sldId id="289" r:id="rId10"/>
    <p:sldId id="287" r:id="rId11"/>
    <p:sldId id="314" r:id="rId12"/>
    <p:sldId id="318" r:id="rId13"/>
    <p:sldId id="266" r:id="rId14"/>
    <p:sldId id="303" r:id="rId15"/>
    <p:sldId id="332" r:id="rId16"/>
    <p:sldId id="306" r:id="rId17"/>
    <p:sldId id="302" r:id="rId18"/>
    <p:sldId id="305" r:id="rId19"/>
    <p:sldId id="304" r:id="rId20"/>
    <p:sldId id="292" r:id="rId21"/>
    <p:sldId id="331" r:id="rId22"/>
    <p:sldId id="290" r:id="rId23"/>
    <p:sldId id="301" r:id="rId24"/>
    <p:sldId id="316" r:id="rId25"/>
    <p:sldId id="309" r:id="rId26"/>
    <p:sldId id="310" r:id="rId27"/>
    <p:sldId id="299" r:id="rId28"/>
    <p:sldId id="312" r:id="rId29"/>
    <p:sldId id="319" r:id="rId30"/>
    <p:sldId id="320" r:id="rId31"/>
    <p:sldId id="311" r:id="rId32"/>
    <p:sldId id="296" r:id="rId33"/>
    <p:sldId id="490" r:id="rId34"/>
    <p:sldId id="313" r:id="rId35"/>
    <p:sldId id="279" r:id="rId36"/>
    <p:sldId id="294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7"/>
    <a:srgbClr val="605B93"/>
    <a:srgbClr val="008570"/>
    <a:srgbClr val="EC6607"/>
    <a:srgbClr val="8F1B48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6149" autoAdjust="0"/>
  </p:normalViewPr>
  <p:slideViewPr>
    <p:cSldViewPr showGuides="1">
      <p:cViewPr varScale="1">
        <p:scale>
          <a:sx n="103" d="100"/>
          <a:sy n="103" d="100"/>
        </p:scale>
        <p:origin x="114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2.295 </a:t>
            </a:r>
          </a:p>
          <a:p>
            <a:pPr>
              <a:defRPr/>
            </a:pPr>
            <a:r>
              <a:rPr lang="en-US" cap="none" dirty="0" err="1">
                <a:solidFill>
                  <a:schemeClr val="tx1"/>
                </a:solidFill>
              </a:rPr>
              <a:t>Mitarbeitende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0228900098425202"/>
          <c:y val="0.52499996770423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2.287 Mitarbeitende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BD1-4842-9819-296D5B107BAB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BD1-4842-9819-296D5B107B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00-8D4B-B723-7A02E47368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C00-8D4B-B723-7A02E473685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2-CBD1-4842-9819-296D5B107BA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1-CBD1-4842-9819-296D5B107BA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97" b="0" i="0" u="none" strike="noStrike" baseline="0" dirty="0">
                        <a:effectLst/>
                      </a:rPr>
                      <a:t>1.172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5-3C00-8D4B-B723-7A02E473685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C00-8D4B-B723-7A02E47368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Tabelle1!$A$2:$A$5</c:f>
              <c:strCache>
                <c:ptCount val="3"/>
                <c:pt idx="0">
                  <c:v>Technik und Verwaltung</c:v>
                </c:pt>
                <c:pt idx="1">
                  <c:v>Professuren</c:v>
                </c:pt>
                <c:pt idx="2">
                  <c:v>Wissenschaftliche Mitarbeitende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876</c:v>
                </c:pt>
                <c:pt idx="1">
                  <c:v>247</c:v>
                </c:pt>
                <c:pt idx="2">
                  <c:v>1172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Tabelle1!$B$2:$B$4</c15:f>
              </c15:datalabelsRange>
            </c:ext>
            <c:ext xmlns:c16="http://schemas.microsoft.com/office/drawing/2014/chart" uri="{C3380CC4-5D6E-409C-BE32-E72D297353CC}">
              <c16:uniqueId val="{00000000-CBD1-4842-9819-296D5B107BA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9.4383489173228349E-2"/>
          <c:y val="0.93685550339225498"/>
          <c:w val="0.72998289862204724"/>
          <c:h val="4.795053838886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20.04.2026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B2FA80CF-BA29-4CF5-9D84-1D31526E1215}"/>
              </a:ext>
            </a:extLst>
          </p:cNvPr>
          <p:cNvSpPr/>
          <p:nvPr userDrawn="1"/>
        </p:nvSpPr>
        <p:spPr>
          <a:xfrm>
            <a:off x="1143" y="1799970"/>
            <a:ext cx="6205981" cy="5058029"/>
          </a:xfrm>
          <a:custGeom>
            <a:avLst/>
            <a:gdLst>
              <a:gd name="connsiteX0" fmla="*/ 0 w 6205981"/>
              <a:gd name="connsiteY0" fmla="*/ 0 h 5058029"/>
              <a:gd name="connsiteX1" fmla="*/ 0 w 6205981"/>
              <a:gd name="connsiteY1" fmla="*/ 5058029 h 5058029"/>
              <a:gd name="connsiteX2" fmla="*/ 4364990 w 6205981"/>
              <a:gd name="connsiteY2" fmla="*/ 5058029 h 5058029"/>
              <a:gd name="connsiteX3" fmla="*/ 6205982 w 6205981"/>
              <a:gd name="connsiteY3" fmla="*/ 0 h 5058029"/>
              <a:gd name="connsiteX4" fmla="*/ 0 w 6205981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981" h="5058029">
                <a:moveTo>
                  <a:pt x="0" y="0"/>
                </a:moveTo>
                <a:lnTo>
                  <a:pt x="0" y="5058029"/>
                </a:lnTo>
                <a:lnTo>
                  <a:pt x="4364990" y="5058029"/>
                </a:lnTo>
                <a:lnTo>
                  <a:pt x="62059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1796935"/>
            <a:ext cx="7751190" cy="506106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2388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BC0832D7-3018-45FE-844D-E99FF28EA541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1A6939B3-CCF2-4414-BC75-53A7CB74BA3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0" y="1801742"/>
            <a:ext cx="6839701" cy="4378313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  <a:gd name="connsiteX0" fmla="*/ 2097024 w 8900149"/>
              <a:gd name="connsiteY0" fmla="*/ 0 h 4378313"/>
              <a:gd name="connsiteX1" fmla="*/ 0 w 8900149"/>
              <a:gd name="connsiteY1" fmla="*/ 4378313 h 4378313"/>
              <a:gd name="connsiteX2" fmla="*/ 7306510 w 8900149"/>
              <a:gd name="connsiteY2" fmla="*/ 4378313 h 4378313"/>
              <a:gd name="connsiteX3" fmla="*/ 8900149 w 8900149"/>
              <a:gd name="connsiteY3" fmla="*/ 0 h 4378313"/>
              <a:gd name="connsiteX4" fmla="*/ 2097024 w 8900149"/>
              <a:gd name="connsiteY4" fmla="*/ 0 h 4378313"/>
              <a:gd name="connsiteX0" fmla="*/ 36576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36576 w 6839701"/>
              <a:gd name="connsiteY4" fmla="*/ 0 h 4378313"/>
              <a:gd name="connsiteX0" fmla="*/ 0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0 w 6839701"/>
              <a:gd name="connsiteY4" fmla="*/ 0 h 43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1" h="4378313">
                <a:moveTo>
                  <a:pt x="0" y="0"/>
                </a:moveTo>
                <a:lnTo>
                  <a:pt x="0" y="4378313"/>
                </a:lnTo>
                <a:lnTo>
                  <a:pt x="5246062" y="4378313"/>
                </a:lnTo>
                <a:lnTo>
                  <a:pt x="68397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7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-9655" y="1801742"/>
            <a:ext cx="8900148" cy="4378312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148" h="4378312">
                <a:moveTo>
                  <a:pt x="0" y="0"/>
                </a:moveTo>
                <a:lnTo>
                  <a:pt x="0" y="4378313"/>
                </a:lnTo>
                <a:lnTo>
                  <a:pt x="7306510" y="4378313"/>
                </a:lnTo>
                <a:lnTo>
                  <a:pt x="89001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4B792C-CDB3-4613-BDDA-AC44C09F3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701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1271F-5276-4A85-9285-3695439467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384" y="658800"/>
            <a:ext cx="4104000" cy="5760000"/>
          </a:xfrm>
        </p:spPr>
        <p:txBody>
          <a:bodyPr/>
          <a:lstStyle>
            <a:lvl1pPr marL="0" indent="0">
              <a:lnSpc>
                <a:spcPct val="88000"/>
              </a:lnSpc>
              <a:buNone/>
              <a:defRPr sz="48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72" y="0"/>
            <a:ext cx="9826128" cy="6858000"/>
          </a:xfrm>
          <a:custGeom>
            <a:avLst/>
            <a:gdLst>
              <a:gd name="connsiteX0" fmla="*/ 0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0 w 9840416"/>
              <a:gd name="connsiteY4" fmla="*/ 0 h 6858000"/>
              <a:gd name="connsiteX0" fmla="*/ 2688431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2688431 w 9840416"/>
              <a:gd name="connsiteY4" fmla="*/ 0 h 6858000"/>
              <a:gd name="connsiteX0" fmla="*/ 2674143 w 9826128"/>
              <a:gd name="connsiteY0" fmla="*/ 0 h 6858000"/>
              <a:gd name="connsiteX1" fmla="*/ 9826128 w 9826128"/>
              <a:gd name="connsiteY1" fmla="*/ 0 h 6858000"/>
              <a:gd name="connsiteX2" fmla="*/ 9826128 w 9826128"/>
              <a:gd name="connsiteY2" fmla="*/ 6858000 h 6858000"/>
              <a:gd name="connsiteX3" fmla="*/ 0 w 9826128"/>
              <a:gd name="connsiteY3" fmla="*/ 6858000 h 6858000"/>
              <a:gd name="connsiteX4" fmla="*/ 2674143 w 982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128" h="6858000">
                <a:moveTo>
                  <a:pt x="2674143" y="0"/>
                </a:moveTo>
                <a:lnTo>
                  <a:pt x="9826128" y="0"/>
                </a:lnTo>
                <a:lnTo>
                  <a:pt x="9826128" y="6858000"/>
                </a:lnTo>
                <a:lnTo>
                  <a:pt x="0" y="6858000"/>
                </a:lnTo>
                <a:lnTo>
                  <a:pt x="2674143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620000" bIns="115200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1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6792"/>
            <a:ext cx="5040000" cy="1728000"/>
          </a:xfrm>
          <a:noFill/>
        </p:spPr>
        <p:txBody>
          <a:bodyPr lIns="0" tIns="36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FCA6D92E-30E9-42EB-80A4-748C23776EF8}"/>
              </a:ext>
            </a:extLst>
          </p:cNvPr>
          <p:cNvSpPr/>
          <p:nvPr/>
        </p:nvSpPr>
        <p:spPr>
          <a:xfrm>
            <a:off x="5917438" y="0"/>
            <a:ext cx="6276847" cy="6858000"/>
          </a:xfrm>
          <a:custGeom>
            <a:avLst/>
            <a:gdLst>
              <a:gd name="connsiteX0" fmla="*/ 6276848 w 6276847"/>
              <a:gd name="connsiteY0" fmla="*/ 0 h 6858000"/>
              <a:gd name="connsiteX1" fmla="*/ 2496058 w 6276847"/>
              <a:gd name="connsiteY1" fmla="*/ 0 h 6858000"/>
              <a:gd name="connsiteX2" fmla="*/ 0 w 6276847"/>
              <a:gd name="connsiteY2" fmla="*/ 6858000 h 6858000"/>
              <a:gd name="connsiteX3" fmla="*/ 6276086 w 6276847"/>
              <a:gd name="connsiteY3" fmla="*/ 6858000 h 6858000"/>
              <a:gd name="connsiteX4" fmla="*/ 6276848 w 6276847"/>
              <a:gd name="connsiteY4" fmla="*/ 6855841 h 6858000"/>
              <a:gd name="connsiteX5" fmla="*/ 6276848 w 627684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847" h="6858000">
                <a:moveTo>
                  <a:pt x="6276848" y="0"/>
                </a:moveTo>
                <a:lnTo>
                  <a:pt x="2496058" y="0"/>
                </a:lnTo>
                <a:lnTo>
                  <a:pt x="0" y="6858000"/>
                </a:lnTo>
                <a:lnTo>
                  <a:pt x="6276086" y="6858000"/>
                </a:lnTo>
                <a:lnTo>
                  <a:pt x="6276848" y="6855841"/>
                </a:lnTo>
                <a:lnTo>
                  <a:pt x="627684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5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39C1ECA-6431-40F3-B8C1-71E5F8949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DB2BA9-B257-AE2B-358D-BDBB043B22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8A46594E-95B5-4002-B753-7EE035906560}" type="datetime4">
              <a:rPr lang="de-DE" smtClean="0"/>
              <a:t>20. April 2026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92F7C2E-B32F-746D-8410-A28CFCF371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1B535BC-8D2B-065C-7537-08D763394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7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E398D-CAE1-4AC5-A789-FF2CE97C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608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0AA0BFF-7BA6-4EBB-92CF-30DC602DF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50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701304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304"/>
            <a:ext cx="5328000" cy="432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1AD9D60-E146-4AF1-943E-E3D2CA01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37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47AD8CB-006B-438B-AD4F-EE90B20E5DCA}"/>
              </a:ext>
            </a:extLst>
          </p:cNvPr>
          <p:cNvSpPr/>
          <p:nvPr/>
        </p:nvSpPr>
        <p:spPr>
          <a:xfrm>
            <a:off x="4826761" y="1799970"/>
            <a:ext cx="7367523" cy="3630675"/>
          </a:xfrm>
          <a:custGeom>
            <a:avLst/>
            <a:gdLst>
              <a:gd name="connsiteX0" fmla="*/ 7367524 w 7367523"/>
              <a:gd name="connsiteY0" fmla="*/ 0 h 3630675"/>
              <a:gd name="connsiteX1" fmla="*/ 1321435 w 7367523"/>
              <a:gd name="connsiteY1" fmla="*/ 0 h 3630675"/>
              <a:gd name="connsiteX2" fmla="*/ 0 w 7367523"/>
              <a:gd name="connsiteY2" fmla="*/ 3630676 h 3630675"/>
              <a:gd name="connsiteX3" fmla="*/ 7367524 w 7367523"/>
              <a:gd name="connsiteY3" fmla="*/ 3630676 h 3630675"/>
              <a:gd name="connsiteX4" fmla="*/ 7367524 w 7367523"/>
              <a:gd name="connsiteY4" fmla="*/ 0 h 36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3" h="3630675">
                <a:moveTo>
                  <a:pt x="7367524" y="0"/>
                </a:moveTo>
                <a:lnTo>
                  <a:pt x="1321435" y="0"/>
                </a:lnTo>
                <a:lnTo>
                  <a:pt x="0" y="3630676"/>
                </a:lnTo>
                <a:lnTo>
                  <a:pt x="7367524" y="3630676"/>
                </a:lnTo>
                <a:lnTo>
                  <a:pt x="7367524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060848"/>
            <a:ext cx="5472608" cy="295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492896"/>
            <a:ext cx="5814000" cy="3674789"/>
          </a:xfrm>
          <a:custGeom>
            <a:avLst/>
            <a:gdLst>
              <a:gd name="connsiteX0" fmla="*/ 0 w 5814000"/>
              <a:gd name="connsiteY0" fmla="*/ 0 h 3672408"/>
              <a:gd name="connsiteX1" fmla="*/ 5814000 w 5814000"/>
              <a:gd name="connsiteY1" fmla="*/ 0 h 3672408"/>
              <a:gd name="connsiteX2" fmla="*/ 5814000 w 5814000"/>
              <a:gd name="connsiteY2" fmla="*/ 3672408 h 3672408"/>
              <a:gd name="connsiteX3" fmla="*/ 0 w 5814000"/>
              <a:gd name="connsiteY3" fmla="*/ 3672408 h 3672408"/>
              <a:gd name="connsiteX4" fmla="*/ 0 w 5814000"/>
              <a:gd name="connsiteY4" fmla="*/ 0 h 3672408"/>
              <a:gd name="connsiteX0" fmla="*/ 0 w 5814000"/>
              <a:gd name="connsiteY0" fmla="*/ 0 h 3674789"/>
              <a:gd name="connsiteX1" fmla="*/ 5814000 w 5814000"/>
              <a:gd name="connsiteY1" fmla="*/ 0 h 3674789"/>
              <a:gd name="connsiteX2" fmla="*/ 4478118 w 5814000"/>
              <a:gd name="connsiteY2" fmla="*/ 3674789 h 3674789"/>
              <a:gd name="connsiteX3" fmla="*/ 0 w 5814000"/>
              <a:gd name="connsiteY3" fmla="*/ 3672408 h 3674789"/>
              <a:gd name="connsiteX4" fmla="*/ 0 w 5814000"/>
              <a:gd name="connsiteY4" fmla="*/ 0 h 36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000" h="3674789">
                <a:moveTo>
                  <a:pt x="0" y="0"/>
                </a:moveTo>
                <a:lnTo>
                  <a:pt x="5814000" y="0"/>
                </a:lnTo>
                <a:lnTo>
                  <a:pt x="4478118" y="3674789"/>
                </a:lnTo>
                <a:lnTo>
                  <a:pt x="0" y="367240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F6C857E-3BBE-48A1-8BED-BC86D07DF6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88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9667" y="-1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ED68778-EEF0-4B49-8433-6EFAD2B01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C787DF9F-332B-40EC-8938-20CD5D6CC67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50864" y="1845304"/>
            <a:ext cx="7200728" cy="43200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DB1B6B-04EF-4FE2-90D3-7B2694C2F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232" y="1701254"/>
            <a:ext cx="3455318" cy="44640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7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94E4CB5-FE76-4B28-B61A-0B51A456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96DA24-BA5A-4BBB-A3E9-860FE7CDF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005145F-E6CA-47C2-9BA3-50E2668194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6617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76ED23B-F010-46FB-AD85-31ADB2C52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808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7E7DAADB-8B93-4B4F-92C9-AC96F1606F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1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DAB5E26-C44F-4E26-89AD-2F68503BFD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90B132F-ACFE-4A4F-8E7B-DE3C6D0B1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920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6EFA4D61-CAE8-4F96-BF4F-CB8DBD049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D3314FD7-7CD2-4F2C-B46C-9B43ED9AE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221088"/>
            <a:ext cx="3457575" cy="1944000"/>
          </a:xfrm>
          <a:solidFill>
            <a:schemeClr val="bg2"/>
          </a:solidFill>
        </p:spPr>
        <p:txBody>
          <a:bodyPr lIns="169200" tIns="108000" rIns="162000" bIns="72000"/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CE460651-7922-460B-B9EB-221627C581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7212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74DEB0E-00A0-479F-B371-926CA8D2E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6D1FC0C-7071-42A0-A9D3-1AA75A42A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0" y="1845087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6E1738FF-ADB0-4D77-A1C9-858281B129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4E183B5-3857-4572-93D5-4AE676659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237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20. April 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1DE08-AF75-4FC6-BFFF-51BE32538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628800"/>
            <a:ext cx="7345362" cy="3240088"/>
          </a:xfrm>
        </p:spPr>
        <p:txBody>
          <a:bodyPr tIns="1800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1pPr>
            <a:lvl3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3pPr>
            <a:lvl5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5pPr>
            <a:lvl7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7pPr>
            <a:lvl9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DE8E6C8-43B0-498C-AF52-92C5EF47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2304" y="4221088"/>
            <a:ext cx="3167063" cy="1656184"/>
          </a:xfrm>
        </p:spPr>
        <p:txBody>
          <a:bodyPr lIns="36000"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5" name="Grafik 5">
            <a:extLst>
              <a:ext uri="{FF2B5EF4-FFF2-40B4-BE49-F238E27FC236}">
                <a16:creationId xmlns:a16="http://schemas.microsoft.com/office/drawing/2014/main" id="{47EE26E2-9E8F-4D6D-A394-0D64BB8A43A3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61F9A3F-6061-43D1-9027-B7EED72C0656}"/>
                </a:ext>
              </a:extLst>
            </p:cNvPr>
            <p:cNvSpPr/>
            <p:nvPr/>
          </p:nvSpPr>
          <p:spPr>
            <a:xfrm>
              <a:off x="-9655" y="1395705"/>
              <a:ext cx="9377121" cy="3961596"/>
            </a:xfrm>
            <a:custGeom>
              <a:avLst/>
              <a:gdLst>
                <a:gd name="connsiteX0" fmla="*/ 0 w 9377121"/>
                <a:gd name="connsiteY0" fmla="*/ 0 h 3961596"/>
                <a:gd name="connsiteX1" fmla="*/ 0 w 9377121"/>
                <a:gd name="connsiteY1" fmla="*/ 3961597 h 3961596"/>
                <a:gd name="connsiteX2" fmla="*/ 7935270 w 9377121"/>
                <a:gd name="connsiteY2" fmla="*/ 3961597 h 3961596"/>
                <a:gd name="connsiteX3" fmla="*/ 9377121 w 9377121"/>
                <a:gd name="connsiteY3" fmla="*/ 0 h 3961596"/>
                <a:gd name="connsiteX4" fmla="*/ 0 w 9377121"/>
                <a:gd name="connsiteY4" fmla="*/ 0 h 39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7121" h="3961596">
                  <a:moveTo>
                    <a:pt x="0" y="0"/>
                  </a:moveTo>
                  <a:lnTo>
                    <a:pt x="0" y="3961597"/>
                  </a:lnTo>
                  <a:lnTo>
                    <a:pt x="7935270" y="3961597"/>
                  </a:lnTo>
                  <a:lnTo>
                    <a:pt x="9377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8E27F58-32B3-4BC1-87AB-4C26C4CB9C95}"/>
                </a:ext>
              </a:extLst>
            </p:cNvPr>
            <p:cNvSpPr/>
            <p:nvPr/>
          </p:nvSpPr>
          <p:spPr>
            <a:xfrm>
              <a:off x="7703907" y="4054016"/>
              <a:ext cx="4491580" cy="2126038"/>
            </a:xfrm>
            <a:custGeom>
              <a:avLst/>
              <a:gdLst>
                <a:gd name="connsiteX0" fmla="*/ 4491581 w 4491580"/>
                <a:gd name="connsiteY0" fmla="*/ 0 h 2126038"/>
                <a:gd name="connsiteX1" fmla="*/ 773810 w 4491580"/>
                <a:gd name="connsiteY1" fmla="*/ 0 h 2126038"/>
                <a:gd name="connsiteX2" fmla="*/ 0 w 4491580"/>
                <a:gd name="connsiteY2" fmla="*/ 2126039 h 2126038"/>
                <a:gd name="connsiteX3" fmla="*/ 4490437 w 4491580"/>
                <a:gd name="connsiteY3" fmla="*/ 2126039 h 2126038"/>
                <a:gd name="connsiteX4" fmla="*/ 4491581 w 4491580"/>
                <a:gd name="connsiteY4" fmla="*/ 2123115 h 2126038"/>
                <a:gd name="connsiteX5" fmla="*/ 4491581 w 4491580"/>
                <a:gd name="connsiteY5" fmla="*/ 0 h 21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580" h="2126038">
                  <a:moveTo>
                    <a:pt x="4491581" y="0"/>
                  </a:moveTo>
                  <a:lnTo>
                    <a:pt x="773810" y="0"/>
                  </a:lnTo>
                  <a:lnTo>
                    <a:pt x="0" y="2126039"/>
                  </a:lnTo>
                  <a:lnTo>
                    <a:pt x="4490437" y="2126039"/>
                  </a:lnTo>
                  <a:lnTo>
                    <a:pt x="4491581" y="2123115"/>
                  </a:lnTo>
                  <a:lnTo>
                    <a:pt x="4491581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07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87356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1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59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3352"/>
            <a:ext cx="3744416" cy="3023920"/>
          </a:xfrm>
        </p:spPr>
        <p:txBody>
          <a:bodyPr tIns="72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FE7F748-7950-4987-9EF6-727D3F765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3832" y="0"/>
            <a:ext cx="7608168" cy="565182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84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  <a:gd name="connsiteX0" fmla="*/ 0 w 10000"/>
              <a:gd name="connsiteY0" fmla="*/ 9984 h 10006"/>
              <a:gd name="connsiteX1" fmla="*/ 2690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84"/>
                </a:moveTo>
                <a:lnTo>
                  <a:pt x="2690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84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29726A9-AE85-476A-AB5A-77255B9A733A}"/>
              </a:ext>
            </a:extLst>
          </p:cNvPr>
          <p:cNvSpPr/>
          <p:nvPr/>
        </p:nvSpPr>
        <p:spPr>
          <a:xfrm>
            <a:off x="1143" y="2528951"/>
            <a:ext cx="5632196" cy="3645027"/>
          </a:xfrm>
          <a:custGeom>
            <a:avLst/>
            <a:gdLst>
              <a:gd name="connsiteX0" fmla="*/ 0 w 5632196"/>
              <a:gd name="connsiteY0" fmla="*/ 0 h 3645027"/>
              <a:gd name="connsiteX1" fmla="*/ 0 w 5632196"/>
              <a:gd name="connsiteY1" fmla="*/ 3645027 h 3645027"/>
              <a:gd name="connsiteX2" fmla="*/ 4305554 w 5632196"/>
              <a:gd name="connsiteY2" fmla="*/ 3645027 h 3645027"/>
              <a:gd name="connsiteX3" fmla="*/ 5632196 w 5632196"/>
              <a:gd name="connsiteY3" fmla="*/ 0 h 3645027"/>
              <a:gd name="connsiteX4" fmla="*/ 0 w 5632196"/>
              <a:gd name="connsiteY4" fmla="*/ 0 h 36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196" h="3645027">
                <a:moveTo>
                  <a:pt x="0" y="0"/>
                </a:moveTo>
                <a:lnTo>
                  <a:pt x="0" y="3645027"/>
                </a:lnTo>
                <a:lnTo>
                  <a:pt x="4305554" y="3645027"/>
                </a:lnTo>
                <a:lnTo>
                  <a:pt x="56321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4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F169917-966A-40BB-8B02-BEC2BE20AB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934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20. April 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7301" y="10345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CC809AF-F921-01AA-7E05-FE66AAFBFF05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0FF7A6-F047-47AF-D677-9A1C8B6F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4A14441-9A4B-F15F-7E47-65F1EE9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8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0FD665B-2B4B-5FB2-A127-C5CE378D0B72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075313D-A5F2-7CFD-B19C-8E63826C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5A81919-8B12-E9EE-EBF9-6377FB1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6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986FA2-0753-B84C-9332-AD846639A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5624"/>
            <a:ext cx="12192000" cy="3359760"/>
          </a:xfrm>
          <a:prstGeom prst="rect">
            <a:avLst/>
          </a:prstGeom>
        </p:spPr>
      </p:pic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6C48F0-18AD-4901-ACFD-4959DB204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5624"/>
            <a:ext cx="12200790" cy="3332375"/>
          </a:xfrm>
          <a:custGeom>
            <a:avLst/>
            <a:gdLst>
              <a:gd name="connsiteX0" fmla="*/ 2089 w 12200790"/>
              <a:gd name="connsiteY0" fmla="*/ 3956 h 3332375"/>
              <a:gd name="connsiteX1" fmla="*/ 2089 w 12200790"/>
              <a:gd name="connsiteY1" fmla="*/ 4210 h 3332375"/>
              <a:gd name="connsiteX2" fmla="*/ 2089 w 12200790"/>
              <a:gd name="connsiteY2" fmla="*/ 1263923 h 3332375"/>
              <a:gd name="connsiteX3" fmla="*/ 4506272 w 12200790"/>
              <a:gd name="connsiteY3" fmla="*/ 1263923 h 3332375"/>
              <a:gd name="connsiteX4" fmla="*/ 4964868 w 12200790"/>
              <a:gd name="connsiteY4" fmla="*/ 3956 h 3332375"/>
              <a:gd name="connsiteX5" fmla="*/ 0 w 12200790"/>
              <a:gd name="connsiteY5" fmla="*/ 0 h 3332375"/>
              <a:gd name="connsiteX6" fmla="*/ 12200790 w 12200790"/>
              <a:gd name="connsiteY6" fmla="*/ 0 h 3332375"/>
              <a:gd name="connsiteX7" fmla="*/ 12200790 w 12200790"/>
              <a:gd name="connsiteY7" fmla="*/ 3332375 h 3332375"/>
              <a:gd name="connsiteX8" fmla="*/ 0 w 12200790"/>
              <a:gd name="connsiteY8" fmla="*/ 3332375 h 33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0790" h="3332375">
                <a:moveTo>
                  <a:pt x="2089" y="3956"/>
                </a:moveTo>
                <a:lnTo>
                  <a:pt x="2089" y="4210"/>
                </a:lnTo>
                <a:lnTo>
                  <a:pt x="2089" y="1263923"/>
                </a:lnTo>
                <a:lnTo>
                  <a:pt x="4506272" y="1263923"/>
                </a:lnTo>
                <a:lnTo>
                  <a:pt x="4964868" y="3956"/>
                </a:lnTo>
                <a:close/>
                <a:moveTo>
                  <a:pt x="0" y="0"/>
                </a:moveTo>
                <a:lnTo>
                  <a:pt x="12200790" y="0"/>
                </a:lnTo>
                <a:lnTo>
                  <a:pt x="12200790" y="3332375"/>
                </a:lnTo>
                <a:lnTo>
                  <a:pt x="0" y="3332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E8D75E-CDB6-4653-B9AE-7D324982960B}"/>
              </a:ext>
            </a:extLst>
          </p:cNvPr>
          <p:cNvGrpSpPr/>
          <p:nvPr userDrawn="1"/>
        </p:nvGrpSpPr>
        <p:grpSpPr>
          <a:xfrm>
            <a:off x="1143" y="1799970"/>
            <a:ext cx="12193142" cy="2988056"/>
            <a:chOff x="1143" y="1799970"/>
            <a:chExt cx="12193142" cy="2988056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B7077F29-90D2-4856-AC0B-18C2BCF2A466}"/>
                </a:ext>
              </a:extLst>
            </p:cNvPr>
            <p:cNvSpPr/>
            <p:nvPr/>
          </p:nvSpPr>
          <p:spPr>
            <a:xfrm>
              <a:off x="1143" y="1799970"/>
              <a:ext cx="8394064" cy="1656080"/>
            </a:xfrm>
            <a:custGeom>
              <a:avLst/>
              <a:gdLst>
                <a:gd name="connsiteX0" fmla="*/ 7791323 w 8394064"/>
                <a:gd name="connsiteY0" fmla="*/ 0 h 1656080"/>
                <a:gd name="connsiteX1" fmla="*/ 0 w 8394064"/>
                <a:gd name="connsiteY1" fmla="*/ 0 h 1656080"/>
                <a:gd name="connsiteX2" fmla="*/ 0 w 8394064"/>
                <a:gd name="connsiteY2" fmla="*/ 1655064 h 1656080"/>
                <a:gd name="connsiteX3" fmla="*/ 254 w 8394064"/>
                <a:gd name="connsiteY3" fmla="*/ 1656080 h 1656080"/>
                <a:gd name="connsiteX4" fmla="*/ 8394065 w 8394064"/>
                <a:gd name="connsiteY4" fmla="*/ 1656080 h 1656080"/>
                <a:gd name="connsiteX5" fmla="*/ 7791323 w 8394064"/>
                <a:gd name="connsiteY5" fmla="*/ 0 h 16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94064" h="1656080">
                  <a:moveTo>
                    <a:pt x="7791323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254" y="1656080"/>
                  </a:lnTo>
                  <a:lnTo>
                    <a:pt x="8394065" y="1656080"/>
                  </a:lnTo>
                  <a:lnTo>
                    <a:pt x="77913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260301-D0DA-4666-BE90-9F1A296B1B81}"/>
                </a:ext>
              </a:extLst>
            </p:cNvPr>
            <p:cNvSpPr/>
            <p:nvPr userDrawn="1"/>
          </p:nvSpPr>
          <p:spPr>
            <a:xfrm>
              <a:off x="1143" y="3528059"/>
              <a:ext cx="4962778" cy="1259967"/>
            </a:xfrm>
            <a:custGeom>
              <a:avLst/>
              <a:gdLst>
                <a:gd name="connsiteX0" fmla="*/ 0 w 4962778"/>
                <a:gd name="connsiteY0" fmla="*/ 0 h 1259967"/>
                <a:gd name="connsiteX1" fmla="*/ 0 w 4962778"/>
                <a:gd name="connsiteY1" fmla="*/ 254 h 1259967"/>
                <a:gd name="connsiteX2" fmla="*/ 0 w 4962778"/>
                <a:gd name="connsiteY2" fmla="*/ 1259967 h 1259967"/>
                <a:gd name="connsiteX3" fmla="*/ 4504182 w 4962778"/>
                <a:gd name="connsiteY3" fmla="*/ 1259967 h 1259967"/>
                <a:gd name="connsiteX4" fmla="*/ 4962779 w 4962778"/>
                <a:gd name="connsiteY4" fmla="*/ 0 h 1259967"/>
                <a:gd name="connsiteX5" fmla="*/ 0 w 4962778"/>
                <a:gd name="connsiteY5" fmla="*/ 0 h 12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2778" h="1259967">
                  <a:moveTo>
                    <a:pt x="0" y="0"/>
                  </a:moveTo>
                  <a:lnTo>
                    <a:pt x="0" y="254"/>
                  </a:lnTo>
                  <a:lnTo>
                    <a:pt x="0" y="1259967"/>
                  </a:lnTo>
                  <a:lnTo>
                    <a:pt x="4504182" y="1259967"/>
                  </a:lnTo>
                  <a:lnTo>
                    <a:pt x="4962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B664266-A3D1-42B6-AF62-5163DEE7328E}"/>
                </a:ext>
              </a:extLst>
            </p:cNvPr>
            <p:cNvSpPr/>
            <p:nvPr/>
          </p:nvSpPr>
          <p:spPr>
            <a:xfrm>
              <a:off x="8196326" y="2700020"/>
              <a:ext cx="3997959" cy="756030"/>
            </a:xfrm>
            <a:custGeom>
              <a:avLst/>
              <a:gdLst>
                <a:gd name="connsiteX0" fmla="*/ 3997960 w 3997959"/>
                <a:gd name="connsiteY0" fmla="*/ 0 h 756030"/>
                <a:gd name="connsiteX1" fmla="*/ 0 w 3997959"/>
                <a:gd name="connsiteY1" fmla="*/ 0 h 756030"/>
                <a:gd name="connsiteX2" fmla="*/ 275209 w 3997959"/>
                <a:gd name="connsiteY2" fmla="*/ 756031 h 756030"/>
                <a:gd name="connsiteX3" fmla="*/ 3997960 w 3997959"/>
                <a:gd name="connsiteY3" fmla="*/ 756031 h 756030"/>
                <a:gd name="connsiteX4" fmla="*/ 3997960 w 3997959"/>
                <a:gd name="connsiteY4" fmla="*/ 0 h 75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959" h="756030">
                  <a:moveTo>
                    <a:pt x="3997960" y="0"/>
                  </a:moveTo>
                  <a:lnTo>
                    <a:pt x="0" y="0"/>
                  </a:lnTo>
                  <a:lnTo>
                    <a:pt x="275209" y="756031"/>
                  </a:lnTo>
                  <a:lnTo>
                    <a:pt x="3997960" y="756031"/>
                  </a:lnTo>
                  <a:lnTo>
                    <a:pt x="399796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61872" y="2061000"/>
            <a:ext cx="5832000" cy="1152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1384" y="4149080"/>
            <a:ext cx="2592288" cy="288000"/>
          </a:xfrm>
        </p:spPr>
        <p:txBody>
          <a:bodyPr tIns="28800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3A2A1C9B-6105-4AF0-A69A-819419A5CD9E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1704" y="3860224"/>
            <a:ext cx="2880000" cy="288000"/>
          </a:xfrm>
        </p:spPr>
        <p:txBody>
          <a:bodyPr lIns="0" tIns="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50EBE3-0EAF-4040-B318-81F139A68E0D}"/>
              </a:ext>
            </a:extLst>
          </p:cNvPr>
          <p:cNvSpPr txBox="1"/>
          <p:nvPr userDrawn="1"/>
        </p:nvSpPr>
        <p:spPr>
          <a:xfrm>
            <a:off x="8832304" y="2924976"/>
            <a:ext cx="1944000" cy="288000"/>
          </a:xfrm>
          <a:prstGeom prst="rect">
            <a:avLst/>
          </a:prstGeom>
          <a:noFill/>
        </p:spPr>
        <p:txBody>
          <a:bodyPr wrap="square" lIns="14400" tIns="10800" rIns="0" bIns="0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F307598-9184-42AD-95C5-B30CE9F0F16D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grpSp>
        <p:nvGrpSpPr>
          <p:cNvPr id="6" name="Grafik 4">
            <a:extLst>
              <a:ext uri="{FF2B5EF4-FFF2-40B4-BE49-F238E27FC236}">
                <a16:creationId xmlns:a16="http://schemas.microsoft.com/office/drawing/2014/main" id="{4FEE0BF1-8904-41E6-9EAB-433B75A66D4E}"/>
              </a:ext>
            </a:extLst>
          </p:cNvPr>
          <p:cNvGrpSpPr/>
          <p:nvPr/>
        </p:nvGrpSpPr>
        <p:grpSpPr>
          <a:xfrm>
            <a:off x="-18000" y="-1"/>
            <a:ext cx="12218400" cy="6872850"/>
            <a:chOff x="-18000" y="-1"/>
            <a:chExt cx="12218400" cy="68728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8F63E72-D779-4F25-88C2-A7F2C2EDA671}"/>
                </a:ext>
              </a:extLst>
            </p:cNvPr>
            <p:cNvSpPr/>
            <p:nvPr/>
          </p:nvSpPr>
          <p:spPr>
            <a:xfrm>
              <a:off x="-16854" y="1803867"/>
              <a:ext cx="7783756" cy="5068981"/>
            </a:xfrm>
            <a:custGeom>
              <a:avLst/>
              <a:gdLst>
                <a:gd name="connsiteX0" fmla="*/ 0 w 7783756"/>
                <a:gd name="connsiteY0" fmla="*/ 0 h 5068981"/>
                <a:gd name="connsiteX1" fmla="*/ 0 w 7783756"/>
                <a:gd name="connsiteY1" fmla="*/ 5068982 h 5068981"/>
                <a:gd name="connsiteX2" fmla="*/ 5938779 w 7783756"/>
                <a:gd name="connsiteY2" fmla="*/ 5068982 h 5068981"/>
                <a:gd name="connsiteX3" fmla="*/ 7783757 w 7783756"/>
                <a:gd name="connsiteY3" fmla="*/ 0 h 5068981"/>
                <a:gd name="connsiteX4" fmla="*/ 0 w 7783756"/>
                <a:gd name="connsiteY4" fmla="*/ 0 h 506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3756" h="5068981">
                  <a:moveTo>
                    <a:pt x="0" y="0"/>
                  </a:moveTo>
                  <a:lnTo>
                    <a:pt x="0" y="5068982"/>
                  </a:lnTo>
                  <a:lnTo>
                    <a:pt x="5938779" y="5068982"/>
                  </a:lnTo>
                  <a:lnTo>
                    <a:pt x="7783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C6D96B-4568-4116-8976-2B3D8A6449DC}"/>
                </a:ext>
              </a:extLst>
            </p:cNvPr>
            <p:cNvSpPr/>
            <p:nvPr/>
          </p:nvSpPr>
          <p:spPr>
            <a:xfrm>
              <a:off x="6552063" y="-1"/>
              <a:ext cx="5650627" cy="5353950"/>
            </a:xfrm>
            <a:custGeom>
              <a:avLst/>
              <a:gdLst>
                <a:gd name="connsiteX0" fmla="*/ 5650628 w 5650627"/>
                <a:gd name="connsiteY0" fmla="*/ 0 h 5353950"/>
                <a:gd name="connsiteX1" fmla="*/ 1948707 w 5650627"/>
                <a:gd name="connsiteY1" fmla="*/ 0 h 5353950"/>
                <a:gd name="connsiteX2" fmla="*/ 0 w 5650627"/>
                <a:gd name="connsiteY2" fmla="*/ 5353950 h 5353950"/>
                <a:gd name="connsiteX3" fmla="*/ 5649610 w 5650627"/>
                <a:gd name="connsiteY3" fmla="*/ 5353950 h 5353950"/>
                <a:gd name="connsiteX4" fmla="*/ 5650628 w 5650627"/>
                <a:gd name="connsiteY4" fmla="*/ 5351150 h 5353950"/>
                <a:gd name="connsiteX5" fmla="*/ 5650628 w 5650627"/>
                <a:gd name="connsiteY5" fmla="*/ 0 h 53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627" h="5353950">
                  <a:moveTo>
                    <a:pt x="5650628" y="0"/>
                  </a:moveTo>
                  <a:lnTo>
                    <a:pt x="1948707" y="0"/>
                  </a:lnTo>
                  <a:lnTo>
                    <a:pt x="0" y="5353950"/>
                  </a:lnTo>
                  <a:lnTo>
                    <a:pt x="5649610" y="5353950"/>
                  </a:lnTo>
                  <a:lnTo>
                    <a:pt x="5650628" y="5351150"/>
                  </a:lnTo>
                  <a:lnTo>
                    <a:pt x="5650628" y="0"/>
                  </a:lnTo>
                  <a:close/>
                </a:path>
              </a:pathLst>
            </a:custGeom>
            <a:solidFill>
              <a:schemeClr val="accent3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B734503-2298-7807-2872-F12476FC11A1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7F8267C-5732-FE78-E8E7-0AE68F47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025FB01-339D-C9F3-D9E8-893BFCD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48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F63E72-D779-4F25-88C2-A7F2C2EDA671}"/>
              </a:ext>
            </a:extLst>
          </p:cNvPr>
          <p:cNvSpPr/>
          <p:nvPr/>
        </p:nvSpPr>
        <p:spPr>
          <a:xfrm>
            <a:off x="-16854" y="1803867"/>
            <a:ext cx="7783756" cy="5068981"/>
          </a:xfrm>
          <a:custGeom>
            <a:avLst/>
            <a:gdLst>
              <a:gd name="connsiteX0" fmla="*/ 0 w 7783756"/>
              <a:gd name="connsiteY0" fmla="*/ 0 h 5068981"/>
              <a:gd name="connsiteX1" fmla="*/ 0 w 7783756"/>
              <a:gd name="connsiteY1" fmla="*/ 5068982 h 5068981"/>
              <a:gd name="connsiteX2" fmla="*/ 5938779 w 7783756"/>
              <a:gd name="connsiteY2" fmla="*/ 5068982 h 5068981"/>
              <a:gd name="connsiteX3" fmla="*/ 7783757 w 7783756"/>
              <a:gd name="connsiteY3" fmla="*/ 0 h 5068981"/>
              <a:gd name="connsiteX4" fmla="*/ 0 w 7783756"/>
              <a:gd name="connsiteY4" fmla="*/ 0 h 50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756" h="5068981">
                <a:moveTo>
                  <a:pt x="0" y="0"/>
                </a:moveTo>
                <a:lnTo>
                  <a:pt x="0" y="5068982"/>
                </a:lnTo>
                <a:lnTo>
                  <a:pt x="5938779" y="5068982"/>
                </a:lnTo>
                <a:lnTo>
                  <a:pt x="77837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F008F59-7CE7-2F4D-5EDB-3050F2877E18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729A337-A95A-C82F-20EE-6E3197D3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52B775-ED85-F678-4E19-5193220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7" name="Grafik 16">
            <a:extLst>
              <a:ext uri="{FF2B5EF4-FFF2-40B4-BE49-F238E27FC236}">
                <a16:creationId xmlns:a16="http://schemas.microsoft.com/office/drawing/2014/main" id="{1CC7D6F7-6576-46E9-8F5C-0D08112494D4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5C35ECD-471C-44FB-8C31-D16F5FBB515A}"/>
                </a:ext>
              </a:extLst>
            </p:cNvPr>
            <p:cNvSpPr/>
            <p:nvPr/>
          </p:nvSpPr>
          <p:spPr>
            <a:xfrm>
              <a:off x="-9655" y="1801742"/>
              <a:ext cx="8900148" cy="4378312"/>
            </a:xfrm>
            <a:custGeom>
              <a:avLst/>
              <a:gdLst>
                <a:gd name="connsiteX0" fmla="*/ 0 w 8900148"/>
                <a:gd name="connsiteY0" fmla="*/ 0 h 4378312"/>
                <a:gd name="connsiteX1" fmla="*/ 0 w 8900148"/>
                <a:gd name="connsiteY1" fmla="*/ 4378313 h 4378312"/>
                <a:gd name="connsiteX2" fmla="*/ 7306510 w 8900148"/>
                <a:gd name="connsiteY2" fmla="*/ 4378313 h 4378312"/>
                <a:gd name="connsiteX3" fmla="*/ 8900149 w 8900148"/>
                <a:gd name="connsiteY3" fmla="*/ 0 h 4378312"/>
                <a:gd name="connsiteX4" fmla="*/ 0 w 8900148"/>
                <a:gd name="connsiteY4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148" h="4378312">
                  <a:moveTo>
                    <a:pt x="0" y="0"/>
                  </a:moveTo>
                  <a:lnTo>
                    <a:pt x="0" y="4378313"/>
                  </a:lnTo>
                  <a:lnTo>
                    <a:pt x="7306510" y="4378313"/>
                  </a:lnTo>
                  <a:lnTo>
                    <a:pt x="8900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3D9652C-3B6E-4EF3-88D5-C1F96FDC61FC}"/>
                </a:ext>
              </a:extLst>
            </p:cNvPr>
            <p:cNvSpPr/>
            <p:nvPr/>
          </p:nvSpPr>
          <p:spPr>
            <a:xfrm>
              <a:off x="7558476" y="1293878"/>
              <a:ext cx="4637011" cy="4378439"/>
            </a:xfrm>
            <a:custGeom>
              <a:avLst/>
              <a:gdLst>
                <a:gd name="connsiteX0" fmla="*/ 4637012 w 4637011"/>
                <a:gd name="connsiteY0" fmla="*/ 0 h 4378439"/>
                <a:gd name="connsiteX1" fmla="*/ 1593640 w 4637011"/>
                <a:gd name="connsiteY1" fmla="*/ 0 h 4378439"/>
                <a:gd name="connsiteX2" fmla="*/ 0 w 4637011"/>
                <a:gd name="connsiteY2" fmla="*/ 4378440 h 4378439"/>
                <a:gd name="connsiteX3" fmla="*/ 4635868 w 4637011"/>
                <a:gd name="connsiteY3" fmla="*/ 4378440 h 4378439"/>
                <a:gd name="connsiteX4" fmla="*/ 4637012 w 4637011"/>
                <a:gd name="connsiteY4" fmla="*/ 4375388 h 4378439"/>
                <a:gd name="connsiteX5" fmla="*/ 4637012 w 4637011"/>
                <a:gd name="connsiteY5" fmla="*/ 0 h 43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7011" h="4378439">
                  <a:moveTo>
                    <a:pt x="4637012" y="0"/>
                  </a:moveTo>
                  <a:lnTo>
                    <a:pt x="1593640" y="0"/>
                  </a:lnTo>
                  <a:lnTo>
                    <a:pt x="0" y="4378440"/>
                  </a:lnTo>
                  <a:lnTo>
                    <a:pt x="4635868" y="4378440"/>
                  </a:lnTo>
                  <a:lnTo>
                    <a:pt x="4637012" y="4375388"/>
                  </a:lnTo>
                  <a:lnTo>
                    <a:pt x="4637012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CCBDE3-A89C-4F87-BA54-A803CF58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D3204-B3CD-4DC4-9A86-021666AC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1296"/>
            <a:ext cx="11088000" cy="446400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BC9EF-308F-413B-81E6-364977B5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08A7-43CF-4F62-A1B6-FDAD847F1A5E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0AFB5-0220-4FCE-9BC1-51EDC369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5920" y="6453336"/>
            <a:ext cx="4320000" cy="144000"/>
          </a:xfrm>
          <a:prstGeom prst="rect">
            <a:avLst/>
          </a:prstGeom>
        </p:spPr>
        <p:txBody>
          <a:bodyPr vert="horz" lIns="0" tIns="43200" rIns="1440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0230-7E52-434A-946B-79F9C8106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453336"/>
            <a:ext cx="289248" cy="144000"/>
          </a:xfrm>
          <a:prstGeom prst="rect">
            <a:avLst/>
          </a:prstGeom>
        </p:spPr>
        <p:txBody>
          <a:bodyPr vert="horz" lIns="0" tIns="72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E1C8-C15B-4C47-AD9F-B8F50D12944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79685E-F268-43A6-900F-8FE9E297B579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75635" y="6277045"/>
            <a:ext cx="383407" cy="396000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3925A3B8-758F-47EE-A4DA-C38EC940F536}"/>
              </a:ext>
            </a:extLst>
          </p:cNvPr>
          <p:cNvSpPr/>
          <p:nvPr userDrawn="1"/>
        </p:nvSpPr>
        <p:spPr>
          <a:xfrm>
            <a:off x="883443" y="6267450"/>
            <a:ext cx="171451" cy="404813"/>
          </a:xfrm>
          <a:prstGeom prst="parallelogram">
            <a:avLst>
              <a:gd name="adj" fmla="val 86333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5" r:id="rId3"/>
    <p:sldLayoutId id="2147483668" r:id="rId4"/>
    <p:sldLayoutId id="2147483684" r:id="rId5"/>
    <p:sldLayoutId id="2147483671" r:id="rId6"/>
    <p:sldLayoutId id="2147483670" r:id="rId7"/>
    <p:sldLayoutId id="2147483683" r:id="rId8"/>
    <p:sldLayoutId id="2147483672" r:id="rId9"/>
    <p:sldLayoutId id="2147483682" r:id="rId10"/>
    <p:sldLayoutId id="2147483681" r:id="rId11"/>
    <p:sldLayoutId id="2147483650" r:id="rId12"/>
    <p:sldLayoutId id="2147483651" r:id="rId13"/>
    <p:sldLayoutId id="2147483662" r:id="rId14"/>
    <p:sldLayoutId id="2147483667" r:id="rId15"/>
    <p:sldLayoutId id="2147483665" r:id="rId16"/>
    <p:sldLayoutId id="2147483652" r:id="rId17"/>
    <p:sldLayoutId id="2147483673" r:id="rId18"/>
    <p:sldLayoutId id="2147483680" r:id="rId19"/>
    <p:sldLayoutId id="2147483677" r:id="rId20"/>
    <p:sldLayoutId id="2147483674" r:id="rId21"/>
    <p:sldLayoutId id="2147483675" r:id="rId22"/>
    <p:sldLayoutId id="2147483676" r:id="rId23"/>
    <p:sldLayoutId id="2147483678" r:id="rId24"/>
    <p:sldLayoutId id="2147483686" r:id="rId25"/>
    <p:sldLayoutId id="2147483679" r:id="rId26"/>
    <p:sldLayoutId id="2147483654" r:id="rId27"/>
    <p:sldLayoutId id="2147483655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7000"/>
        </a:lnSpc>
        <a:spcBef>
          <a:spcPts val="14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16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1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gen-wissen-verbindet.de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siegen.de/" TargetMode="Externa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CD148-6F40-420F-9EEB-1B359BFD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Universitätsverwaltung - Dezernate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115460"/>
            <a:ext cx="3287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Arbeits- und Gesundheitsschutz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Finanzen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Beschaffung und Zollangelegenheiten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2185700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Hochschulplanung und -entwicklung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Campusmanagement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380AB4-FE7A-420F-8D2E-EB0CAA973984}"/>
              </a:ext>
            </a:extLst>
          </p:cNvPr>
          <p:cNvSpPr txBox="1"/>
          <p:nvPr/>
        </p:nvSpPr>
        <p:spPr>
          <a:xfrm>
            <a:off x="7113484" y="3050376"/>
            <a:ext cx="3347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Justiziariat und Patente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Akademische Angelegenheiten und studienbezogene Rechtsangelegenheiten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3C01F5-82E4-4AFE-BD40-B1FBE23230A4}"/>
              </a:ext>
            </a:extLst>
          </p:cNvPr>
          <p:cNvSpPr txBox="1"/>
          <p:nvPr/>
        </p:nvSpPr>
        <p:spPr>
          <a:xfrm>
            <a:off x="7104112" y="4059069"/>
            <a:ext cx="671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Personalentwicklung und Organisation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Berufungsmanagement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Personalangelegenheiten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Arbeits- und Dienstrecht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750909-7140-4D2A-ACC3-8F7D1C87ACCF}"/>
              </a:ext>
            </a:extLst>
          </p:cNvPr>
          <p:cNvSpPr txBox="1"/>
          <p:nvPr/>
        </p:nvSpPr>
        <p:spPr>
          <a:xfrm>
            <a:off x="7104112" y="5211197"/>
            <a:ext cx="4535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Bauangelegenheiten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Betriebstechnik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Flächen- und Liegenschaftsmanagement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Infrastrukturelles Gebäudemanagement und Sicherheit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1CBAD2-F1B2-4AE0-A257-FCCCDA5935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6" y="843309"/>
            <a:ext cx="2397239" cy="1348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D5E367-9B16-408F-9189-F3537E3C1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41653"/>
            <a:ext cx="694596" cy="6945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DBB7CE7-F4FB-4A43-84B1-7ECB5C2F7D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712" y="1757553"/>
            <a:ext cx="2397239" cy="1348447"/>
          </a:xfrm>
          <a:prstGeom prst="rect">
            <a:avLst/>
          </a:prstGeom>
        </p:spPr>
      </p:pic>
      <p:pic>
        <p:nvPicPr>
          <p:cNvPr id="29" name="Grafik 28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13061B7-50FD-4888-AC3A-076DEE2B7B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791"/>
            <a:ext cx="2015027" cy="144052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259271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1: Finanzen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3122923"/>
            <a:ext cx="444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3: Recht &amp; Akademisches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2160088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2: Hochschulplanung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C1E00EA-F753-4F3B-A0B6-283BF90DF507}"/>
              </a:ext>
            </a:extLst>
          </p:cNvPr>
          <p:cNvSpPr txBox="1"/>
          <p:nvPr/>
        </p:nvSpPr>
        <p:spPr>
          <a:xfrm>
            <a:off x="1804111" y="4215571"/>
            <a:ext cx="4464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4: Personal &amp; Organisation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772A80A-23DB-4053-973E-91FC2CBDD275}"/>
              </a:ext>
            </a:extLst>
          </p:cNvPr>
          <p:cNvSpPr txBox="1"/>
          <p:nvPr/>
        </p:nvSpPr>
        <p:spPr>
          <a:xfrm>
            <a:off x="1809294" y="5361795"/>
            <a:ext cx="5150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5: Gebäude- und Liegenschaftsmanagement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1526259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2440503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A952C9-EF93-4F19-AD3D-6723419D92F4}"/>
              </a:ext>
            </a:extLst>
          </p:cNvPr>
          <p:cNvCxnSpPr>
            <a:cxnSpLocks/>
          </p:cNvCxnSpPr>
          <p:nvPr/>
        </p:nvCxnSpPr>
        <p:spPr>
          <a:xfrm>
            <a:off x="2567608" y="3429000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9EA272-1455-4C68-82AF-E50E12B8AE1A}"/>
              </a:ext>
            </a:extLst>
          </p:cNvPr>
          <p:cNvCxnSpPr>
            <a:cxnSpLocks/>
          </p:cNvCxnSpPr>
          <p:nvPr/>
        </p:nvCxnSpPr>
        <p:spPr>
          <a:xfrm>
            <a:off x="2567608" y="4562214"/>
            <a:ext cx="432048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90FFFE6-DB73-4F7B-A0B6-D218B84F4324}"/>
              </a:ext>
            </a:extLst>
          </p:cNvPr>
          <p:cNvCxnSpPr>
            <a:cxnSpLocks/>
          </p:cNvCxnSpPr>
          <p:nvPr/>
        </p:nvCxnSpPr>
        <p:spPr>
          <a:xfrm>
            <a:off x="2564828" y="5700349"/>
            <a:ext cx="432326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B912735-6A7F-E3BA-DC3D-CE97C053C1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9" y="4966072"/>
            <a:ext cx="1129999" cy="11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27C3F1F-AEE0-924E-AAF3-0174F254FF6D}"/>
              </a:ext>
            </a:extLst>
          </p:cNvPr>
          <p:cNvSpPr/>
          <p:nvPr/>
        </p:nvSpPr>
        <p:spPr>
          <a:xfrm>
            <a:off x="682498" y="5154719"/>
            <a:ext cx="10669917" cy="95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3F1A67-985E-254F-92FA-93222A41AA17}"/>
              </a:ext>
            </a:extLst>
          </p:cNvPr>
          <p:cNvSpPr/>
          <p:nvPr/>
        </p:nvSpPr>
        <p:spPr>
          <a:xfrm>
            <a:off x="688667" y="1766729"/>
            <a:ext cx="628398" cy="628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46290"/>
          </a:xfrm>
        </p:spPr>
        <p:txBody>
          <a:bodyPr/>
          <a:lstStyle/>
          <a:p>
            <a:r>
              <a:rPr lang="de-DE" dirty="0"/>
              <a:t>Universitätsverwaltung</a:t>
            </a:r>
            <a:endParaRPr lang="de-DE" sz="20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628800"/>
            <a:ext cx="33669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Studierendensekretariat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Zentrale Studienberatung (ZSB)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Jobvermittlung für Studierende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Student Admission, Registration and Training in German Language (STARTING)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3030524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International Student </a:t>
            </a:r>
            <a:r>
              <a:rPr lang="de-DE" sz="1400" dirty="0" err="1"/>
              <a:t>Affairs</a:t>
            </a:r>
            <a:r>
              <a:rPr lang="de-DE" sz="1400" dirty="0"/>
              <a:t> (ISA)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Welcome Center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950413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Referat Studierendenservice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4126672"/>
            <a:ext cx="3571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Stabsabteilung Finanzcontrolling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Datenschutz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Digitalisierung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3004912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Referat International Office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2217401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3285327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CB3015B-EBD5-FE42-932F-A2C51568D208}"/>
              </a:ext>
            </a:extLst>
          </p:cNvPr>
          <p:cNvSpPr/>
          <p:nvPr/>
        </p:nvSpPr>
        <p:spPr>
          <a:xfrm>
            <a:off x="1801125" y="3573016"/>
            <a:ext cx="17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Stabsstellen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133C03-6428-6347-A698-382073DAE85F}"/>
              </a:ext>
            </a:extLst>
          </p:cNvPr>
          <p:cNvSpPr/>
          <p:nvPr/>
        </p:nvSpPr>
        <p:spPr>
          <a:xfrm>
            <a:off x="812140" y="1628800"/>
            <a:ext cx="40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chemeClr val="bg1"/>
                </a:solidFill>
              </a:rPr>
              <a:t>i</a:t>
            </a:r>
            <a:endParaRPr lang="de-DE" sz="2800" b="1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DBAAB8-328D-4F46-B471-F45961BC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6" y="2744114"/>
            <a:ext cx="667283" cy="6593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60746DC-1B87-3D43-8BA6-08519D16A0B9}"/>
              </a:ext>
            </a:extLst>
          </p:cNvPr>
          <p:cNvSpPr/>
          <p:nvPr/>
        </p:nvSpPr>
        <p:spPr>
          <a:xfrm>
            <a:off x="1804111" y="1268760"/>
            <a:ext cx="1265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Referate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8F357F-07F9-1CF1-B614-599675BDAEE4}"/>
              </a:ext>
            </a:extLst>
          </p:cNvPr>
          <p:cNvSpPr txBox="1"/>
          <p:nvPr/>
        </p:nvSpPr>
        <p:spPr>
          <a:xfrm>
            <a:off x="1271464" y="5190291"/>
            <a:ext cx="957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Ausgezeichnete Universitätsverwaltung („Quality Audit Science Administration“) unter anderem durch: kommunizierendes Qualitätsmanagement auf Grundlage insbesondere von Serviceversprechen, gelebter Kultur der Ermöglichung und verbindlicher Roadmap zur Digitalisierung der Verwaltungsprozesse bis zum Jahr 2025.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0F501-ACCB-5F4A-A995-E6B9D7674C9A}"/>
              </a:ext>
            </a:extLst>
          </p:cNvPr>
          <p:cNvSpPr txBox="1"/>
          <p:nvPr/>
        </p:nvSpPr>
        <p:spPr>
          <a:xfrm>
            <a:off x="5591944" y="4124753"/>
            <a:ext cx="3571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Informationssicherheit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Innenrevision</a:t>
            </a:r>
          </a:p>
        </p:txBody>
      </p:sp>
    </p:spTree>
    <p:extLst>
      <p:ext uri="{BB962C8B-B14F-4D97-AF65-F5344CB8AC3E}">
        <p14:creationId xmlns:p14="http://schemas.microsoft.com/office/powerpoint/2010/main" val="20476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4061A-4FC2-F446-B996-1637F34E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485685"/>
            <a:ext cx="5688632" cy="2239459"/>
          </a:xfrm>
        </p:spPr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Förderung der Idee des Europäischen Hochschulraumes, der Internationalität und Mobilität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Gelebte Qualitätskultur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Bekenntnis zu Diversität und Chancengleichheit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Prinzip der Partizipation und Mitverantwortung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ACE24-15EE-214F-B094-65C24B4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20. April 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0FF-B59B-EC4C-9129-B7E11811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12</a:t>
            </a:fld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9028CF5-695C-2F4C-9A39-89D5A7163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4000"/>
            <a:ext cx="5814000" cy="3674789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1E488D-22FB-8148-99B6-B494C0B9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1800" b="1" u="none" dirty="0">
                <a:solidFill>
                  <a:schemeClr val="accent3"/>
                </a:solidFill>
              </a:rPr>
              <a:t>Leitidee: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09D18-F91B-1847-8B86-F67614A24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40552"/>
            <a:ext cx="10585176" cy="946859"/>
          </a:xfrm>
          <a:prstGeom prst="rect">
            <a:avLst/>
          </a:prstGeom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6DCC7C5-0923-FB7F-B778-4330581E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40376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2">
            <a:extLst>
              <a:ext uri="{FF2B5EF4-FFF2-40B4-BE49-F238E27FC236}">
                <a16:creationId xmlns:a16="http://schemas.microsoft.com/office/drawing/2014/main" id="{62B3C02A-351D-4610-AD47-BF3A4B202D0F}"/>
              </a:ext>
            </a:extLst>
          </p:cNvPr>
          <p:cNvSpPr txBox="1">
            <a:spLocks/>
          </p:cNvSpPr>
          <p:nvPr/>
        </p:nvSpPr>
        <p:spPr>
          <a:xfrm>
            <a:off x="551384" y="2007934"/>
            <a:ext cx="5832000" cy="10801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Standorte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63ECD-580E-4B5F-BB54-038CC362FB29}"/>
              </a:ext>
            </a:extLst>
          </p:cNvPr>
          <p:cNvSpPr txBox="1">
            <a:spLocks/>
          </p:cNvSpPr>
          <p:nvPr/>
        </p:nvSpPr>
        <p:spPr>
          <a:xfrm>
            <a:off x="551384" y="3284984"/>
            <a:ext cx="4248472" cy="381642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Zwei-Standort-Strategie: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Unteres Schloss im Herzen der Universitätsstadt Siegen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auf dem Haardter Berg in Siegen-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Weidenau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 (Adolf-Reichwein-Straße, Hölderlin-Straße, Paul-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Bonatz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-Straße)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620A0C-25C2-8746-85F2-00FE071926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456" y="1443260"/>
            <a:ext cx="8087544" cy="5721865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4DC2539-9768-078C-84AD-F47FF316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01FB47-B74D-37E2-9272-8CC5117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373831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Unteres Schloss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525192"/>
            <a:ext cx="489654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Zentral im Stadtzentrum gelegener Campus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in z. T. historischen Gebäuden mit 2021 eröffneter Mensa und modernem Hörsaalzentrum</a:t>
            </a:r>
          </a:p>
        </p:txBody>
      </p:sp>
      <p:pic>
        <p:nvPicPr>
          <p:cNvPr id="7" name="Grafik 6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44C765-A4D4-497C-A2F6-D53727E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48" y="1012899"/>
            <a:ext cx="821071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5DBA-A9F0-A22A-8F2A-932C068E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19F1363F-D6A6-E5F1-5C2C-49D2B7DC76AD}"/>
              </a:ext>
            </a:extLst>
          </p:cNvPr>
          <p:cNvSpPr/>
          <p:nvPr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F469C9AE-2579-424C-E9BB-BD0EAE0C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Studienservice Center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74B6A7-2A4C-A296-434A-07BE6542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C1730D-9C95-7625-2EB8-9615004D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BB6F42-5439-9FDF-AAE2-D8EA9741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C4A18A8-BE11-9DB3-4560-E480C12D0FFE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832648" cy="403234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„Schaufenster der Universität“.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Fußläufige Erreichbarkeit von zentralen Haltestellen des ÖPNV, anderer Campus-Standorte in der Innenstadt sowie für Gäste von außerhalb.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Knotenpunkt studentischer Laufströme in der Unterstadt.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Mehrere Lernorte (LEO) im Gebäude, die Aufenthaltsqualität mit Medienausstattung verbinden.</a:t>
            </a:r>
          </a:p>
          <a:p>
            <a:br>
              <a:rPr lang="de-DE" dirty="0"/>
            </a:br>
            <a:endParaRPr lang="de-DE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8" name="Grafik 7" descr="Ein Bild, das Gebäude, Fenster, draußen, Gewerbegebäude enthält.&#10;&#10;KI-generierte Inhalte können fehlerhaft sein.">
            <a:extLst>
              <a:ext uri="{FF2B5EF4-FFF2-40B4-BE49-F238E27FC236}">
                <a16:creationId xmlns:a16="http://schemas.microsoft.com/office/drawing/2014/main" id="{AFDB1124-E800-7185-634F-AA5DD0ED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13" y="0"/>
            <a:ext cx="8638728" cy="57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4824536" cy="21602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Umzug zweier weiterer Fakultäten in die Innenstadt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Klimaneutrale Campus-Standorte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Hoher Mehrwert für die gesamte Stadt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Beitrag zur Mobilitätswende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3FEBB-A3CE-3A41-87A1-D6C44685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1033448"/>
            <a:ext cx="8179326" cy="5779928"/>
          </a:xfrm>
          <a:prstGeom prst="rect">
            <a:avLst/>
          </a:prstGeom>
        </p:spPr>
      </p:pic>
      <p:sp>
        <p:nvSpPr>
          <p:cNvPr id="11" name="Titel 71">
            <a:extLst>
              <a:ext uri="{FF2B5EF4-FFF2-40B4-BE49-F238E27FC236}">
                <a16:creationId xmlns:a16="http://schemas.microsoft.com/office/drawing/2014/main" id="{0746D597-6A84-5040-BC10-55520C8C36A5}"/>
              </a:ext>
            </a:extLst>
          </p:cNvPr>
          <p:cNvSpPr txBox="1">
            <a:spLocks/>
          </p:cNvSpPr>
          <p:nvPr/>
        </p:nvSpPr>
        <p:spPr>
          <a:xfrm>
            <a:off x="554683" y="5085280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Ausführliche Information:</a:t>
            </a:r>
            <a:br>
              <a:rPr lang="de-DE" sz="2000" dirty="0"/>
            </a:br>
            <a:r>
              <a:rPr lang="de-DE" sz="2000" dirty="0">
                <a:solidFill>
                  <a:schemeClr val="accent3"/>
                </a:solidFill>
                <a:hlinkClick r:id="rId3"/>
              </a:rPr>
              <a:t>www.siegen-wissen-verbindet.de </a:t>
            </a:r>
            <a:endParaRPr lang="de-DE" sz="2000" dirty="0">
              <a:solidFill>
                <a:schemeClr val="accent3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047FBD-AD1D-B84E-A012-B565E2BD07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58476"/>
            <a:ext cx="2742667" cy="9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Adolf-Reichwein-Straße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453184"/>
            <a:ext cx="525658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Aufwändig modernisierter Campus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mit renovierter Uni-Bibliothek und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moderner Mensa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80FD3D-D942-FA40-9346-9EB4EC9F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1612"/>
            <a:ext cx="8158640" cy="5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-1" y="1792398"/>
            <a:ext cx="5954383" cy="2524323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Forschungszentrum „INCYTE“ (geplante Fertigstellung 2025)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1916832"/>
            <a:ext cx="5112568" cy="20882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sz="1950" b="0" dirty="0"/>
              <a:t>Modernes Forschungszentrum: Interdisziplinäres Laborgebäude für Nanoanalytik, Nanochemie &amp; Cyber-physische Sensortechnologien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Nutzfläche von etwa 5.200 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Präparations- und Syntheselabore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Reinraum für die Sensorentwicklung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S2-Labore</a:t>
            </a:r>
            <a:endParaRPr lang="de-DE" sz="1950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C47B0-CF61-714E-9192-7F818BD6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6" y="1340768"/>
            <a:ext cx="8350500" cy="5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Standorte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256584" cy="19678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Emmy Noether-Campus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Brauhaus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Hölderlinstraße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Artur-Woll-Haus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Paul-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Bonatz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-Straße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67EF3D-46BF-7E4C-B250-EB4E44D28E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1297329"/>
            <a:ext cx="8305528" cy="58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Universität Siegen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948CA2B-9F6A-4377-869B-4AFD9F4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2" y="4005064"/>
            <a:ext cx="2880000" cy="288000"/>
          </a:xfrm>
        </p:spPr>
        <p:txBody>
          <a:bodyPr/>
          <a:lstStyle/>
          <a:p>
            <a:r>
              <a:rPr lang="de-DE" dirty="0"/>
              <a:t>Stand: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33039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Forschung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708920"/>
            <a:ext cx="6014604" cy="3816424"/>
          </a:xfrm>
        </p:spPr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Profilbereiche: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Medien und Kultur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Bildung und Soziales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Sensorik und Visual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Materie und Quantensysteme</a:t>
            </a:r>
            <a:br>
              <a:rPr lang="de-DE" dirty="0"/>
            </a:br>
            <a:endParaRPr lang="de-DE" dirty="0"/>
          </a:p>
          <a:p>
            <a:r>
              <a:rPr lang="de-DE" dirty="0">
                <a:solidFill>
                  <a:srgbClr val="00B0F0"/>
                </a:solidFill>
              </a:rPr>
              <a:t>Kompetenzbereiche: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Smartes Arbeiten und smarter Alltag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Nanotechnologie und neue Materialien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Gesundheitsforschung und Alternsforschung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EE94F35-EE21-A24E-9DC1-40928E533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D3703-1E15-8C1D-4FC4-80D5174A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20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ABBCB55-0A95-1DA8-2A61-CB19091E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1077622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490AD-57F4-72CA-4C7A-8A194139A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Exzellenzcluster</a:t>
            </a:r>
            <a:br>
              <a:rPr lang="de-DE" dirty="0"/>
            </a:br>
            <a:r>
              <a:rPr lang="de-DE" dirty="0"/>
              <a:t>„Color </a:t>
            </a:r>
            <a:r>
              <a:rPr lang="de-DE" dirty="0" err="1"/>
              <a:t>meets</a:t>
            </a:r>
            <a:r>
              <a:rPr lang="de-DE" dirty="0"/>
              <a:t> Flavor“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FA786A-7209-96FA-9D4D-79A7811FF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392488" cy="1655762"/>
          </a:xfrm>
        </p:spPr>
        <p:txBody>
          <a:bodyPr/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/>
              <a:t>Historischer Erfolg: Universität erhält 2025 den Zuschlag für den Exzellenzcluster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Themenfeld: Elementarteilchenphysik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Partner: Universitäten Bonn und Dortmund, Forschungszentrum Jülich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Fördersumme: 60 Mio. € </a:t>
            </a:r>
            <a:br>
              <a:rPr lang="de-DE" b="0" dirty="0"/>
            </a:br>
            <a:r>
              <a:rPr lang="de-DE" b="0" dirty="0"/>
              <a:t>über 7 Jahre</a:t>
            </a:r>
            <a:endParaRPr lang="de-DE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endParaRPr lang="de-DE" dirty="0"/>
          </a:p>
        </p:txBody>
      </p:sp>
      <p:pic>
        <p:nvPicPr>
          <p:cNvPr id="10" name="Bildplatzhalter 9" descr="Ein Bild, das Person, Lächeln, Gebäude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3BEB8A55-8976-7DD0-9B35-338C2C521A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-7939" r="18065" b="-433"/>
          <a:stretch>
            <a:fillRect/>
          </a:stretch>
        </p:blipFill>
        <p:spPr>
          <a:xfrm>
            <a:off x="4440810" y="27384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44991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5854B99-5BF5-4909-B14B-07FA889C9DA0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DD02E84-A03B-4272-B1A2-DEC64FF17228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BA6AEC-A953-4460-89DE-055FEC8F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64011"/>
            <a:ext cx="11088000" cy="431944"/>
          </a:xfrm>
        </p:spPr>
        <p:txBody>
          <a:bodyPr/>
          <a:lstStyle/>
          <a:p>
            <a:r>
              <a:rPr lang="de-DE" dirty="0"/>
              <a:t>3 DFG-Sonderforschungsbereiche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98B1E4-B7D4-43BE-A5C0-EB7519391E7E}"/>
              </a:ext>
            </a:extLst>
          </p:cNvPr>
          <p:cNvSpPr txBox="1">
            <a:spLocks/>
          </p:cNvSpPr>
          <p:nvPr/>
        </p:nvSpPr>
        <p:spPr>
          <a:xfrm>
            <a:off x="551392" y="2539971"/>
            <a:ext cx="6480711" cy="2689229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 1473: Transformationen des Populären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 1187: Medien der Kooperation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SFB/TRR 257: Phänomenologische Elementarteilchenphysik nach der </a:t>
            </a:r>
            <a:r>
              <a:rPr lang="de-DE" dirty="0" err="1">
                <a:solidFill>
                  <a:schemeClr val="bg1"/>
                </a:solidFill>
              </a:rPr>
              <a:t>Higgs</a:t>
            </a:r>
            <a:r>
              <a:rPr lang="de-DE" dirty="0">
                <a:solidFill>
                  <a:schemeClr val="bg1"/>
                </a:solidFill>
              </a:rPr>
              <a:t>-Entdeckung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de-DE" sz="2800" b="1" dirty="0">
                <a:solidFill>
                  <a:schemeClr val="accent2"/>
                </a:solidFill>
              </a:rPr>
              <a:t>DFG-Graduiertenkolleg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2493: Folgen Sozialer Hilfen</a:t>
            </a:r>
          </a:p>
          <a:p>
            <a:pPr marL="0" lvl="2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AE4C2-5D72-4B27-BEBD-A56A4CD6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45" y="1772816"/>
            <a:ext cx="3676983" cy="3676983"/>
          </a:xfrm>
          <a:prstGeom prst="rect">
            <a:avLst/>
          </a:prstGeom>
        </p:spPr>
      </p:pic>
      <p:sp>
        <p:nvSpPr>
          <p:cNvPr id="9" name="Titel 35">
            <a:extLst>
              <a:ext uri="{FF2B5EF4-FFF2-40B4-BE49-F238E27FC236}">
                <a16:creationId xmlns:a16="http://schemas.microsoft.com/office/drawing/2014/main" id="{E5BD8E6F-988E-4A41-BBE6-0C6D8A5333FF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Forschung</a:t>
            </a:r>
          </a:p>
        </p:txBody>
      </p:sp>
    </p:spTree>
    <p:extLst>
      <p:ext uri="{BB962C8B-B14F-4D97-AF65-F5344CB8AC3E}">
        <p14:creationId xmlns:p14="http://schemas.microsoft.com/office/powerpoint/2010/main" val="210628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004693F-EBF4-4480-80E0-5AF0082477CA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6154862-DD29-42E9-97BF-8D8830018257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7343F5-6F8D-4FFD-BF94-204426F2C559}"/>
              </a:ext>
            </a:extLst>
          </p:cNvPr>
          <p:cNvSpPr txBox="1"/>
          <p:nvPr/>
        </p:nvSpPr>
        <p:spPr>
          <a:xfrm>
            <a:off x="551384" y="2488828"/>
            <a:ext cx="7746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DE" sz="2800" b="1" dirty="0"/>
              <a:t>Wissenschaftliche Nachwuchsförderung u.a. durch</a:t>
            </a:r>
          </a:p>
          <a:p>
            <a:pPr marL="0" lvl="2"/>
            <a:endParaRPr lang="de-DE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Graduiertenzentrum „House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Young Talents“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Women Career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Hochschulinterne Nachwuchspreise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Frauenspezifisches Mentoring Siegen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 descr="Ein Bild, das Text, Tisch, Arbeitstisch enthält.&#10;&#10;Automatisch generierte Beschreibung">
            <a:extLst>
              <a:ext uri="{FF2B5EF4-FFF2-40B4-BE49-F238E27FC236}">
                <a16:creationId xmlns:a16="http://schemas.microsoft.com/office/drawing/2014/main" id="{D0106072-3BEE-4B20-B22F-DBF2485DEE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2377115"/>
            <a:ext cx="3284133" cy="3284133"/>
          </a:xfrm>
          <a:prstGeom prst="rect">
            <a:avLst/>
          </a:prstGeom>
        </p:spPr>
      </p:pic>
      <p:sp>
        <p:nvSpPr>
          <p:cNvPr id="8" name="Titel 35">
            <a:extLst>
              <a:ext uri="{FF2B5EF4-FFF2-40B4-BE49-F238E27FC236}">
                <a16:creationId xmlns:a16="http://schemas.microsoft.com/office/drawing/2014/main" id="{AB56016C-9F64-3042-8A20-ADFD8C04663D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Forschung</a:t>
            </a:r>
          </a:p>
        </p:txBody>
      </p:sp>
    </p:spTree>
    <p:extLst>
      <p:ext uri="{BB962C8B-B14F-4D97-AF65-F5344CB8AC3E}">
        <p14:creationId xmlns:p14="http://schemas.microsoft.com/office/powerpoint/2010/main" val="182970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Internationale Ausrichtung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32403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Über 200 Hochschulpartnerschaften für Austausche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Stipendien für den Erasmus+ Raum und Übersee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2.268 ausländische Studierende aus über 100 Ländern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7 Erasmus+ Kooperationsprojekte (KA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Darunte</a:t>
            </a:r>
            <a:r>
              <a:rPr lang="de-DE" b="0" dirty="0">
                <a:latin typeface="Aptos" panose="020B0004020202020204" pitchFamily="34" charset="0"/>
              </a:rPr>
              <a:t>r </a:t>
            </a: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Erasmus Mundus Joint Master „</a:t>
            </a:r>
            <a:r>
              <a:rPr lang="de-DE" b="1" i="0" u="none" strike="noStrike" dirty="0">
                <a:effectLst/>
                <a:latin typeface="Aptos" panose="020B0004020202020204" pitchFamily="34" charset="0"/>
              </a:rPr>
              <a:t>EMINENT</a:t>
            </a: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European University ATHENA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International Office / Welcome Center</a:t>
            </a:r>
          </a:p>
        </p:txBody>
      </p:sp>
      <p:pic>
        <p:nvPicPr>
          <p:cNvPr id="7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5FB3744-E6B9-4744-B5A8-0053A09E7C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9560-CC55-9BA7-CE8E-83407C6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6B06C95-A85B-F660-37D5-CFA8EF29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747999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772816"/>
            <a:ext cx="5832000" cy="936104"/>
          </a:xfrm>
        </p:spPr>
        <p:txBody>
          <a:bodyPr>
            <a:normAutofit/>
          </a:bodyPr>
          <a:lstStyle/>
          <a:p>
            <a:r>
              <a:rPr lang="de-DE" dirty="0"/>
              <a:t>Wissenstransfer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068960"/>
            <a:ext cx="5688632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Transfer wissenschaftlicher Erkenntnisse, Lösungen und Methoden in Bildung, Wirtschaft, Kultur und Gesellschaft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Verständnis von Wissenskoproduktion als bi-direktionaler Prozess (aus der Forschung an die Region und aus der Region an die Forschung)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Gegenseitige Stärkung von Wissenschaft und Gesellschaft, um die tiefgreifenden Herausforderungen des sozialen, wirtschaftlichen und kulturellen Wandels zukunftsorientiert aufzugreifen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endParaRPr lang="de-DE" sz="1800" b="0" dirty="0"/>
          </a:p>
        </p:txBody>
      </p:sp>
      <p:pic>
        <p:nvPicPr>
          <p:cNvPr id="3" name="Grafik 2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9847E9E-7360-4E51-996A-80D9F027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0" y="0"/>
            <a:ext cx="8618099" cy="6093296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460168E9-D418-CBAE-1564-8A693AC9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25</a:t>
            </a:fld>
            <a:endParaRPr lang="de-DE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AAD3D58-731F-3258-24C7-980028A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623630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Wissenstransfer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F0EA9A-6F83-495A-BE4B-B66F43470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39" y="1854799"/>
            <a:ext cx="1753549" cy="26336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F1E1D2-15FE-4154-95B3-1EEE205F101C}"/>
              </a:ext>
            </a:extLst>
          </p:cNvPr>
          <p:cNvSpPr txBox="1">
            <a:spLocks/>
          </p:cNvSpPr>
          <p:nvPr/>
        </p:nvSpPr>
        <p:spPr>
          <a:xfrm>
            <a:off x="1960783" y="1529288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BürgerInnen &amp; Region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E6F2ACB-7EE4-475E-98DD-DA6E4C1B4D4A}"/>
              </a:ext>
            </a:extLst>
          </p:cNvPr>
          <p:cNvSpPr txBox="1">
            <a:spLocks/>
          </p:cNvSpPr>
          <p:nvPr/>
        </p:nvSpPr>
        <p:spPr>
          <a:xfrm>
            <a:off x="7900964" y="2354631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Industrie &amp; Wirtschaft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B1AFE3-8AA8-4709-A9A8-82A39FC177A7}"/>
              </a:ext>
            </a:extLst>
          </p:cNvPr>
          <p:cNvSpPr txBox="1">
            <a:spLocks/>
          </p:cNvSpPr>
          <p:nvPr/>
        </p:nvSpPr>
        <p:spPr>
          <a:xfrm>
            <a:off x="1021536" y="4538526"/>
            <a:ext cx="3095182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Alumni &amp; Gründer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5C84407-0BEF-4892-9D67-28EE05F00ECC}"/>
              </a:ext>
            </a:extLst>
          </p:cNvPr>
          <p:cNvSpPr txBox="1">
            <a:spLocks/>
          </p:cNvSpPr>
          <p:nvPr/>
        </p:nvSpPr>
        <p:spPr>
          <a:xfrm>
            <a:off x="7900964" y="2714671"/>
            <a:ext cx="4099692" cy="20824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Automotive Center Südwestfalen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Forschungs- und Entwicklungsprojekte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Forschungspartner Smarte Demonstrationsfabrik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Duales 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Drehgestell-Technikzentrum </a:t>
            </a:r>
            <a:br>
              <a:rPr lang="de-DE" sz="1800" dirty="0"/>
            </a:br>
            <a:r>
              <a:rPr lang="de-DE" sz="1800" dirty="0"/>
              <a:t>Bombardier und Universität Siegen</a:t>
            </a:r>
          </a:p>
          <a:p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19451C-9A22-44FD-A422-E792D9309462}"/>
              </a:ext>
            </a:extLst>
          </p:cNvPr>
          <p:cNvSpPr txBox="1"/>
          <p:nvPr/>
        </p:nvSpPr>
        <p:spPr>
          <a:xfrm>
            <a:off x="1127448" y="5034934"/>
            <a:ext cx="220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connectUS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Startpunkt 57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771A68-DFA6-4353-A0D8-09F8EE0F30B2}"/>
              </a:ext>
            </a:extLst>
          </p:cNvPr>
          <p:cNvSpPr txBox="1"/>
          <p:nvPr/>
        </p:nvSpPr>
        <p:spPr>
          <a:xfrm>
            <a:off x="1960783" y="1844824"/>
            <a:ext cx="31746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Haus der Wissenschaft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Mittwochsakademie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Forum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Region im 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Kinderuni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Offene Uni –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Study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3A4F51-DA79-4E3E-A3FC-A3C4BF6AC2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862791"/>
            <a:ext cx="1639241" cy="16392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49D0FF-EB42-4160-932F-A23EAAC60B82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2043" y="3637174"/>
            <a:ext cx="1013393" cy="9573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0B169C-4D9A-4FF5-AF10-3D89E59070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8929">
            <a:off x="2851522" y="4111796"/>
            <a:ext cx="1913618" cy="1913618"/>
          </a:xfrm>
          <a:prstGeom prst="rect">
            <a:avLst/>
          </a:prstGeom>
        </p:spPr>
      </p:pic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54F0242-C105-4917-9FD9-73337FA0D56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116788" y="3171605"/>
            <a:ext cx="227802" cy="3304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671F6E5-CAFC-4F99-B545-AF9AF3661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45795" y="3581167"/>
            <a:ext cx="1311201" cy="10133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9085AF4-E1C2-4BFC-8A2F-0B6442991D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560315" y="-748644"/>
            <a:ext cx="333503" cy="5000157"/>
          </a:xfrm>
          <a:prstGeom prst="bentConnector3">
            <a:avLst>
              <a:gd name="adj1" fmla="val -98406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2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576064"/>
          </a:xfrm>
        </p:spPr>
        <p:txBody>
          <a:bodyPr>
            <a:normAutofit/>
          </a:bodyPr>
          <a:lstStyle/>
          <a:p>
            <a:r>
              <a:rPr lang="de-DE" sz="2800" dirty="0"/>
              <a:t>Service-Einrichtungen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564904"/>
            <a:ext cx="5544000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Universitätsbibliothek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 err="1"/>
              <a:t>Alumniverbund</a:t>
            </a:r>
            <a:endParaRPr lang="de-DE" sz="19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Career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Dual Career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Familienservicebüro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 err="1"/>
              <a:t>Gestu_S</a:t>
            </a:r>
            <a:r>
              <a:rPr lang="de-DE" sz="1900" b="0" dirty="0"/>
              <a:t> - Zentrum Gender Studies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Jobvermittlung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Sprachenzentrum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Namenberatung / Sprachberatung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Zentrum für Informations- und Medientechnologie (ZIMT)</a:t>
            </a:r>
          </a:p>
          <a:p>
            <a:endParaRPr lang="de-DE" sz="1900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3538778-3E97-694C-8EB1-467296EA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31E77-EA11-1207-11A7-49235825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27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4B933B2A-EF63-A342-B1CB-5E4F169B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3634026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Diversity</a:t>
            </a:r>
            <a:r>
              <a:rPr lang="de-DE" dirty="0"/>
              <a:t> &amp;</a:t>
            </a:r>
            <a:br>
              <a:rPr lang="de-DE" dirty="0"/>
            </a:br>
            <a:r>
              <a:rPr lang="de-DE" dirty="0"/>
              <a:t>Chancengleichheit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608512" cy="30243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Förderung der Gleichstellung von Männern und Frauen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Vereinbarkeit von Familie und Beruf / 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Abbau von Benachteiligungen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Beratung und Unterstützung von Beschäftigten und Studierenden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Förderung von Vielfalt an der Universität hinsichtlich Geschlecht, kultureller und </a:t>
            </a:r>
            <a:br>
              <a:rPr lang="de-DE" sz="1600" dirty="0"/>
            </a:br>
            <a:r>
              <a:rPr lang="de-DE" sz="1600" dirty="0"/>
              <a:t>sozialer Herkunft, Bildungsherkunft oder </a:t>
            </a:r>
            <a:br>
              <a:rPr lang="de-DE" sz="1600" dirty="0"/>
            </a:br>
            <a:r>
              <a:rPr lang="de-DE" sz="1600" dirty="0"/>
              <a:t>der Lebensumstände</a:t>
            </a:r>
          </a:p>
        </p:txBody>
      </p:sp>
      <p:pic>
        <p:nvPicPr>
          <p:cNvPr id="16" name="Bildplatzhalter 15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47FFD7D7-FE12-45FB-B6C4-67E11DAE7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63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1440160"/>
          </a:xfrm>
        </p:spPr>
        <p:txBody>
          <a:bodyPr>
            <a:normAutofit/>
          </a:bodyPr>
          <a:lstStyle/>
          <a:p>
            <a:r>
              <a:rPr lang="de-DE" sz="4350" dirty="0"/>
              <a:t>Nachhaltigkeits-Leitbild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73016"/>
            <a:ext cx="4608512" cy="2808312"/>
          </a:xfrm>
        </p:spPr>
        <p:txBody>
          <a:bodyPr/>
          <a:lstStyle/>
          <a:p>
            <a:r>
              <a:rPr lang="de-DE" dirty="0"/>
              <a:t>Die Universität Siegen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verfolgt Nachhaltigkeit in der Forschung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verankert Nachhaltigkeit in der Lehre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stärkt ihr eigenes nachhaltiges Handeln und </a:t>
            </a:r>
            <a:br>
              <a:rPr lang="de-DE" sz="1600" dirty="0"/>
            </a:br>
            <a:r>
              <a:rPr lang="de-DE" sz="1600" dirty="0"/>
              <a:t>die Nachhaltigkeit ihrer Infrastrukturen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transferiert den Nachhaltigkeitsgedanken in </a:t>
            </a:r>
            <a:br>
              <a:rPr lang="de-DE" sz="1600" dirty="0"/>
            </a:br>
            <a:r>
              <a:rPr lang="de-DE" sz="1600" dirty="0"/>
              <a:t>ihr regionales Umfeld und bezieht dessen Selbstverständnis mit ein</a:t>
            </a:r>
          </a:p>
        </p:txBody>
      </p:sp>
      <p:pic>
        <p:nvPicPr>
          <p:cNvPr id="7" name="Bildplatzhalter 6" descr="Ein Bild, das Baum, Pflanze, draußen, grün enthält.&#10;&#10;Automatisch generierte Beschreibung">
            <a:extLst>
              <a:ext uri="{FF2B5EF4-FFF2-40B4-BE49-F238E27FC236}">
                <a16:creationId xmlns:a16="http://schemas.microsoft.com/office/drawing/2014/main" id="{C4DEEE74-0C50-7237-F4EF-DD987C33C5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53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A2F5F0-80F2-E245-8BF3-0851B423D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344538"/>
            <a:ext cx="1242228" cy="194044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48CEA9-32B9-4BA6-91A0-C2D7543D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Universitätsstadt Siegen</a:t>
            </a:r>
            <a:br>
              <a:rPr lang="de-DE" dirty="0"/>
            </a:br>
            <a:r>
              <a:rPr lang="de-DE" dirty="0"/>
              <a:t>Lage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EA89B1-F87F-4E15-A8C3-04F018B7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379370-60F2-4A0A-9BFB-C3CE687841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014" y="366886"/>
            <a:ext cx="5298820" cy="609329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3FE84B7-1BD1-4483-9E49-2AE9D3EC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3E4F9076-0E2C-4C6D-AF26-FF2A3EBF853E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971539-E609-E840-83B6-E057AA4F79B3}"/>
              </a:ext>
            </a:extLst>
          </p:cNvPr>
          <p:cNvSpPr/>
          <p:nvPr/>
        </p:nvSpPr>
        <p:spPr>
          <a:xfrm>
            <a:off x="6744072" y="3269518"/>
            <a:ext cx="432048" cy="159482"/>
          </a:xfrm>
          <a:prstGeom prst="rect">
            <a:avLst/>
          </a:prstGeom>
          <a:solidFill>
            <a:schemeClr val="accent3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B8B45E1C-349B-8943-958B-3B6A196C3ED9}"/>
              </a:ext>
            </a:extLst>
          </p:cNvPr>
          <p:cNvCxnSpPr>
            <a:cxnSpLocks/>
          </p:cNvCxnSpPr>
          <p:nvPr/>
        </p:nvCxnSpPr>
        <p:spPr>
          <a:xfrm>
            <a:off x="4385900" y="1916832"/>
            <a:ext cx="2502188" cy="1512169"/>
          </a:xfrm>
          <a:prstGeom prst="curvedConnector3">
            <a:avLst>
              <a:gd name="adj1" fmla="val 50000"/>
            </a:avLst>
          </a:prstGeom>
          <a:ln w="25400"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4727350-A956-FC4D-BF05-2B0F465B07FD}"/>
              </a:ext>
            </a:extLst>
          </p:cNvPr>
          <p:cNvSpPr/>
          <p:nvPr/>
        </p:nvSpPr>
        <p:spPr>
          <a:xfrm>
            <a:off x="3389102" y="1771640"/>
            <a:ext cx="80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Siegen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B766370B-5BF6-112E-0220-6FD4BA83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68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720080"/>
          </a:xfrm>
        </p:spPr>
        <p:txBody>
          <a:bodyPr>
            <a:normAutofit/>
          </a:bodyPr>
          <a:lstStyle/>
          <a:p>
            <a:r>
              <a:rPr lang="de-DE" dirty="0"/>
              <a:t>Zertifikate</a:t>
            </a:r>
            <a:endParaRPr lang="de-DE" sz="43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EB2E9-4D12-27AC-83C5-33302AF7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297656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C6484-F2BE-D0AD-726C-8E7E43A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58" y="302344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03FBA9-1D16-4887-9889-4B8EF32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38895"/>
            <a:ext cx="100965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A610D1-B1C8-3BCF-221E-72121C65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00884"/>
            <a:ext cx="990824" cy="9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65532-1557-2305-FD38-8DA7F47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445708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A66C2-B53D-0518-00AB-99255C49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55" y="3024187"/>
            <a:ext cx="11620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BE798E7-D7DA-1F20-1126-E3F426CE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16" y="4614980"/>
            <a:ext cx="12890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AE043A4-ED61-F90E-C836-E512D147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30</a:t>
            </a:fld>
            <a:endParaRPr lang="de-DE" dirty="0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049EF576-0BFF-87B2-2976-113D8DDD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4" name="Grafik 3" descr="Ein Bild, das Text, Schrift, Screenshot, weiß enthält.&#10;&#10;KI-generierte Inhalte können fehlerhaft sein.">
            <a:extLst>
              <a:ext uri="{FF2B5EF4-FFF2-40B4-BE49-F238E27FC236}">
                <a16:creationId xmlns:a16="http://schemas.microsoft.com/office/drawing/2014/main" id="{C512416C-0CD7-561A-61ED-5D99D8B592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58" y="4395533"/>
            <a:ext cx="14604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12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0B361-1AC9-4AB1-BFC8-CC4254CBD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Studieren an der Universität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3C61B2-BFAD-48EB-ABB1-37A1BB7C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Bachelor- / Masterstudiengänge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Promotion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Internationale Studiengänge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Zusatzqualifikationen für Studierende</a:t>
            </a:r>
          </a:p>
        </p:txBody>
      </p:sp>
      <p:sp>
        <p:nvSpPr>
          <p:cNvPr id="6" name="Titel 71">
            <a:extLst>
              <a:ext uri="{FF2B5EF4-FFF2-40B4-BE49-F238E27FC236}">
                <a16:creationId xmlns:a16="http://schemas.microsoft.com/office/drawing/2014/main" id="{0AF9BABD-2255-E5E2-C6D9-2AFFA4994B0A}"/>
              </a:ext>
            </a:extLst>
          </p:cNvPr>
          <p:cNvSpPr txBox="1">
            <a:spLocks/>
          </p:cNvSpPr>
          <p:nvPr/>
        </p:nvSpPr>
        <p:spPr>
          <a:xfrm>
            <a:off x="554683" y="5624239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>
                <a:solidFill>
                  <a:schemeClr val="bg1"/>
                </a:solidFill>
              </a:rPr>
              <a:t>Alle Infos finden Sie auf: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 err="1">
                <a:solidFill>
                  <a:schemeClr val="bg1"/>
                </a:solidFill>
              </a:rPr>
              <a:t>www.uni-siegen.de</a:t>
            </a:r>
            <a:r>
              <a:rPr lang="de-DE" sz="2000" dirty="0">
                <a:solidFill>
                  <a:schemeClr val="bg1"/>
                </a:solidFill>
              </a:rPr>
              <a:t>/studieninteressierte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DB376-B20E-4CF9-39C8-EFDC512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31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328F1BE-3412-ED71-A561-A8C18B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11" name="Bildplatzhalter 10" descr="Ein Bild, das Kleidung, Himmel, draußen, Person enthält.&#10;&#10;Automatisch generierte Beschreibung">
            <a:extLst>
              <a:ext uri="{FF2B5EF4-FFF2-40B4-BE49-F238E27FC236}">
                <a16:creationId xmlns:a16="http://schemas.microsoft.com/office/drawing/2014/main" id="{94378BC7-F421-15E4-C0F4-888576A762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4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173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Studieren an der </a:t>
            </a:r>
            <a:br>
              <a:rPr lang="de-DE" sz="3200" dirty="0"/>
            </a:br>
            <a:r>
              <a:rPr lang="de-DE" sz="3200" dirty="0"/>
              <a:t>Universität Siegen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176464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Online-Bewerbung und  Einschreibung im Online-Portal unisono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Informationsangebote zur Studienwahl / Studienfinanzierung und Unterstützung durch die Zentrale Studienberatung</a:t>
            </a:r>
          </a:p>
          <a:p>
            <a:endParaRPr lang="de-DE" dirty="0"/>
          </a:p>
        </p:txBody>
      </p:sp>
      <p:pic>
        <p:nvPicPr>
          <p:cNvPr id="5" name="Bildplatzhalter 4" descr="Ein Bild, das Kleidung, Schuhwerk, Person, Jeans enthält.&#10;&#10;Automatisch generierte Beschreibung">
            <a:extLst>
              <a:ext uri="{FF2B5EF4-FFF2-40B4-BE49-F238E27FC236}">
                <a16:creationId xmlns:a16="http://schemas.microsoft.com/office/drawing/2014/main" id="{BA074724-D023-3836-7BBC-34AA2A908D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7327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AAAE953-4AA5-5D6A-568C-E8A58F09766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6024BF-BDFC-26D8-6EB1-563751CD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55E1C8-C15B-4C47-AD9F-B8F50D129449}" type="slidenum">
              <a:rPr lang="de-DE"/>
              <a:t>33</a:t>
            </a:fld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98C36AB2-B5D4-6332-A780-A13AA7F7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28" name="Grafik 27" descr="Ein Bild, das Text, Kleidung, Menschliches Gesicht, Computer enthält.&#10;&#10;KI-generierte Inhalte können fehlerhaft sein.">
            <a:extLst>
              <a:ext uri="{FF2B5EF4-FFF2-40B4-BE49-F238E27FC236}">
                <a16:creationId xmlns:a16="http://schemas.microsoft.com/office/drawing/2014/main" id="{92DE9A0C-A579-5E2D-2419-876F620DC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"/>
          <a:stretch/>
        </p:blipFill>
        <p:spPr>
          <a:xfrm>
            <a:off x="551384" y="2690361"/>
            <a:ext cx="5716819" cy="3384618"/>
          </a:xfrm>
          <a:prstGeom prst="rect">
            <a:avLst/>
          </a:prstGeom>
        </p:spPr>
      </p:pic>
      <p:pic>
        <p:nvPicPr>
          <p:cNvPr id="34" name="Grafik 33" descr="Ein Bild, das Text, Kleidung, Lächeln, Poster enthält.&#10;&#10;KI-generierte Inhalte können fehlerhaft sein.">
            <a:extLst>
              <a:ext uri="{FF2B5EF4-FFF2-40B4-BE49-F238E27FC236}">
                <a16:creationId xmlns:a16="http://schemas.microsoft.com/office/drawing/2014/main" id="{F6861465-054E-76C7-7D86-8C614A9A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89" y="2689073"/>
            <a:ext cx="2718131" cy="33846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FDA596F-8258-B6DD-1CD6-FA0EFD868F5B}"/>
              </a:ext>
            </a:extLst>
          </p:cNvPr>
          <p:cNvSpPr txBox="1"/>
          <p:nvPr/>
        </p:nvSpPr>
        <p:spPr>
          <a:xfrm>
            <a:off x="551384" y="556391"/>
            <a:ext cx="10801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385F"/>
                </a:solidFill>
                <a:latin typeface="+mj-lt"/>
              </a:rPr>
              <a:t>Die Uni Siegen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liegt nah in der wirtschaftsstarken Region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Südwestfalen; Forschung, Lehre und Praxis sind hier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eng miteinander verknüpft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zudem gibt es ein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kollegiales und familiäres Betreuungsverhältnis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zwischen Studierenden und Lehrenden.</a:t>
            </a:r>
          </a:p>
          <a:p>
            <a:endParaRPr lang="de-DE" dirty="0">
              <a:solidFill>
                <a:srgbClr val="00385F"/>
              </a:solidFill>
              <a:latin typeface="+mj-lt"/>
            </a:endParaRPr>
          </a:p>
          <a:p>
            <a:r>
              <a:rPr lang="de-DE" dirty="0">
                <a:solidFill>
                  <a:srgbClr val="00385F"/>
                </a:solidFill>
                <a:latin typeface="+mj-lt"/>
              </a:rPr>
              <a:t>Wir wollen all diese naheliegenden Vorteile eines Studiums an der Uni Siegen mit dem nötigen Selbstverständnis in den Vordergrund stellen – denn ein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Studium an der Uni Siegen, liegt einfach nah!</a:t>
            </a:r>
          </a:p>
        </p:txBody>
      </p:sp>
    </p:spTree>
    <p:extLst>
      <p:ext uri="{BB962C8B-B14F-4D97-AF65-F5344CB8AC3E}">
        <p14:creationId xmlns:p14="http://schemas.microsoft.com/office/powerpoint/2010/main" val="150465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Angebote für </a:t>
            </a:r>
            <a:br>
              <a:rPr lang="de-DE" sz="3200" dirty="0"/>
            </a:br>
            <a:r>
              <a:rPr lang="de-DE" sz="3200" dirty="0"/>
              <a:t>Schülerinnen und Schüler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608512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Uni-Praktikum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Student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one</a:t>
            </a:r>
            <a:r>
              <a:rPr lang="de-DE" b="0" dirty="0"/>
              <a:t> </a:t>
            </a:r>
            <a:r>
              <a:rPr lang="de-DE" b="0" dirty="0" err="1"/>
              <a:t>day</a:t>
            </a: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Kinderuni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Schülerlabor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Wochen der Studienorientierung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Brücken ins Studium (</a:t>
            </a:r>
            <a:r>
              <a:rPr lang="de-DE" b="0" dirty="0" err="1"/>
              <a:t>BisS</a:t>
            </a:r>
            <a:r>
              <a:rPr lang="de-DE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Schnupperstudium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Girls‘ Day / Boys‘ Day etc.</a:t>
            </a:r>
          </a:p>
          <a:p>
            <a:endParaRPr lang="de-DE" dirty="0"/>
          </a:p>
        </p:txBody>
      </p:sp>
      <p:pic>
        <p:nvPicPr>
          <p:cNvPr id="15" name="Bildplatzhalter 14" descr="Ein Bild, das Person, Kleidung, draußen, Fahrradreifen enthält.&#10;&#10;Automatisch generierte Beschreibung">
            <a:extLst>
              <a:ext uri="{FF2B5EF4-FFF2-40B4-BE49-F238E27FC236}">
                <a16:creationId xmlns:a16="http://schemas.microsoft.com/office/drawing/2014/main" id="{A113BC28-AE7F-00A3-F888-9D080B1B39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6191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7983-39AD-48D4-BE01-315C3E7F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2DAFD-AB12-4524-8959-35BFAE3B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4400" dirty="0"/>
              <a:t>Alle Infos gibt es auch hier: </a:t>
            </a:r>
          </a:p>
          <a:p>
            <a:pPr lvl="2"/>
            <a:r>
              <a:rPr lang="de-D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https://www.uni-siegen.de/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E1E2-39FC-47A6-95B5-27D287C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10818-F590-4631-ACDA-A32E2635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EDA2E-7AB9-45A0-9CE0-B06B3F7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82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20. April 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36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6033AFB-C06B-4462-9E96-C068D507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12742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9DE7D2C-96AE-44F1-847D-E4B481E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3992"/>
          </a:xfrm>
        </p:spPr>
        <p:txBody>
          <a:bodyPr/>
          <a:lstStyle/>
          <a:p>
            <a:r>
              <a:rPr lang="de-DE" dirty="0"/>
              <a:t>Universitätsstadt Siegen</a:t>
            </a:r>
            <a:br>
              <a:rPr lang="de-DE" dirty="0"/>
            </a:br>
            <a:r>
              <a:rPr lang="de-DE" dirty="0"/>
              <a:t>Daten &amp; Fakten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CF1396-C05B-413C-9603-CD91C2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348880"/>
            <a:ext cx="6552728" cy="332960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Fläche: 114,69 km²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102.685 Einwohner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Aktueller Bürgermeister: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Tristan Vitt (SPD)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Kreisgebiet Siegen-Wittgenstein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Region Südwestfalen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Grünste Großstadt Deutschlands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Im Zentrum des Dreiländerecks </a:t>
            </a:r>
            <a:b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Nordrhein-Westfalen, Rheinland-Pfalz </a:t>
            </a:r>
            <a:b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und Hessen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AAD2-A377-4788-9F24-A5FAA91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10E-17C9-4614-969A-0BA89EF75F14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41AEE-FFA8-484C-90C4-C4C4A605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1919BEDB-ECA1-4384-995C-7EC77607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 descr="Ein Bild, das Himmel, Gebäude, Brücke, Fluss enthält.&#10;&#10;Automatisch generierte Beschreibung">
            <a:extLst>
              <a:ext uri="{FF2B5EF4-FFF2-40B4-BE49-F238E27FC236}">
                <a16:creationId xmlns:a16="http://schemas.microsoft.com/office/drawing/2014/main" id="{29037E6E-0E4C-C74A-EF9B-B1A28C97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59" y="2023872"/>
            <a:ext cx="7444441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Die Universität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952328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Junge, moderne Forschungsuniversität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Hohe Interdisziplinarität in Forschung und Lehre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Exzellente Betreuung der Studierenden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Starker internationaler Fokus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Hochschule mit großer Bedeutung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für die Region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Exzellente Rahmenbedingungen für Lehrende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und Forschende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8A3E65-367E-5B4F-9B9E-5D08A009C2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CDBC9D-A697-D991-41B8-7F19E53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177E55D1-BB71-8402-9C2C-2319A847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41611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080120"/>
          </a:xfrm>
        </p:spPr>
        <p:txBody>
          <a:bodyPr/>
          <a:lstStyle/>
          <a:p>
            <a:r>
              <a:rPr lang="de-DE" dirty="0"/>
              <a:t>Die Uni in Zahlen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429000"/>
            <a:ext cx="5544000" cy="2880320"/>
          </a:xfrm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/>
              <a:t>Rund </a:t>
            </a:r>
            <a:r>
              <a:rPr lang="de-DE" dirty="0">
                <a:solidFill>
                  <a:schemeClr val="accent3"/>
                </a:solidFill>
              </a:rPr>
              <a:t>14.000</a:t>
            </a:r>
            <a:r>
              <a:rPr lang="de-DE" dirty="0"/>
              <a:t> Studierende im Wintersemester 2025/26, davon Studienanfänger*innen: </a:t>
            </a:r>
            <a:r>
              <a:rPr lang="de-DE" dirty="0">
                <a:solidFill>
                  <a:schemeClr val="accent3"/>
                </a:solidFill>
              </a:rPr>
              <a:t>2.500</a:t>
            </a:r>
            <a:endParaRPr lang="de-DE" dirty="0"/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3"/>
                </a:solidFill>
              </a:rPr>
              <a:t>52</a:t>
            </a:r>
            <a:r>
              <a:rPr lang="de-DE" dirty="0"/>
              <a:t> Fachstudiengänge + </a:t>
            </a:r>
            <a:r>
              <a:rPr lang="de-DE" dirty="0">
                <a:solidFill>
                  <a:schemeClr val="accent3"/>
                </a:solidFill>
              </a:rPr>
              <a:t>1</a:t>
            </a:r>
            <a:r>
              <a:rPr lang="de-DE" dirty="0"/>
              <a:t> Studienkonzept der Philosophischen Fakultät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3"/>
                </a:solidFill>
              </a:rPr>
              <a:t>9</a:t>
            </a:r>
            <a:r>
              <a:rPr lang="de-DE" dirty="0"/>
              <a:t> Lehramtsstudiengänge, verteilt auf </a:t>
            </a:r>
            <a:br>
              <a:rPr lang="de-DE" dirty="0"/>
            </a:br>
            <a:r>
              <a:rPr lang="de-DE" dirty="0">
                <a:solidFill>
                  <a:schemeClr val="accent3"/>
                </a:solidFill>
              </a:rPr>
              <a:t>142</a:t>
            </a:r>
            <a:r>
              <a:rPr lang="de-DE" dirty="0"/>
              <a:t> Teilstudiengänge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03971D1-0349-32E6-399F-44B1E0A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6</a:t>
            </a:fld>
            <a:endParaRPr lang="de-DE" dirty="0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F8213FE-BA37-B60E-D08C-579BFD22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F943BD60-2C88-F8BB-93DF-62B96F6060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986776"/>
              </p:ext>
            </p:extLst>
          </p:nvPr>
        </p:nvGraphicFramePr>
        <p:xfrm>
          <a:off x="5591944" y="83671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23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Rektorat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5BFB0D9-C6A3-433C-BFA5-08C06A4D3A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6115" y="4385865"/>
            <a:ext cx="4915276" cy="1152128"/>
          </a:xfrm>
        </p:spPr>
        <p:txBody>
          <a:bodyPr/>
          <a:lstStyle/>
          <a:p>
            <a:pPr algn="ctr"/>
            <a:r>
              <a:rPr lang="de-DE" dirty="0"/>
              <a:t>Rektorin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Prof. Dr. Stefanie Reese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583588C6-60C5-404E-A5F7-A54FF103500A}"/>
              </a:ext>
            </a:extLst>
          </p:cNvPr>
          <p:cNvSpPr txBox="1">
            <a:spLocks/>
          </p:cNvSpPr>
          <p:nvPr/>
        </p:nvSpPr>
        <p:spPr>
          <a:xfrm>
            <a:off x="6321717" y="4385865"/>
            <a:ext cx="4927015" cy="1152128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Kanzlerin</a:t>
            </a:r>
            <a:endParaRPr lang="de-DE" b="0" dirty="0"/>
          </a:p>
          <a:p>
            <a:pPr algn="ctr"/>
            <a:endParaRPr lang="de-DE" b="0" dirty="0"/>
          </a:p>
          <a:p>
            <a:pPr algn="ctr"/>
            <a:r>
              <a:rPr lang="de-DE" b="0" dirty="0"/>
              <a:t>Iris </a:t>
            </a:r>
            <a:r>
              <a:rPr lang="de-DE" b="0" dirty="0" err="1"/>
              <a:t>Litty</a:t>
            </a:r>
            <a:endParaRPr lang="de-DE" b="0" dirty="0"/>
          </a:p>
        </p:txBody>
      </p:sp>
      <p:pic>
        <p:nvPicPr>
          <p:cNvPr id="12" name="Grafik 11" descr="Ein Bild, das Menschliches Gesicht, Kleidung, Person, Wand enthält.&#10;&#10;KI-generierte Inhalte können fehlerhaft sein.">
            <a:extLst>
              <a:ext uri="{FF2B5EF4-FFF2-40B4-BE49-F238E27FC236}">
                <a16:creationId xmlns:a16="http://schemas.microsoft.com/office/drawing/2014/main" id="{BE969437-D02A-A5EC-5AB4-F6D2C485F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5" y="1403066"/>
            <a:ext cx="4915276" cy="276677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7D2F1A1-BE1B-03B2-DA88-7745AD9A1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6" b="8719"/>
          <a:stretch>
            <a:fillRect/>
          </a:stretch>
        </p:blipFill>
        <p:spPr>
          <a:xfrm>
            <a:off x="6321717" y="1403065"/>
            <a:ext cx="4915277" cy="27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E34C0-66CE-3CBB-B549-CECC4A8C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85C8F085-02DE-2B12-CCD3-01C1F63E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550119"/>
          </a:xfrm>
        </p:spPr>
        <p:txBody>
          <a:bodyPr/>
          <a:lstStyle/>
          <a:p>
            <a:r>
              <a:rPr lang="de-DE" dirty="0"/>
              <a:t>Rektorat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3F4D6D-4DC8-F636-1EC1-82D95C81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E8E980-2C2A-38E9-17F2-4C06C715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E7EF19-C056-D0B3-56DA-B1054E8C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884F7DE1-257F-99ED-DE63-A1D1706D567E}"/>
              </a:ext>
            </a:extLst>
          </p:cNvPr>
          <p:cNvSpPr txBox="1">
            <a:spLocks/>
          </p:cNvSpPr>
          <p:nvPr/>
        </p:nvSpPr>
        <p:spPr>
          <a:xfrm>
            <a:off x="4262336" y="5416961"/>
            <a:ext cx="2848878" cy="85503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Wissenschaft, Technik und Gesellschaft</a:t>
            </a:r>
            <a:endParaRPr lang="de-DE" sz="1150" b="0" dirty="0"/>
          </a:p>
          <a:p>
            <a:pPr algn="ctr"/>
            <a:r>
              <a:rPr lang="de-DE" sz="1150" b="0" dirty="0"/>
              <a:t>Prof. Dr. Volker Wulf</a:t>
            </a:r>
          </a:p>
        </p:txBody>
      </p:sp>
      <p:sp>
        <p:nvSpPr>
          <p:cNvPr id="26" name="Textplatzhalter 31">
            <a:extLst>
              <a:ext uri="{FF2B5EF4-FFF2-40B4-BE49-F238E27FC236}">
                <a16:creationId xmlns:a16="http://schemas.microsoft.com/office/drawing/2014/main" id="{5BB4F03C-06A4-CC02-D9AC-AE15399766F7}"/>
              </a:ext>
            </a:extLst>
          </p:cNvPr>
          <p:cNvSpPr txBox="1">
            <a:spLocks/>
          </p:cNvSpPr>
          <p:nvPr/>
        </p:nvSpPr>
        <p:spPr>
          <a:xfrm>
            <a:off x="7921515" y="2791558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Prorektorin für Lehrkräfte, Weiterbildung und Nachhaltigkeit</a:t>
            </a:r>
            <a:endParaRPr lang="de-DE" sz="1150" b="0" dirty="0"/>
          </a:p>
          <a:p>
            <a:pPr algn="ctr"/>
            <a:r>
              <a:rPr lang="de-DE" sz="1150" b="0" dirty="0"/>
              <a:t>Dr. Barbara Müller-</a:t>
            </a:r>
            <a:r>
              <a:rPr lang="de-DE" sz="1150" b="0" dirty="0" err="1"/>
              <a:t>Naendrup</a:t>
            </a:r>
            <a:endParaRPr lang="de-DE" sz="1150" b="0" dirty="0"/>
          </a:p>
          <a:p>
            <a:endParaRPr lang="de-DE" dirty="0"/>
          </a:p>
        </p:txBody>
      </p:sp>
      <p:sp>
        <p:nvSpPr>
          <p:cNvPr id="28" name="Textplatzhalter 31">
            <a:extLst>
              <a:ext uri="{FF2B5EF4-FFF2-40B4-BE49-F238E27FC236}">
                <a16:creationId xmlns:a16="http://schemas.microsoft.com/office/drawing/2014/main" id="{DABF274B-DEE5-21D3-7C88-21438551DC26}"/>
              </a:ext>
            </a:extLst>
          </p:cNvPr>
          <p:cNvSpPr txBox="1">
            <a:spLocks/>
          </p:cNvSpPr>
          <p:nvPr/>
        </p:nvSpPr>
        <p:spPr>
          <a:xfrm>
            <a:off x="538020" y="5407798"/>
            <a:ext cx="2881198" cy="864193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Prorektorin für Nachwuchs, Diversity und Internationales</a:t>
            </a:r>
          </a:p>
          <a:p>
            <a:pPr algn="ctr"/>
            <a:r>
              <a:rPr lang="nl-NL" sz="1150" b="0" dirty="0"/>
              <a:t>Prof. Dr. Petra M. Vogel</a:t>
            </a:r>
            <a:endParaRPr lang="de-DE" sz="1150" b="0" dirty="0"/>
          </a:p>
        </p:txBody>
      </p:sp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3A2D2ADA-D051-0E6E-E270-73C9D4988645}"/>
              </a:ext>
            </a:extLst>
          </p:cNvPr>
          <p:cNvSpPr txBox="1">
            <a:spLocks/>
          </p:cNvSpPr>
          <p:nvPr/>
        </p:nvSpPr>
        <p:spPr>
          <a:xfrm>
            <a:off x="4247891" y="2782252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Studium, Lehre und QM</a:t>
            </a:r>
          </a:p>
          <a:p>
            <a:pPr algn="ctr"/>
            <a:r>
              <a:rPr lang="de-DE" sz="1150" dirty="0"/>
              <a:t> </a:t>
            </a:r>
            <a:endParaRPr lang="de-DE" sz="1150" b="0" dirty="0"/>
          </a:p>
          <a:p>
            <a:pPr algn="ctr"/>
            <a:r>
              <a:rPr lang="de-DE" sz="1150" b="0" dirty="0"/>
              <a:t>Prof. Dr. Michael </a:t>
            </a:r>
            <a:r>
              <a:rPr lang="de-DE" sz="1150" b="0" dirty="0" err="1"/>
              <a:t>Merzendorfer</a:t>
            </a:r>
            <a:endParaRPr lang="de-DE" sz="1150" b="0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4D53E276-CC0C-7801-115F-DF024C6B5037}"/>
              </a:ext>
            </a:extLst>
          </p:cNvPr>
          <p:cNvSpPr txBox="1">
            <a:spLocks/>
          </p:cNvSpPr>
          <p:nvPr/>
        </p:nvSpPr>
        <p:spPr>
          <a:xfrm>
            <a:off x="540692" y="2780928"/>
            <a:ext cx="2894914" cy="845436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Forschung, Infrastruktur und Vernetzung</a:t>
            </a:r>
            <a:endParaRPr lang="de-DE" sz="1150" b="0" dirty="0"/>
          </a:p>
          <a:p>
            <a:pPr algn="ctr"/>
            <a:r>
              <a:rPr lang="de-DE" sz="1150" b="0" dirty="0"/>
              <a:t>Prof. Dr. Andreas Kolb</a:t>
            </a:r>
          </a:p>
        </p:txBody>
      </p:sp>
      <p:pic>
        <p:nvPicPr>
          <p:cNvPr id="12" name="Grafik 11" descr="Ein Bild, das Menschliches Gesicht, Person, Vorderkopf, Kinn enthält.&#10;&#10;KI-generierte Inhalte können fehlerhaft sein.">
            <a:extLst>
              <a:ext uri="{FF2B5EF4-FFF2-40B4-BE49-F238E27FC236}">
                <a16:creationId xmlns:a16="http://schemas.microsoft.com/office/drawing/2014/main" id="{25F479CF-3313-BE13-494F-6C3BEF48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5" y="1170911"/>
            <a:ext cx="2894914" cy="1628389"/>
          </a:xfrm>
          <a:prstGeom prst="rect">
            <a:avLst/>
          </a:prstGeom>
        </p:spPr>
      </p:pic>
      <p:pic>
        <p:nvPicPr>
          <p:cNvPr id="14" name="Grafik 13" descr="Ein Bild, das Menschliches Gesicht, Person, Kleidung, Kinn enthält.&#10;&#10;KI-generierte Inhalte können fehlerhaft sein.">
            <a:extLst>
              <a:ext uri="{FF2B5EF4-FFF2-40B4-BE49-F238E27FC236}">
                <a16:creationId xmlns:a16="http://schemas.microsoft.com/office/drawing/2014/main" id="{C6599CA2-59B1-DECC-AA4F-D94C4B73C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75" y="1184627"/>
            <a:ext cx="2894914" cy="1628389"/>
          </a:xfrm>
          <a:prstGeom prst="rect">
            <a:avLst/>
          </a:prstGeom>
        </p:spPr>
      </p:pic>
      <p:pic>
        <p:nvPicPr>
          <p:cNvPr id="16" name="Grafik 15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E450B396-6544-CB89-B620-6B1D13B40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15" y="1170911"/>
            <a:ext cx="2881198" cy="1620674"/>
          </a:xfrm>
          <a:prstGeom prst="rect">
            <a:avLst/>
          </a:prstGeom>
        </p:spPr>
      </p:pic>
      <p:pic>
        <p:nvPicPr>
          <p:cNvPr id="18" name="Grafik 17" descr="Ein Bild, das Menschliches Gesicht, Person, Augenbraue, Lippe enthält.&#10;&#10;KI-generierte Inhalte können fehlerhaft sein.">
            <a:extLst>
              <a:ext uri="{FF2B5EF4-FFF2-40B4-BE49-F238E27FC236}">
                <a16:creationId xmlns:a16="http://schemas.microsoft.com/office/drawing/2014/main" id="{D9D5780E-8F4B-26CC-C89B-56B5E5D57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0" y="3770894"/>
            <a:ext cx="2894914" cy="1628389"/>
          </a:xfrm>
          <a:prstGeom prst="rect">
            <a:avLst/>
          </a:prstGeom>
        </p:spPr>
      </p:pic>
      <p:pic>
        <p:nvPicPr>
          <p:cNvPr id="21" name="Grafik 20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E141BDC-AE1E-C044-D9E0-41D8F4FAC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"/>
          <a:stretch>
            <a:fillRect/>
          </a:stretch>
        </p:blipFill>
        <p:spPr>
          <a:xfrm>
            <a:off x="4262336" y="3774856"/>
            <a:ext cx="2848878" cy="16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Fakultäten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BCA36A5B-FDC7-48BA-8B5B-9360AA04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5" t="-64163" r="-986"/>
          <a:stretch/>
        </p:blipFill>
        <p:spPr>
          <a:xfrm>
            <a:off x="9404890" y="979241"/>
            <a:ext cx="2092318" cy="2789448"/>
          </a:xfrm>
          <a:prstGeom prst="rect">
            <a:avLst/>
          </a:prstGeom>
        </p:spPr>
      </p:pic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152FFF16-DF35-48E4-896B-9A42E981C86A}"/>
              </a:ext>
            </a:extLst>
          </p:cNvPr>
          <p:cNvSpPr txBox="1">
            <a:spLocks/>
          </p:cNvSpPr>
          <p:nvPr/>
        </p:nvSpPr>
        <p:spPr>
          <a:xfrm>
            <a:off x="9252323" y="4214705"/>
            <a:ext cx="2442247" cy="1437822"/>
          </a:xfrm>
          <a:prstGeom prst="rect">
            <a:avLst/>
          </a:prstGeom>
          <a:solidFill>
            <a:srgbClr val="605B93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IV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Naturwissenschaftlich-Technische Fakultät </a:t>
            </a:r>
          </a:p>
        </p:txBody>
      </p:sp>
      <p:pic>
        <p:nvPicPr>
          <p:cNvPr id="34" name="Bildplatzhalter 31">
            <a:extLst>
              <a:ext uri="{FF2B5EF4-FFF2-40B4-BE49-F238E27FC236}">
                <a16:creationId xmlns:a16="http://schemas.microsoft.com/office/drawing/2014/main" id="{0F2FDB93-B36C-4A14-B9C5-8FD4DD3E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95"/>
          <a:stretch/>
        </p:blipFill>
        <p:spPr>
          <a:xfrm>
            <a:off x="6515775" y="979241"/>
            <a:ext cx="2092318" cy="2789448"/>
          </a:xfrm>
          <a:prstGeom prst="rect">
            <a:avLst/>
          </a:prstGeom>
        </p:spPr>
      </p:pic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AC7A826A-FF10-4C3C-B545-29CAF394F0AF}"/>
              </a:ext>
            </a:extLst>
          </p:cNvPr>
          <p:cNvSpPr txBox="1">
            <a:spLocks/>
          </p:cNvSpPr>
          <p:nvPr/>
        </p:nvSpPr>
        <p:spPr>
          <a:xfrm>
            <a:off x="6352010" y="4223427"/>
            <a:ext cx="2442247" cy="1437822"/>
          </a:xfrm>
          <a:prstGeom prst="rect">
            <a:avLst/>
          </a:prstGeom>
          <a:solidFill>
            <a:srgbClr val="008570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III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Wirtschaftswissenschaft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Wirtschaftsinformatik und Wirtschaftsrecht </a:t>
            </a:r>
          </a:p>
        </p:txBody>
      </p:sp>
      <p:pic>
        <p:nvPicPr>
          <p:cNvPr id="37" name="Bildplatzhalter 31">
            <a:extLst>
              <a:ext uri="{FF2B5EF4-FFF2-40B4-BE49-F238E27FC236}">
                <a16:creationId xmlns:a16="http://schemas.microsoft.com/office/drawing/2014/main" id="{E79548C0-0002-4E00-83AE-E4119BEE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" t="-57754"/>
          <a:stretch/>
        </p:blipFill>
        <p:spPr>
          <a:xfrm>
            <a:off x="3626661" y="979241"/>
            <a:ext cx="2092318" cy="2789448"/>
          </a:xfrm>
          <a:prstGeom prst="rect">
            <a:avLst/>
          </a:prstGeom>
        </p:spPr>
      </p:pic>
      <p:sp>
        <p:nvSpPr>
          <p:cNvPr id="38" name="Textplatzhalter 31">
            <a:extLst>
              <a:ext uri="{FF2B5EF4-FFF2-40B4-BE49-F238E27FC236}">
                <a16:creationId xmlns:a16="http://schemas.microsoft.com/office/drawing/2014/main" id="{F054D0F9-8F82-4F3A-8931-2350958CB5ED}"/>
              </a:ext>
            </a:extLst>
          </p:cNvPr>
          <p:cNvSpPr txBox="1">
            <a:spLocks/>
          </p:cNvSpPr>
          <p:nvPr/>
        </p:nvSpPr>
        <p:spPr>
          <a:xfrm>
            <a:off x="3451697" y="4223427"/>
            <a:ext cx="2442247" cy="1437822"/>
          </a:xfrm>
          <a:prstGeom prst="rect">
            <a:avLst/>
          </a:prstGeom>
          <a:solidFill>
            <a:srgbClr val="EC660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II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Bildung · Architektur · 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Künste</a:t>
            </a:r>
          </a:p>
        </p:txBody>
      </p:sp>
      <p:pic>
        <p:nvPicPr>
          <p:cNvPr id="39" name="Bildplatzhalter 31">
            <a:extLst>
              <a:ext uri="{FF2B5EF4-FFF2-40B4-BE49-F238E27FC236}">
                <a16:creationId xmlns:a16="http://schemas.microsoft.com/office/drawing/2014/main" id="{0364FEBB-A292-4657-9261-EA1DB9F86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42"/>
          <a:stretch/>
        </p:blipFill>
        <p:spPr>
          <a:xfrm>
            <a:off x="694792" y="979241"/>
            <a:ext cx="2092318" cy="2789448"/>
          </a:xfrm>
          <a:prstGeom prst="rect">
            <a:avLst/>
          </a:prstGeom>
        </p:spPr>
      </p:pic>
      <p:sp>
        <p:nvSpPr>
          <p:cNvPr id="40" name="Textplatzhalter 31">
            <a:extLst>
              <a:ext uri="{FF2B5EF4-FFF2-40B4-BE49-F238E27FC236}">
                <a16:creationId xmlns:a16="http://schemas.microsoft.com/office/drawing/2014/main" id="{F323A300-85A6-4C12-B905-F876FE2D2D3F}"/>
              </a:ext>
            </a:extLst>
          </p:cNvPr>
          <p:cNvSpPr txBox="1">
            <a:spLocks/>
          </p:cNvSpPr>
          <p:nvPr/>
        </p:nvSpPr>
        <p:spPr>
          <a:xfrm>
            <a:off x="551384" y="4214705"/>
            <a:ext cx="2442247" cy="1437822"/>
          </a:xfrm>
          <a:prstGeom prst="rect">
            <a:avLst/>
          </a:prstGeom>
          <a:solidFill>
            <a:srgbClr val="8F1B48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Philosophische Fakultät</a:t>
            </a:r>
          </a:p>
        </p:txBody>
      </p:sp>
    </p:spTree>
    <p:extLst>
      <p:ext uri="{BB962C8B-B14F-4D97-AF65-F5344CB8AC3E}">
        <p14:creationId xmlns:p14="http://schemas.microsoft.com/office/powerpoint/2010/main" val="3528791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S - Colors PP - Dachmarke">
      <a:dk1>
        <a:srgbClr val="00385F"/>
      </a:dk1>
      <a:lt1>
        <a:sysClr val="window" lastClr="FFFFFF"/>
      </a:lt1>
      <a:dk2>
        <a:srgbClr val="FFFFFF"/>
      </a:dk2>
      <a:lt2>
        <a:srgbClr val="E7E6E6"/>
      </a:lt2>
      <a:accent1>
        <a:srgbClr val="00385F"/>
      </a:accent1>
      <a:accent2>
        <a:srgbClr val="00385F"/>
      </a:accent2>
      <a:accent3>
        <a:srgbClr val="009ED4"/>
      </a:accent3>
      <a:accent4>
        <a:srgbClr val="657280"/>
      </a:accent4>
      <a:accent5>
        <a:srgbClr val="009ED4"/>
      </a:accent5>
      <a:accent6>
        <a:srgbClr val="657280"/>
      </a:accent6>
      <a:hlink>
        <a:srgbClr val="000000"/>
      </a:hlink>
      <a:folHlink>
        <a:srgbClr val="000000"/>
      </a:folHlink>
    </a:clrScheme>
    <a:fontScheme name="UNIS - Fonts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s_16x9_002-000-002.potx" id="{DBB2CE38-7E84-4B6D-8FDA-A0BF717DDC6A}" vid="{C99ECCFC-BE6B-47A7-AA96-A95A4C7C86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Unis_16x9</Template>
  <TotalTime>0</TotalTime>
  <Words>1313</Words>
  <Application>Microsoft Office PowerPoint</Application>
  <PresentationFormat>Breitbild</PresentationFormat>
  <Paragraphs>333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Aptos</vt:lpstr>
      <vt:lpstr>Arial</vt:lpstr>
      <vt:lpstr>Calibri</vt:lpstr>
      <vt:lpstr>Calibri bold</vt:lpstr>
      <vt:lpstr>Office</vt:lpstr>
      <vt:lpstr>PowerPoint-Präsentation</vt:lpstr>
      <vt:lpstr> Universität Siegen</vt:lpstr>
      <vt:lpstr>Universitätsstadt Siegen Lage</vt:lpstr>
      <vt:lpstr>Universitätsstadt Siegen Daten &amp; Fakten</vt:lpstr>
      <vt:lpstr>Die Universität Siegen</vt:lpstr>
      <vt:lpstr>Die Uni in Zahlen</vt:lpstr>
      <vt:lpstr>Rektorat</vt:lpstr>
      <vt:lpstr>Rektorat</vt:lpstr>
      <vt:lpstr>Fakultäten</vt:lpstr>
      <vt:lpstr>Universitätsverwaltung - Dezernate</vt:lpstr>
      <vt:lpstr>Universitätsverwaltung</vt:lpstr>
      <vt:lpstr>PowerPoint-Präsentation</vt:lpstr>
      <vt:lpstr>PowerPoint-Präsentation</vt:lpstr>
      <vt:lpstr>Campus Unteres Schloss</vt:lpstr>
      <vt:lpstr>Studienservice Center</vt:lpstr>
      <vt:lpstr>PowerPoint-Präsentation</vt:lpstr>
      <vt:lpstr>Campus Adolf-Reichwein-Straße</vt:lpstr>
      <vt:lpstr>Forschungszentrum „INCYTE“ (geplante Fertigstellung 2025)</vt:lpstr>
      <vt:lpstr>Weitere Standorte</vt:lpstr>
      <vt:lpstr>Forschung</vt:lpstr>
      <vt:lpstr>Exzellenzcluster „Color meets Flavor“</vt:lpstr>
      <vt:lpstr>3 DFG-Sonderforschungsbereiche</vt:lpstr>
      <vt:lpstr>PowerPoint-Präsentation</vt:lpstr>
      <vt:lpstr>Internationale Ausrichtung</vt:lpstr>
      <vt:lpstr>Wissenstransfer</vt:lpstr>
      <vt:lpstr>Wissenstransfer</vt:lpstr>
      <vt:lpstr>Service-Einrichtungen</vt:lpstr>
      <vt:lpstr>Diversity &amp; Chancengleichheit</vt:lpstr>
      <vt:lpstr>Nachhaltigkeits-Leitbild</vt:lpstr>
      <vt:lpstr>Zertifikate</vt:lpstr>
      <vt:lpstr>Studieren an der Universität Siegen</vt:lpstr>
      <vt:lpstr>Studieren an der  Universität Siegen</vt:lpstr>
      <vt:lpstr>PowerPoint-Präsentation</vt:lpstr>
      <vt:lpstr>Angebote für  Schülerinnen und Schüler</vt:lpstr>
      <vt:lpstr>Vielen Dank</vt:lpstr>
      <vt:lpstr>PowerPoint-Präsentation</vt:lpstr>
    </vt:vector>
  </TitlesOfParts>
  <Company>Universität SIegen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neu!</dc:title>
  <dc:creator>Abbate, Sandro</dc:creator>
  <dc:description>PowerPoint Vorlage Offive 2019 | Format: 16:9 - quer</dc:description>
  <cp:lastModifiedBy>Abbate, Sandro</cp:lastModifiedBy>
  <cp:revision>126</cp:revision>
  <dcterms:created xsi:type="dcterms:W3CDTF">2020-12-02T14:17:18Z</dcterms:created>
  <dcterms:modified xsi:type="dcterms:W3CDTF">2026-04-20T08:07:42Z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</Properties>
</file>