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09" r:id="rId2"/>
  </p:sldMasterIdLst>
  <p:notesMasterIdLst>
    <p:notesMasterId r:id="rId43"/>
  </p:notesMasterIdLst>
  <p:handoutMasterIdLst>
    <p:handoutMasterId r:id="rId44"/>
  </p:handoutMasterIdLst>
  <p:sldIdLst>
    <p:sldId id="501" r:id="rId3"/>
    <p:sldId id="766" r:id="rId4"/>
    <p:sldId id="759" r:id="rId5"/>
    <p:sldId id="767" r:id="rId6"/>
    <p:sldId id="610" r:id="rId7"/>
    <p:sldId id="769" r:id="rId8"/>
    <p:sldId id="768" r:id="rId9"/>
    <p:sldId id="709" r:id="rId10"/>
    <p:sldId id="787" r:id="rId11"/>
    <p:sldId id="773" r:id="rId12"/>
    <p:sldId id="774" r:id="rId13"/>
    <p:sldId id="772" r:id="rId14"/>
    <p:sldId id="771" r:id="rId15"/>
    <p:sldId id="788" r:id="rId16"/>
    <p:sldId id="775" r:id="rId17"/>
    <p:sldId id="694" r:id="rId18"/>
    <p:sldId id="777" r:id="rId19"/>
    <p:sldId id="779" r:id="rId20"/>
    <p:sldId id="727" r:id="rId21"/>
    <p:sldId id="584" r:id="rId22"/>
    <p:sldId id="735" r:id="rId23"/>
    <p:sldId id="698" r:id="rId24"/>
    <p:sldId id="736" r:id="rId25"/>
    <p:sldId id="743" r:id="rId26"/>
    <p:sldId id="738" r:id="rId27"/>
    <p:sldId id="731" r:id="rId28"/>
    <p:sldId id="786" r:id="rId29"/>
    <p:sldId id="733" r:id="rId30"/>
    <p:sldId id="789" r:id="rId31"/>
    <p:sldId id="770" r:id="rId32"/>
    <p:sldId id="753" r:id="rId33"/>
    <p:sldId id="755" r:id="rId34"/>
    <p:sldId id="757" r:id="rId35"/>
    <p:sldId id="790" r:id="rId36"/>
    <p:sldId id="500" r:id="rId37"/>
    <p:sldId id="785" r:id="rId38"/>
    <p:sldId id="765" r:id="rId39"/>
    <p:sldId id="764" r:id="rId40"/>
    <p:sldId id="791" r:id="rId41"/>
    <p:sldId id="732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5D4C2-D381-CC93-183B-21C63339AA97}" name="Zinke, Christine" initials="ZC" userId="Zinke, Christin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A00"/>
    <a:srgbClr val="EC6608"/>
    <a:srgbClr val="FF40FF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3" autoAdjust="0"/>
    <p:restoredTop sz="62322" autoAdjust="0"/>
  </p:normalViewPr>
  <p:slideViewPr>
    <p:cSldViewPr showGuides="1">
      <p:cViewPr varScale="1">
        <p:scale>
          <a:sx n="49" d="100"/>
          <a:sy n="49" d="100"/>
        </p:scale>
        <p:origin x="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16F592-330D-E4BB-FDDF-171DD6A9B3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13C85-3CBE-5009-EED9-9E398A0FC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C770-B270-4FA3-A433-55FEB3CBB588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E23C1-5814-086D-CC9B-869812BF8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E1BF-38A4-A3E8-2474-40540BC369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E7D31-7AD5-4041-BCE4-15CC7B6BB8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4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17.12.2025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3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7E617-AB24-4D36-AF02-7C02098EE80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739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dirty="0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19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5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>
            <a:extLst>
              <a:ext uri="{FF2B5EF4-FFF2-40B4-BE49-F238E27FC236}">
                <a16:creationId xmlns:a16="http://schemas.microsoft.com/office/drawing/2014/main" id="{48DC4B1F-21FB-EC67-248E-2FEA5866F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izenplatzhalter 2">
            <a:extLst>
              <a:ext uri="{FF2B5EF4-FFF2-40B4-BE49-F238E27FC236}">
                <a16:creationId xmlns:a16="http://schemas.microsoft.com/office/drawing/2014/main" id="{93EEA612-A3A6-B122-8ABC-42A2C31D22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800"/>
              <a:t>Forschungsprojekt „Lokale Bildungslandschaften. Schnittstellen zwischen Stadtentwicklung und Bildung“ – gerade zuende gegangen mit Thomas Coelen</a:t>
            </a:r>
          </a:p>
          <a:p>
            <a:pPr>
              <a:lnSpc>
                <a:spcPct val="80000"/>
              </a:lnSpc>
            </a:pPr>
            <a:r>
              <a:rPr lang="de-DE" altLang="de-DE" sz="800"/>
              <a:t>Gutes Dutzend Bildungslandschaften</a:t>
            </a:r>
          </a:p>
          <a:p>
            <a:pPr>
              <a:lnSpc>
                <a:spcPct val="80000"/>
              </a:lnSpc>
            </a:pPr>
            <a:endParaRPr lang="de-DE" altLang="de-DE" sz="800"/>
          </a:p>
          <a:p>
            <a:pPr>
              <a:lnSpc>
                <a:spcPct val="80000"/>
              </a:lnSpc>
            </a:pPr>
            <a:r>
              <a:rPr lang="de-DE" altLang="de-DE" sz="800" b="1"/>
              <a:t>Integrierte Konzepte: </a:t>
            </a:r>
          </a:p>
          <a:p>
            <a:pPr>
              <a:lnSpc>
                <a:spcPct val="80000"/>
              </a:lnSpc>
            </a:pPr>
            <a:r>
              <a:rPr lang="de-DE" altLang="de-DE" sz="800" b="1"/>
              <a:t>häufig</a:t>
            </a:r>
            <a:r>
              <a:rPr lang="de-DE" altLang="de-DE" sz="800"/>
              <a:t> werden pädagogische und stadtentwicklungsbezogene Ziele genannt sowie architektonische Aspekte beleuchtet </a:t>
            </a:r>
          </a:p>
          <a:p>
            <a:pPr>
              <a:lnSpc>
                <a:spcPct val="80000"/>
              </a:lnSpc>
            </a:pPr>
            <a:endParaRPr lang="de-DE" altLang="de-DE" sz="800"/>
          </a:p>
          <a:p>
            <a:pPr>
              <a:lnSpc>
                <a:spcPct val="80000"/>
              </a:lnSpc>
            </a:pPr>
            <a:r>
              <a:rPr lang="de-DE" altLang="de-DE" sz="800" b="1"/>
              <a:t>Sozialräumliche Bezüge: </a:t>
            </a:r>
          </a:p>
          <a:p>
            <a:pPr>
              <a:lnSpc>
                <a:spcPct val="80000"/>
              </a:lnSpc>
            </a:pPr>
            <a:r>
              <a:rPr lang="de-DE" altLang="de-DE" sz="800" b="1"/>
              <a:t>In jedem Fall </a:t>
            </a:r>
            <a:r>
              <a:rPr lang="de-DE" altLang="de-DE" sz="800"/>
              <a:t>ist ein Ziel die stärkere Verflechtung von Bildungslandschaft und Quartier</a:t>
            </a:r>
          </a:p>
          <a:p>
            <a:pPr>
              <a:lnSpc>
                <a:spcPct val="80000"/>
              </a:lnSpc>
            </a:pPr>
            <a:r>
              <a:rPr lang="de-DE" altLang="de-DE" sz="800"/>
              <a:t>(entweder als Einbindung des Quartiers in das institutionelle Bildungsgeschehen oder </a:t>
            </a:r>
          </a:p>
          <a:p>
            <a:pPr>
              <a:lnSpc>
                <a:spcPct val="80000"/>
              </a:lnSpc>
            </a:pPr>
            <a:r>
              <a:rPr lang="de-DE" altLang="de-DE" sz="800"/>
              <a:t>als Nutzung des Stadtteils für erweiterte Bildungszwecke oder als Campus-Figur zur Schaffung räumlicher Nähe für intensivere Kooperation), </a:t>
            </a:r>
            <a:br>
              <a:rPr lang="de-DE" altLang="de-DE" sz="800"/>
            </a:br>
            <a:endParaRPr lang="de-DE" altLang="de-DE" sz="800"/>
          </a:p>
          <a:p>
            <a:pPr>
              <a:lnSpc>
                <a:spcPct val="80000"/>
              </a:lnSpc>
            </a:pPr>
            <a:r>
              <a:rPr lang="de-DE" altLang="de-DE" sz="800" b="1"/>
              <a:t>häufig sollen öffentliche Räume </a:t>
            </a:r>
            <a:r>
              <a:rPr lang="de-DE" altLang="de-DE" sz="800"/>
              <a:t>als Orte der Begegnung für die Nachbarschaft genutzt oder geschaffen werden, </a:t>
            </a:r>
          </a:p>
          <a:p>
            <a:pPr>
              <a:lnSpc>
                <a:spcPct val="80000"/>
              </a:lnSpc>
            </a:pPr>
            <a:r>
              <a:rPr lang="de-DE" altLang="de-DE" sz="800" b="1"/>
              <a:t>meist </a:t>
            </a:r>
            <a:r>
              <a:rPr lang="de-DE" altLang="de-DE" sz="800"/>
              <a:t>sollen bestehende Infrastrukturstandorte ausgebaut werden, seltener werden gänzlich neue Standorte strategisch platziert.</a:t>
            </a:r>
          </a:p>
          <a:p>
            <a:pPr>
              <a:lnSpc>
                <a:spcPct val="80000"/>
              </a:lnSpc>
            </a:pPr>
            <a:endParaRPr lang="de-DE" altLang="de-DE" sz="800"/>
          </a:p>
          <a:p>
            <a:pPr>
              <a:lnSpc>
                <a:spcPct val="80000"/>
              </a:lnSpc>
              <a:buFontTx/>
              <a:buChar char="•"/>
            </a:pPr>
            <a:r>
              <a:rPr lang="de-DE" altLang="de-DE" sz="800" b="1"/>
              <a:t>Gestaltung von Zu- und Übergänge</a:t>
            </a:r>
            <a:r>
              <a:rPr lang="de-DE" altLang="de-DE" sz="800"/>
              <a:t>: </a:t>
            </a:r>
          </a:p>
          <a:p>
            <a:pPr>
              <a:lnSpc>
                <a:spcPct val="80000"/>
              </a:lnSpc>
            </a:pPr>
            <a:r>
              <a:rPr lang="de-DE" altLang="de-DE" sz="800"/>
              <a:t>Annahme, dass der Abbau materieller Barrieren sowie die kooperative Gestaltung bildungsbiografischer Übergänge die Integration fördern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de-DE" altLang="de-DE" sz="800"/>
          </a:p>
          <a:p>
            <a:pPr>
              <a:lnSpc>
                <a:spcPct val="80000"/>
              </a:lnSpc>
              <a:buFontTx/>
              <a:buChar char="•"/>
            </a:pPr>
            <a:r>
              <a:rPr lang="de-DE" altLang="de-DE" sz="800" b="1"/>
              <a:t>Öffnung und Schließung</a:t>
            </a:r>
            <a:r>
              <a:rPr lang="de-DE" altLang="de-DE" sz="800"/>
              <a:t>: </a:t>
            </a:r>
          </a:p>
          <a:p>
            <a:pPr>
              <a:lnSpc>
                <a:spcPct val="80000"/>
              </a:lnSpc>
            </a:pPr>
            <a:r>
              <a:rPr lang="de-DE" altLang="de-DE" sz="800"/>
              <a:t>Annahme, dass die Öffnung von Bildungslandschaften sowohl baulich-gestalterisch als auch durch Bildungs- und Freizeitangebote für unterschiedliche Zielgruppen einen sozialräumlichen Mehrwert erzeugen</a:t>
            </a:r>
          </a:p>
          <a:p>
            <a:pPr>
              <a:lnSpc>
                <a:spcPct val="80000"/>
              </a:lnSpc>
            </a:pPr>
            <a:endParaRPr lang="de-DE" altLang="de-DE" sz="8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de-DE" altLang="de-DE" sz="800"/>
          </a:p>
        </p:txBody>
      </p:sp>
      <p:sp>
        <p:nvSpPr>
          <p:cNvPr id="32771" name="Foliennummernplatzhalter 3">
            <a:extLst>
              <a:ext uri="{FF2B5EF4-FFF2-40B4-BE49-F238E27FC236}">
                <a16:creationId xmlns:a16="http://schemas.microsoft.com/office/drawing/2014/main" id="{159FC1BF-338B-1F74-CE58-1FE2726C3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57B8E17-410A-6442-9654-2AE9ACDC49E7}" type="slidenum">
              <a:rPr lang="de-DE" altLang="de-DE" sz="1200">
                <a:latin typeface="Calibri" panose="020F0502020204030204" pitchFamily="34" charset="0"/>
              </a:rPr>
              <a:pPr/>
              <a:t>20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33B4A5A-28D0-474A-B5E4-355BCF20DFA5}" type="datetime1">
              <a:rPr lang="de-DE" altLang="de-DE" smtClean="0"/>
              <a:pPr>
                <a:defRPr/>
              </a:pPr>
              <a:t>17.12.2025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25892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bildplatzhalter 1">
            <a:extLst>
              <a:ext uri="{FF2B5EF4-FFF2-40B4-BE49-F238E27FC236}">
                <a16:creationId xmlns:a16="http://schemas.microsoft.com/office/drawing/2014/main" id="{C559C9BF-FB6D-D98D-0904-EEFB5C4081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izenplatzhalter 2">
            <a:extLst>
              <a:ext uri="{FF2B5EF4-FFF2-40B4-BE49-F238E27FC236}">
                <a16:creationId xmlns:a16="http://schemas.microsoft.com/office/drawing/2014/main" id="{E40FB5D5-B8FB-8A82-CC14-291C834B51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2000" b="1"/>
              <a:t>Beteiligte Institutionen: </a:t>
            </a:r>
          </a:p>
          <a:p>
            <a:pPr>
              <a:lnSpc>
                <a:spcPct val="90000"/>
              </a:lnSpc>
            </a:pPr>
            <a:r>
              <a:rPr lang="de-DE" altLang="de-DE" sz="2000"/>
              <a:t>In jedem Fall Kindertagesbetreuung und der ganztagsschulischen Bildung, </a:t>
            </a:r>
          </a:p>
          <a:p>
            <a:pPr>
              <a:lnSpc>
                <a:spcPct val="90000"/>
              </a:lnSpc>
            </a:pPr>
            <a:r>
              <a:rPr lang="de-DE" altLang="de-DE" sz="2000"/>
              <a:t>häufig Einrichtungen Kinder- und Jugendarbeit, </a:t>
            </a:r>
          </a:p>
          <a:p>
            <a:pPr>
              <a:lnSpc>
                <a:spcPct val="90000"/>
              </a:lnSpc>
            </a:pPr>
            <a:r>
              <a:rPr lang="de-DE" altLang="de-DE" sz="2000"/>
              <a:t>zuweilen Institutionen der Kulturellen Bildung, </a:t>
            </a:r>
          </a:p>
          <a:p>
            <a:pPr>
              <a:lnSpc>
                <a:spcPct val="90000"/>
              </a:lnSpc>
            </a:pPr>
            <a:r>
              <a:rPr lang="de-DE" altLang="de-DE" sz="2000"/>
              <a:t>seltener Erwachsenenbildung oder Gesundheitswesen</a:t>
            </a:r>
          </a:p>
          <a:p>
            <a:pPr>
              <a:lnSpc>
                <a:spcPct val="90000"/>
              </a:lnSpc>
            </a:pPr>
            <a:endParaRPr lang="de-DE" altLang="de-DE" sz="2000"/>
          </a:p>
          <a:p>
            <a:pPr>
              <a:lnSpc>
                <a:spcPct val="90000"/>
              </a:lnSpc>
            </a:pPr>
            <a:r>
              <a:rPr lang="de-DE" altLang="de-DE" sz="2000" b="1"/>
              <a:t>Organisationale Kooperationen: </a:t>
            </a:r>
          </a:p>
          <a:p>
            <a:pPr>
              <a:lnSpc>
                <a:spcPct val="90000"/>
              </a:lnSpc>
            </a:pPr>
            <a:r>
              <a:rPr lang="de-DE" altLang="de-DE" sz="2000"/>
              <a:t>schriftliche Konzept, gemeinsame Referenzen, seltener Management-Stelle und juristisch kodifizierte Kooperationsformen</a:t>
            </a:r>
          </a:p>
        </p:txBody>
      </p:sp>
      <p:sp>
        <p:nvSpPr>
          <p:cNvPr id="30723" name="Foliennummernplatzhalter 3">
            <a:extLst>
              <a:ext uri="{FF2B5EF4-FFF2-40B4-BE49-F238E27FC236}">
                <a16:creationId xmlns:a16="http://schemas.microsoft.com/office/drawing/2014/main" id="{3211B509-8B61-5EB2-CFBF-781242B4A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73D5801-AD84-3D43-BACD-D81DE7111AE0}" type="slidenum">
              <a:rPr lang="de-DE" altLang="de-DE" sz="1200">
                <a:latin typeface="Calibri" panose="020F0502020204030204" pitchFamily="34" charset="0"/>
              </a:rPr>
              <a:pPr/>
              <a:t>22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olienbildplatzhalter 1">
            <a:extLst>
              <a:ext uri="{FF2B5EF4-FFF2-40B4-BE49-F238E27FC236}">
                <a16:creationId xmlns:a16="http://schemas.microsoft.com/office/drawing/2014/main" id="{37DC74D8-A0B0-28A3-BD99-05A30E93DF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izenplatzhalter 2">
            <a:extLst>
              <a:ext uri="{FF2B5EF4-FFF2-40B4-BE49-F238E27FC236}">
                <a16:creationId xmlns:a16="http://schemas.microsoft.com/office/drawing/2014/main" id="{A6EE3145-AFEF-41A1-1B87-E330D492C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de-DE" altLang="de-DE" sz="2800" dirty="0">
                <a:latin typeface="Clarendon Bold" charset="0"/>
              </a:rPr>
              <a:t>Zentralisierung und Konzentration: </a:t>
            </a:r>
            <a:br>
              <a:rPr lang="de-DE" altLang="de-DE" sz="2800" dirty="0">
                <a:latin typeface="Clarendon Bold" charset="0"/>
              </a:rPr>
            </a:br>
            <a:r>
              <a:rPr lang="de-DE" altLang="de-DE" sz="2000" dirty="0">
                <a:latin typeface="Claradon" charset="0"/>
              </a:rPr>
              <a:t>Die räumliche Nähe von Bildungsorganisationen und -settings sowie Koordination von Angeboten haben positive Effekte für das Gelingen von Bildungsbiografien.</a:t>
            </a:r>
          </a:p>
          <a:p>
            <a:endParaRPr lang="de-DE" altLang="de-DE" sz="2000" dirty="0">
              <a:latin typeface="Claradon" charset="0"/>
            </a:endParaRPr>
          </a:p>
          <a:p>
            <a:r>
              <a:rPr lang="de-DE" altLang="de-DE" sz="1400" dirty="0">
                <a:latin typeface="Calibri" panose="020F0502020204030204" pitchFamily="34" charset="0"/>
              </a:rPr>
              <a:t>Vernetzung und Verflechtung:</a:t>
            </a:r>
            <a:br>
              <a:rPr lang="de-DE" altLang="de-DE" sz="1400" dirty="0">
                <a:latin typeface="Calibri" panose="020F0502020204030204" pitchFamily="34" charset="0"/>
              </a:rPr>
            </a:br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Die räumliche Vernetzung (Wege, Sichtbeziehungen, öffentlicher Raum, …) sowie die Vernetzung zwischen Organisationen, Gruppen und Menschen erzeugen Synergien.</a:t>
            </a:r>
            <a:endParaRPr lang="de-DE" altLang="de-DE" sz="1400" dirty="0">
              <a:latin typeface="Calibri" panose="020F0502020204030204" pitchFamily="34" charset="0"/>
            </a:endParaRPr>
          </a:p>
          <a:p>
            <a:endParaRPr lang="de-DE" altLang="de-DE" sz="1400" dirty="0">
              <a:latin typeface="Claradon" charset="0"/>
            </a:endParaRPr>
          </a:p>
          <a:p>
            <a:pPr algn="l">
              <a:buNone/>
            </a:pPr>
            <a:r>
              <a:rPr lang="de-DE" altLang="de-DE" sz="1400" dirty="0">
                <a:latin typeface="+mn-lt"/>
              </a:rPr>
              <a:t>Zugang und Übergang: </a:t>
            </a:r>
            <a:br>
              <a:rPr lang="de-DE" altLang="de-DE" sz="1400" dirty="0">
                <a:latin typeface="+mn-lt"/>
              </a:rPr>
            </a:br>
            <a:r>
              <a:rPr lang="de-DE" sz="3200" b="0" i="0" u="none" strike="noStrike" dirty="0">
                <a:solidFill>
                  <a:srgbClr val="000000"/>
                </a:solidFill>
                <a:effectLst/>
              </a:rPr>
              <a:t>Integration wird durch eine kooperative Gestaltung bildungsbiografischer Übergänge sowie durch den Abbau materialisierter Barrieren (Zäune, Mauern, Tore, Fassaden, …) gefördert.</a:t>
            </a:r>
          </a:p>
          <a:p>
            <a:endParaRPr lang="de-DE" altLang="de-DE" sz="2000" dirty="0">
              <a:latin typeface="Claradon" charset="0"/>
            </a:endParaRPr>
          </a:p>
          <a:p>
            <a:endParaRPr lang="de-DE" altLang="de-DE" sz="2000" dirty="0">
              <a:latin typeface="Claradon" charset="0"/>
            </a:endParaRPr>
          </a:p>
          <a:p>
            <a:r>
              <a:rPr lang="de-DE" altLang="de-DE" sz="2800" dirty="0">
                <a:latin typeface="Clarendon Bold" charset="0"/>
              </a:rPr>
              <a:t>Öffnung und Schließung: </a:t>
            </a:r>
            <a:r>
              <a:rPr lang="de-DE" altLang="de-DE" sz="2000" dirty="0">
                <a:latin typeface="Calibri" panose="020F0502020204030204" pitchFamily="34" charset="0"/>
              </a:rPr>
              <a:t>Die Öffnung von Bildungslandschaften sowohl baulich-gestalterisch als auch durch Bildungs- und Freizeitangebote für unterschiedliche Zielgruppen erzeugen einen sozialräumlichen Mehrwert.</a:t>
            </a:r>
          </a:p>
          <a:p>
            <a:endParaRPr lang="de-DE" altLang="de-DE" sz="2000" dirty="0">
              <a:latin typeface="Calibri" panose="020F0502020204030204" pitchFamily="34" charset="0"/>
            </a:endParaRPr>
          </a:p>
          <a:p>
            <a:endParaRPr lang="de-DE" altLang="de-DE" sz="2000" dirty="0"/>
          </a:p>
        </p:txBody>
      </p:sp>
      <p:sp>
        <p:nvSpPr>
          <p:cNvPr id="66563" name="Foliennummernplatzhalter 3">
            <a:extLst>
              <a:ext uri="{FF2B5EF4-FFF2-40B4-BE49-F238E27FC236}">
                <a16:creationId xmlns:a16="http://schemas.microsoft.com/office/drawing/2014/main" id="{054CEDCD-1E28-3A20-BAF7-BB819CD9D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7FE8A5-D591-0A4E-9498-AC1FA324478C}" type="slidenum">
              <a:rPr lang="de-DE" altLang="de-DE" sz="1200">
                <a:latin typeface="Calibri" panose="020F0502020204030204" pitchFamily="34" charset="0"/>
              </a:rPr>
              <a:pPr/>
              <a:t>23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85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fontScale="77500" lnSpcReduction="20000"/>
          </a:bodyPr>
          <a:lstStyle/>
          <a:p>
            <a:endParaRPr lang="de-DE" sz="1800" dirty="0">
              <a:effectLst/>
              <a:latin typeface="DidotElder"/>
            </a:endParaRPr>
          </a:p>
          <a:p>
            <a:r>
              <a:rPr lang="de-DE" sz="1800" dirty="0">
                <a:effectLst/>
                <a:latin typeface="DidotElder"/>
              </a:rPr>
              <a:t>Damit wird der Campus in den Vorstellungen vieler befragter Akteure deutlich mehr kontextualisiert und verwoben mit den </a:t>
            </a:r>
            <a:r>
              <a:rPr lang="de-DE" sz="1800" dirty="0" err="1">
                <a:effectLst/>
                <a:latin typeface="DidotElder"/>
              </a:rPr>
              <a:t>räumlichen</a:t>
            </a:r>
            <a:r>
              <a:rPr lang="de-DE" sz="1800" dirty="0">
                <a:effectLst/>
                <a:latin typeface="DidotElder"/>
              </a:rPr>
              <a:t> und sozialen Bedarfen aus- </a:t>
            </a:r>
            <a:r>
              <a:rPr lang="de-DE" sz="1800" dirty="0" err="1">
                <a:effectLst/>
                <a:latin typeface="DidotElder"/>
              </a:rPr>
              <a:t>serhalb</a:t>
            </a:r>
            <a:r>
              <a:rPr lang="de-DE" sz="1800" dirty="0">
                <a:effectLst/>
                <a:latin typeface="DidotElder"/>
              </a:rPr>
              <a:t> der Campusanlage. Dies </a:t>
            </a:r>
            <a:r>
              <a:rPr lang="de-DE" sz="1800" dirty="0" err="1">
                <a:effectLst/>
                <a:latin typeface="DidotElder"/>
              </a:rPr>
              <a:t>führt</a:t>
            </a:r>
            <a:r>
              <a:rPr lang="de-DE" sz="1800" dirty="0">
                <a:effectLst/>
                <a:latin typeface="DidotElder"/>
              </a:rPr>
              <a:t> dazu, dass sich in der Tat ganz im Sinne der aktuellen Diskussionen um schulische Raumstrukturen und </a:t>
            </a:r>
            <a:r>
              <a:rPr lang="de-DE" sz="1800" dirty="0" err="1">
                <a:effectLst/>
                <a:latin typeface="DidotElder"/>
              </a:rPr>
              <a:t>Schulfreiräume</a:t>
            </a:r>
            <a:r>
              <a:rPr lang="de-DE" sz="1800" dirty="0">
                <a:effectLst/>
                <a:latin typeface="DidotElder"/>
              </a:rPr>
              <a:t> «Grenzverschiebungen» zumindest gedanklich bei den </a:t>
            </a:r>
            <a:r>
              <a:rPr lang="de-DE" sz="1800" dirty="0" err="1">
                <a:effectLst/>
                <a:latin typeface="DidotElder"/>
              </a:rPr>
              <a:t>Akteur:innen</a:t>
            </a:r>
            <a:r>
              <a:rPr lang="de-DE" sz="1800" dirty="0">
                <a:effectLst/>
                <a:latin typeface="DidotElder"/>
              </a:rPr>
              <a:t> vollziehen und neue Gestaltungs- und Nut- </a:t>
            </a:r>
            <a:r>
              <a:rPr lang="de-DE" sz="1800" dirty="0" err="1">
                <a:effectLst/>
                <a:latin typeface="DidotElder"/>
              </a:rPr>
              <a:t>zungskonzepte</a:t>
            </a:r>
            <a:r>
              <a:rPr lang="de-DE" sz="1800" dirty="0">
                <a:effectLst/>
                <a:latin typeface="DidotElder"/>
              </a:rPr>
              <a:t> in </a:t>
            </a:r>
            <a:r>
              <a:rPr lang="de-DE" sz="1800" dirty="0" err="1">
                <a:effectLst/>
                <a:latin typeface="DidotElder"/>
              </a:rPr>
              <a:t>Gebäude</a:t>
            </a:r>
            <a:r>
              <a:rPr lang="de-DE" sz="1800" dirty="0">
                <a:effectLst/>
                <a:latin typeface="DidotElder"/>
              </a:rPr>
              <a:t>(-Grundrissen) und </a:t>
            </a:r>
            <a:r>
              <a:rPr lang="de-DE" sz="1800" dirty="0" err="1">
                <a:effectLst/>
                <a:latin typeface="DidotElder"/>
              </a:rPr>
              <a:t>Freiräumen</a:t>
            </a:r>
            <a:r>
              <a:rPr lang="de-DE" sz="1800" dirty="0">
                <a:effectLst/>
                <a:latin typeface="DidotElder"/>
              </a:rPr>
              <a:t> denkbar sind und in Teilen auch realisiert werden </a:t>
            </a:r>
          </a:p>
          <a:p>
            <a:endParaRPr lang="de-DE" sz="1800" dirty="0">
              <a:effectLst/>
              <a:latin typeface="DidotElder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DidotElder"/>
              </a:rPr>
              <a:t>Die Dichte an </a:t>
            </a:r>
            <a:r>
              <a:rPr lang="de-DE" sz="1800" dirty="0" err="1">
                <a:effectLst/>
                <a:latin typeface="DidotElder"/>
              </a:rPr>
              <a:t>Flächen</a:t>
            </a:r>
            <a:r>
              <a:rPr lang="de-DE" sz="1800" dirty="0">
                <a:effectLst/>
                <a:latin typeface="DidotElder"/>
              </a:rPr>
              <a:t> im Freiraum oder in </a:t>
            </a:r>
            <a:r>
              <a:rPr lang="de-DE" sz="1800" dirty="0" err="1">
                <a:effectLst/>
                <a:latin typeface="DidotElder"/>
              </a:rPr>
              <a:t>Gebäuden</a:t>
            </a:r>
            <a:r>
              <a:rPr lang="de-DE" sz="1800" dirty="0">
                <a:effectLst/>
                <a:latin typeface="DidotElder"/>
              </a:rPr>
              <a:t>, die durch die In- </a:t>
            </a:r>
            <a:r>
              <a:rPr lang="de-DE" sz="1800" dirty="0" err="1">
                <a:effectLst/>
                <a:latin typeface="DidotElder"/>
              </a:rPr>
              <a:t>stitutionen</a:t>
            </a:r>
            <a:r>
              <a:rPr lang="de-DE" sz="1800" dirty="0">
                <a:effectLst/>
                <a:latin typeface="DidotElder"/>
              </a:rPr>
              <a:t> (und ggf. auch der </a:t>
            </a:r>
            <a:r>
              <a:rPr lang="de-DE" sz="1800" dirty="0" err="1">
                <a:effectLst/>
                <a:latin typeface="DidotElder"/>
              </a:rPr>
              <a:t>Öffentlichkeit</a:t>
            </a:r>
            <a:r>
              <a:rPr lang="de-DE" sz="1800" dirty="0">
                <a:effectLst/>
                <a:latin typeface="DidotElder"/>
              </a:rPr>
              <a:t>) wechselseitig oder gemeinsam genutzt werden </a:t>
            </a:r>
            <a:r>
              <a:rPr lang="de-DE" sz="1800" dirty="0" err="1">
                <a:effectLst/>
                <a:latin typeface="DidotElder"/>
              </a:rPr>
              <a:t>können</a:t>
            </a:r>
            <a:r>
              <a:rPr lang="de-DE" sz="1800" dirty="0">
                <a:effectLst/>
                <a:latin typeface="DidotElder"/>
              </a:rPr>
              <a:t>, nimmt zu. </a:t>
            </a:r>
            <a:endParaRPr lang="de-DE" sz="40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DidotElder"/>
              </a:rPr>
              <a:t>Barrieren, die sich baulich und </a:t>
            </a:r>
            <a:r>
              <a:rPr lang="de-DE" sz="1800" dirty="0" err="1">
                <a:effectLst/>
                <a:latin typeface="DidotElder"/>
              </a:rPr>
              <a:t>räumlich</a:t>
            </a:r>
            <a:r>
              <a:rPr lang="de-DE" sz="1800" dirty="0">
                <a:effectLst/>
                <a:latin typeface="DidotElder"/>
              </a:rPr>
              <a:t> manifestieren, werden auch im Widerspruch zum Leitbild der offenen Bildungslandschaft </a:t>
            </a:r>
            <a:endParaRPr lang="de-DE" sz="40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effectLst/>
                <a:latin typeface="DidotElder"/>
              </a:rPr>
              <a:t>lternativ</a:t>
            </a:r>
            <a:r>
              <a:rPr lang="de-DE" sz="1800" dirty="0">
                <a:effectLst/>
                <a:latin typeface="DidotElder"/>
              </a:rPr>
              <a:t> zum Verzicht auf Grenzziehungen diskutieren die </a:t>
            </a:r>
            <a:r>
              <a:rPr lang="de-DE" sz="1800" dirty="0" err="1">
                <a:effectLst/>
                <a:latin typeface="DidotElder"/>
              </a:rPr>
              <a:t>Akteur:innen</a:t>
            </a:r>
            <a:r>
              <a:rPr lang="de-DE" sz="1800" dirty="0">
                <a:effectLst/>
                <a:latin typeface="DidotElder"/>
              </a:rPr>
              <a:t> den zweitweisen Zugang zu den </a:t>
            </a:r>
            <a:r>
              <a:rPr lang="de-DE" sz="1800" dirty="0" err="1">
                <a:effectLst/>
                <a:latin typeface="DidotElder"/>
              </a:rPr>
              <a:t>Flächen</a:t>
            </a:r>
            <a:r>
              <a:rPr lang="de-DE" sz="1800" dirty="0">
                <a:effectLst/>
                <a:latin typeface="DidotElder"/>
              </a:rPr>
              <a:t> und </a:t>
            </a:r>
            <a:r>
              <a:rPr lang="de-DE" sz="1800" dirty="0" err="1">
                <a:effectLst/>
                <a:latin typeface="DidotElder"/>
              </a:rPr>
              <a:t>Gebäuden</a:t>
            </a:r>
            <a:r>
              <a:rPr lang="de-DE" sz="1800" dirty="0">
                <a:effectLst/>
                <a:latin typeface="DidotElder"/>
              </a:rPr>
              <a:t> des Campus und </a:t>
            </a:r>
            <a:r>
              <a:rPr lang="de-DE" sz="1800" dirty="0" err="1">
                <a:effectLst/>
                <a:latin typeface="DidotElder"/>
              </a:rPr>
              <a:t>be</a:t>
            </a:r>
            <a:r>
              <a:rPr lang="de-DE" sz="1800" dirty="0">
                <a:effectLst/>
                <a:latin typeface="DidotElder"/>
              </a:rPr>
              <a:t>- ziehen </a:t>
            </a:r>
            <a:r>
              <a:rPr lang="de-DE" sz="1800" dirty="0" err="1">
                <a:effectLst/>
                <a:latin typeface="DidotElder"/>
              </a:rPr>
              <a:t>temporäre</a:t>
            </a:r>
            <a:r>
              <a:rPr lang="de-DE" sz="1800" dirty="0">
                <a:effectLst/>
                <a:latin typeface="DidotElder"/>
              </a:rPr>
              <a:t> </a:t>
            </a:r>
            <a:r>
              <a:rPr lang="de-DE" sz="1800" dirty="0" err="1">
                <a:effectLst/>
                <a:latin typeface="DidotElder"/>
              </a:rPr>
              <a:t>Öffnungen</a:t>
            </a:r>
            <a:r>
              <a:rPr lang="de-DE" sz="1800" dirty="0">
                <a:effectLst/>
                <a:latin typeface="DidotElder"/>
              </a:rPr>
              <a:t> und Events in </a:t>
            </a:r>
            <a:r>
              <a:rPr lang="de-DE" sz="1800" dirty="0" err="1">
                <a:effectLst/>
                <a:latin typeface="DidotElder"/>
              </a:rPr>
              <a:t>ih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ren</a:t>
            </a:r>
            <a:r>
              <a:rPr lang="de-DE" sz="1800" dirty="0">
                <a:effectLst/>
                <a:latin typeface="DidotElder"/>
              </a:rPr>
              <a:t> </a:t>
            </a:r>
            <a:r>
              <a:rPr lang="de-DE" sz="1800" dirty="0" err="1">
                <a:effectLst/>
                <a:latin typeface="DidotElder"/>
              </a:rPr>
              <a:t>Überlegungen</a:t>
            </a:r>
            <a:r>
              <a:rPr lang="de-DE" sz="1800" dirty="0">
                <a:effectLst/>
                <a:latin typeface="DidotElder"/>
              </a:rPr>
              <a:t> mit ein. </a:t>
            </a:r>
            <a:endParaRPr lang="de-DE" sz="4000" dirty="0"/>
          </a:p>
          <a:p>
            <a:endParaRPr lang="de-DE" sz="2800" dirty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24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06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sz="1800" dirty="0">
              <a:effectLst/>
              <a:latin typeface="DidotElder"/>
            </a:endParaRPr>
          </a:p>
          <a:p>
            <a:pPr eaLnBrk="1">
              <a:buFontTx/>
              <a:buChar char="-"/>
              <a:defRPr/>
            </a:pPr>
            <a:r>
              <a:rPr lang="de-DE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möglichst 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zentraler Standort (Unterschied Schulzentren 1970er Jahre)</a:t>
            </a:r>
          </a:p>
          <a:p>
            <a:pPr eaLnBrk="1">
              <a:buFontTx/>
              <a:buChar char="-"/>
              <a:defRPr/>
            </a:pP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durch Erweiterungs- und Neubauten zum Gesamtensemble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verknüpft</a:t>
            </a:r>
            <a:endParaRPr lang="de-DE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buFontTx/>
              <a:buChar char="-"/>
              <a:defRPr/>
            </a:pP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selten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vollständige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Neugründungen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>
              <a:defRPr/>
            </a:pP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buFontTx/>
              <a:buChar char="-"/>
              <a:defRPr/>
            </a:pP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immer ein formales Bildungssetting wie Ganztagsschule, um die herum weitere (Bildungs-)Angebote platziert und bestehende Einrichtungen (bspw. non-formale Settings wie Einrichtungen der Jugendarbeit) </a:t>
            </a:r>
            <a:r>
              <a:rPr lang="de-DE" sz="1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integriert </a:t>
            </a:r>
            <a:r>
              <a:rPr lang="de-DE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räumlich </a:t>
            </a:r>
            <a:r>
              <a:rPr lang="de-DE" sz="12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konzentriert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endParaRPr lang="de-DE" dirty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25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73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sz="1800" dirty="0">
                <a:effectLst/>
                <a:latin typeface="DidotElder"/>
              </a:rPr>
              <a:t>Ein Campus ist durch seine (Bildungs-) Funktion und durch seine </a:t>
            </a:r>
            <a:r>
              <a:rPr lang="de-DE" sz="1800" dirty="0" err="1">
                <a:effectLst/>
                <a:latin typeface="DidotElder"/>
              </a:rPr>
              <a:t>räumliche</a:t>
            </a:r>
            <a:r>
              <a:rPr lang="de-DE" sz="1800" dirty="0">
                <a:effectLst/>
                <a:latin typeface="DidotElder"/>
              </a:rPr>
              <a:t> und </a:t>
            </a:r>
            <a:r>
              <a:rPr lang="de-DE" sz="1800" dirty="0" err="1">
                <a:effectLst/>
                <a:latin typeface="DidotElder"/>
              </a:rPr>
              <a:t>bauli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che</a:t>
            </a:r>
            <a:r>
              <a:rPr lang="de-DE" sz="1800" dirty="0">
                <a:effectLst/>
                <a:latin typeface="DidotElder"/>
              </a:rPr>
              <a:t> Form (z. B. bauliche Anordnung, Gestaltung von </a:t>
            </a:r>
            <a:r>
              <a:rPr lang="de-DE" sz="1800" dirty="0" err="1">
                <a:effectLst/>
                <a:latin typeface="DidotElder"/>
              </a:rPr>
              <a:t>Freiflächen</a:t>
            </a:r>
            <a:r>
              <a:rPr lang="de-DE" sz="1800" dirty="0">
                <a:effectLst/>
                <a:latin typeface="DidotElder"/>
              </a:rPr>
              <a:t>, Vernetzung von </a:t>
            </a:r>
            <a:r>
              <a:rPr lang="de-DE" sz="1800" dirty="0" err="1">
                <a:effectLst/>
                <a:latin typeface="DidotElder"/>
              </a:rPr>
              <a:t>Raumangebo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ten</a:t>
            </a:r>
            <a:r>
              <a:rPr lang="de-DE" sz="1800" dirty="0">
                <a:effectLst/>
                <a:latin typeface="DidotElder"/>
              </a:rPr>
              <a:t> sowie seine Lage innerhalb des umgeben- den Quartiers) gekennzeichnet (</a:t>
            </a:r>
            <a:r>
              <a:rPr lang="de-DE" sz="1800" dirty="0" err="1">
                <a:effectLst/>
                <a:latin typeface="DidotElder"/>
              </a:rPr>
              <a:t>Mecklenbrauck</a:t>
            </a:r>
            <a:r>
              <a:rPr lang="de-DE" sz="1800" dirty="0">
                <a:effectLst/>
                <a:latin typeface="DidotElder"/>
              </a:rPr>
              <a:t> 2015). Mit der Realisierung von schulischen Campusanlagen wird </a:t>
            </a:r>
            <a:r>
              <a:rPr lang="de-DE" sz="1800" dirty="0" err="1">
                <a:effectLst/>
                <a:latin typeface="DidotElder"/>
              </a:rPr>
              <a:t>häufig</a:t>
            </a:r>
            <a:r>
              <a:rPr lang="de-DE" sz="1800" dirty="0">
                <a:effectLst/>
                <a:latin typeface="DidotElder"/>
              </a:rPr>
              <a:t> die Hoffnung </a:t>
            </a:r>
            <a:r>
              <a:rPr lang="de-DE" sz="1800" dirty="0" err="1">
                <a:effectLst/>
                <a:latin typeface="DidotElder"/>
              </a:rPr>
              <a:t>ver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bunden</a:t>
            </a:r>
            <a:r>
              <a:rPr lang="de-DE" sz="1800" dirty="0">
                <a:effectLst/>
                <a:latin typeface="DidotElder"/>
              </a:rPr>
              <a:t>, benachteiligte Quartiere (wie z. B. beim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Rütli</a:t>
            </a:r>
            <a:r>
              <a:rPr lang="de-DE" sz="1800" dirty="0">
                <a:effectLst/>
                <a:latin typeface="DidotElder"/>
              </a:rPr>
              <a:t>, dem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Efeuweg</a:t>
            </a:r>
            <a:r>
              <a:rPr lang="de-DE" sz="1800" i="1" dirty="0">
                <a:effectLst/>
                <a:latin typeface="DidotElder"/>
              </a:rPr>
              <a:t> </a:t>
            </a:r>
            <a:r>
              <a:rPr lang="de-DE" sz="1800" dirty="0">
                <a:effectLst/>
                <a:latin typeface="DidotElder"/>
              </a:rPr>
              <a:t>in Berlin) oder Stadtzentren aufzuwerten (</a:t>
            </a:r>
            <a:r>
              <a:rPr lang="de-DE" sz="1800" i="1" dirty="0">
                <a:effectLst/>
                <a:latin typeface="DidotElder"/>
              </a:rPr>
              <a:t>Campus Osterholz-Scharmbeck</a:t>
            </a:r>
            <a:r>
              <a:rPr lang="de-DE" sz="1800" dirty="0">
                <a:effectLst/>
                <a:latin typeface="DidotElder"/>
              </a:rPr>
              <a:t>), «indem ein </a:t>
            </a:r>
            <a:r>
              <a:rPr lang="de-DE" sz="1800" dirty="0" err="1">
                <a:effectLst/>
                <a:latin typeface="DidotElder"/>
              </a:rPr>
              <a:t>städtebau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lich</a:t>
            </a:r>
            <a:r>
              <a:rPr lang="de-DE" sz="1800" dirty="0">
                <a:effectLst/>
                <a:latin typeface="DidotElder"/>
              </a:rPr>
              <a:t> und architektonisch attraktiver Stadtbau- stein geschaffen wird» (Million et al. 2017: 119). </a:t>
            </a:r>
            <a:endParaRPr lang="de-DE" dirty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26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74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601A5-1C3E-BD20-3EF1-E453DBFC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>
            <a:extLst>
              <a:ext uri="{FF2B5EF4-FFF2-40B4-BE49-F238E27FC236}">
                <a16:creationId xmlns:a16="http://schemas.microsoft.com/office/drawing/2014/main" id="{BD2D43B8-DFE3-4CB9-7360-5BF7A0400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>
            <a:extLst>
              <a:ext uri="{FF2B5EF4-FFF2-40B4-BE49-F238E27FC236}">
                <a16:creationId xmlns:a16="http://schemas.microsoft.com/office/drawing/2014/main" id="{EDBCD4C4-16EC-BD00-70E5-F2BEF9B1DA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sz="1800" dirty="0">
                <a:effectLst/>
                <a:latin typeface="DidotElder"/>
              </a:rPr>
              <a:t>Ein Campus ist durch seine (Bildungs-) Funktion und durch seine </a:t>
            </a:r>
            <a:r>
              <a:rPr lang="de-DE" sz="1800" dirty="0" err="1">
                <a:effectLst/>
                <a:latin typeface="DidotElder"/>
              </a:rPr>
              <a:t>räumliche</a:t>
            </a:r>
            <a:r>
              <a:rPr lang="de-DE" sz="1800" dirty="0">
                <a:effectLst/>
                <a:latin typeface="DidotElder"/>
              </a:rPr>
              <a:t> und </a:t>
            </a:r>
            <a:r>
              <a:rPr lang="de-DE" sz="1800" dirty="0" err="1">
                <a:effectLst/>
                <a:latin typeface="DidotElder"/>
              </a:rPr>
              <a:t>bauli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che</a:t>
            </a:r>
            <a:r>
              <a:rPr lang="de-DE" sz="1800" dirty="0">
                <a:effectLst/>
                <a:latin typeface="DidotElder"/>
              </a:rPr>
              <a:t> Form (z. B. bauliche Anordnung, Gestaltung von </a:t>
            </a:r>
            <a:r>
              <a:rPr lang="de-DE" sz="1800" dirty="0" err="1">
                <a:effectLst/>
                <a:latin typeface="DidotElder"/>
              </a:rPr>
              <a:t>Freiflächen</a:t>
            </a:r>
            <a:r>
              <a:rPr lang="de-DE" sz="1800" dirty="0">
                <a:effectLst/>
                <a:latin typeface="DidotElder"/>
              </a:rPr>
              <a:t>, Vernetzung von </a:t>
            </a:r>
            <a:r>
              <a:rPr lang="de-DE" sz="1800" dirty="0" err="1">
                <a:effectLst/>
                <a:latin typeface="DidotElder"/>
              </a:rPr>
              <a:t>Raumangebo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ten</a:t>
            </a:r>
            <a:r>
              <a:rPr lang="de-DE" sz="1800" dirty="0">
                <a:effectLst/>
                <a:latin typeface="DidotElder"/>
              </a:rPr>
              <a:t> sowie seine Lage innerhalb des umgeben- den Quartiers) gekennzeichnet (</a:t>
            </a:r>
            <a:r>
              <a:rPr lang="de-DE" sz="1800" dirty="0" err="1">
                <a:effectLst/>
                <a:latin typeface="DidotElder"/>
              </a:rPr>
              <a:t>Mecklenbrauck</a:t>
            </a:r>
            <a:r>
              <a:rPr lang="de-DE" sz="1800" dirty="0">
                <a:effectLst/>
                <a:latin typeface="DidotElder"/>
              </a:rPr>
              <a:t> 2015). Mit der Realisierung von schulischen Campusanlagen wird </a:t>
            </a:r>
            <a:r>
              <a:rPr lang="de-DE" sz="1800" dirty="0" err="1">
                <a:effectLst/>
                <a:latin typeface="DidotElder"/>
              </a:rPr>
              <a:t>häufig</a:t>
            </a:r>
            <a:r>
              <a:rPr lang="de-DE" sz="1800" dirty="0">
                <a:effectLst/>
                <a:latin typeface="DidotElder"/>
              </a:rPr>
              <a:t> die Hoffnung </a:t>
            </a:r>
            <a:r>
              <a:rPr lang="de-DE" sz="1800" dirty="0" err="1">
                <a:effectLst/>
                <a:latin typeface="DidotElder"/>
              </a:rPr>
              <a:t>ver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bunden</a:t>
            </a:r>
            <a:r>
              <a:rPr lang="de-DE" sz="1800" dirty="0">
                <a:effectLst/>
                <a:latin typeface="DidotElder"/>
              </a:rPr>
              <a:t>, benachteiligte Quartiere (wie z. B. beim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Rütli</a:t>
            </a:r>
            <a:r>
              <a:rPr lang="de-DE" sz="1800" dirty="0">
                <a:effectLst/>
                <a:latin typeface="DidotElder"/>
              </a:rPr>
              <a:t>, dem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Efeuweg</a:t>
            </a:r>
            <a:r>
              <a:rPr lang="de-DE" sz="1800" i="1" dirty="0">
                <a:effectLst/>
                <a:latin typeface="DidotElder"/>
              </a:rPr>
              <a:t> </a:t>
            </a:r>
            <a:r>
              <a:rPr lang="de-DE" sz="1800" dirty="0">
                <a:effectLst/>
                <a:latin typeface="DidotElder"/>
              </a:rPr>
              <a:t>in Berlin) oder Stadtzentren aufzuwerten (</a:t>
            </a:r>
            <a:r>
              <a:rPr lang="de-DE" sz="1800" i="1" dirty="0">
                <a:effectLst/>
                <a:latin typeface="DidotElder"/>
              </a:rPr>
              <a:t>Campus Osterholz-Scharmbeck</a:t>
            </a:r>
            <a:r>
              <a:rPr lang="de-DE" sz="1800" dirty="0">
                <a:effectLst/>
                <a:latin typeface="DidotElder"/>
              </a:rPr>
              <a:t>), «indem ein </a:t>
            </a:r>
            <a:r>
              <a:rPr lang="de-DE" sz="1800" dirty="0" err="1">
                <a:effectLst/>
                <a:latin typeface="DidotElder"/>
              </a:rPr>
              <a:t>städtebau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lich</a:t>
            </a:r>
            <a:r>
              <a:rPr lang="de-DE" sz="1800" dirty="0">
                <a:effectLst/>
                <a:latin typeface="DidotElder"/>
              </a:rPr>
              <a:t> und architektonisch attraktiver Stadtbau- stein geschaffen wird» (Million et al. 2017: 119). </a:t>
            </a:r>
            <a:endParaRPr lang="de-DE" dirty="0"/>
          </a:p>
        </p:txBody>
      </p:sp>
      <p:sp>
        <p:nvSpPr>
          <p:cNvPr id="35843" name="Foliennummernplatzhalter 3">
            <a:extLst>
              <a:ext uri="{FF2B5EF4-FFF2-40B4-BE49-F238E27FC236}">
                <a16:creationId xmlns:a16="http://schemas.microsoft.com/office/drawing/2014/main" id="{AE825406-9E4C-6A37-CC14-88022BC36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27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3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sz="1800" dirty="0">
                <a:effectLst/>
                <a:latin typeface="DidotElder"/>
              </a:rPr>
              <a:t>Ein Campus ist durch seine (Bildungs-) Funktion und durch seine </a:t>
            </a:r>
            <a:r>
              <a:rPr lang="de-DE" sz="1800" dirty="0" err="1">
                <a:effectLst/>
                <a:latin typeface="DidotElder"/>
              </a:rPr>
              <a:t>räumliche</a:t>
            </a:r>
            <a:r>
              <a:rPr lang="de-DE" sz="1800" dirty="0">
                <a:effectLst/>
                <a:latin typeface="DidotElder"/>
              </a:rPr>
              <a:t> und </a:t>
            </a:r>
            <a:r>
              <a:rPr lang="de-DE" sz="1800" dirty="0" err="1">
                <a:effectLst/>
                <a:latin typeface="DidotElder"/>
              </a:rPr>
              <a:t>bauli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che</a:t>
            </a:r>
            <a:r>
              <a:rPr lang="de-DE" sz="1800" dirty="0">
                <a:effectLst/>
                <a:latin typeface="DidotElder"/>
              </a:rPr>
              <a:t> Form (z. B. bauliche Anordnung, Gestaltung von </a:t>
            </a:r>
            <a:r>
              <a:rPr lang="de-DE" sz="1800" dirty="0" err="1">
                <a:effectLst/>
                <a:latin typeface="DidotElder"/>
              </a:rPr>
              <a:t>Freiflächen</a:t>
            </a:r>
            <a:r>
              <a:rPr lang="de-DE" sz="1800" dirty="0">
                <a:effectLst/>
                <a:latin typeface="DidotElder"/>
              </a:rPr>
              <a:t>, Vernetzung von </a:t>
            </a:r>
            <a:r>
              <a:rPr lang="de-DE" sz="1800" dirty="0" err="1">
                <a:effectLst/>
                <a:latin typeface="DidotElder"/>
              </a:rPr>
              <a:t>Raumangebo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ten</a:t>
            </a:r>
            <a:r>
              <a:rPr lang="de-DE" sz="1800" dirty="0">
                <a:effectLst/>
                <a:latin typeface="DidotElder"/>
              </a:rPr>
              <a:t> sowie seine Lage innerhalb des umgeben- den Quartiers) gekennzeichnet (</a:t>
            </a:r>
            <a:r>
              <a:rPr lang="de-DE" sz="1800" dirty="0" err="1">
                <a:effectLst/>
                <a:latin typeface="DidotElder"/>
              </a:rPr>
              <a:t>Mecklenbrauck</a:t>
            </a:r>
            <a:r>
              <a:rPr lang="de-DE" sz="1800" dirty="0">
                <a:effectLst/>
                <a:latin typeface="DidotElder"/>
              </a:rPr>
              <a:t> 2015). Mit der Realisierung von schulischen Campusanlagen wird </a:t>
            </a:r>
            <a:r>
              <a:rPr lang="de-DE" sz="1800" dirty="0" err="1">
                <a:effectLst/>
                <a:latin typeface="DidotElder"/>
              </a:rPr>
              <a:t>häufig</a:t>
            </a:r>
            <a:r>
              <a:rPr lang="de-DE" sz="1800" dirty="0">
                <a:effectLst/>
                <a:latin typeface="DidotElder"/>
              </a:rPr>
              <a:t> die Hoffnung </a:t>
            </a:r>
            <a:r>
              <a:rPr lang="de-DE" sz="1800" dirty="0" err="1">
                <a:effectLst/>
                <a:latin typeface="DidotElder"/>
              </a:rPr>
              <a:t>ver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bunden</a:t>
            </a:r>
            <a:r>
              <a:rPr lang="de-DE" sz="1800" dirty="0">
                <a:effectLst/>
                <a:latin typeface="DidotElder"/>
              </a:rPr>
              <a:t>, benachteiligte Quartiere (wie z. B. beim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Rütli</a:t>
            </a:r>
            <a:r>
              <a:rPr lang="de-DE" sz="1800" dirty="0">
                <a:effectLst/>
                <a:latin typeface="DidotElder"/>
              </a:rPr>
              <a:t>, dem </a:t>
            </a:r>
            <a:r>
              <a:rPr lang="de-DE" sz="1800" i="1" dirty="0">
                <a:effectLst/>
                <a:latin typeface="DidotElder"/>
              </a:rPr>
              <a:t>Campus </a:t>
            </a:r>
            <a:r>
              <a:rPr lang="de-DE" sz="1800" i="1" dirty="0" err="1">
                <a:effectLst/>
                <a:latin typeface="DidotElder"/>
              </a:rPr>
              <a:t>Efeuweg</a:t>
            </a:r>
            <a:r>
              <a:rPr lang="de-DE" sz="1800" i="1" dirty="0">
                <a:effectLst/>
                <a:latin typeface="DidotElder"/>
              </a:rPr>
              <a:t> </a:t>
            </a:r>
            <a:r>
              <a:rPr lang="de-DE" sz="1800" dirty="0">
                <a:effectLst/>
                <a:latin typeface="DidotElder"/>
              </a:rPr>
              <a:t>in Berlin) oder Stadtzentren aufzuwerten (</a:t>
            </a:r>
            <a:r>
              <a:rPr lang="de-DE" sz="1800" i="1" dirty="0">
                <a:effectLst/>
                <a:latin typeface="DidotElder"/>
              </a:rPr>
              <a:t>Campus Osterholz-Scharmbeck</a:t>
            </a:r>
            <a:r>
              <a:rPr lang="de-DE" sz="1800" dirty="0">
                <a:effectLst/>
                <a:latin typeface="DidotElder"/>
              </a:rPr>
              <a:t>), «indem ein </a:t>
            </a:r>
            <a:r>
              <a:rPr lang="de-DE" sz="1800" dirty="0" err="1">
                <a:effectLst/>
                <a:latin typeface="DidotElder"/>
              </a:rPr>
              <a:t>städtebau</a:t>
            </a:r>
            <a:r>
              <a:rPr lang="de-DE" sz="1800" dirty="0">
                <a:effectLst/>
                <a:latin typeface="DidotElder"/>
              </a:rPr>
              <a:t>- </a:t>
            </a:r>
            <a:r>
              <a:rPr lang="de-DE" sz="1800" dirty="0" err="1">
                <a:effectLst/>
                <a:latin typeface="DidotElder"/>
              </a:rPr>
              <a:t>lich</a:t>
            </a:r>
            <a:r>
              <a:rPr lang="de-DE" sz="1800" dirty="0">
                <a:effectLst/>
                <a:latin typeface="DidotElder"/>
              </a:rPr>
              <a:t> und architektonisch attraktiver Stadtbau- stein geschaffen wird» (Million et al. 2017: 119). </a:t>
            </a:r>
            <a:endParaRPr lang="de-DE" dirty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28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15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70EB6-ADDB-02BA-1366-653D52033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4B2FAD5-475C-2293-2A93-D97759814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5F34E1-1B4E-AE20-B0F1-F609482F1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7BB31F-84D6-872E-3393-32076A93B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Braunschweig: </a:t>
            </a:r>
            <a:r>
              <a:rPr lang="en-US" dirty="0" err="1"/>
              <a:t>zwischen</a:t>
            </a:r>
            <a:r>
              <a:rPr lang="en-US" dirty="0"/>
              <a:t> 250-260.000 </a:t>
            </a:r>
            <a:r>
              <a:rPr lang="en-US" dirty="0" err="1"/>
              <a:t>EinwohnerInnen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33B4A5A-28D0-474A-B5E4-355BCF20DFA5}" type="datetime1">
              <a:rPr lang="de-DE" altLang="de-DE" smtClean="0"/>
              <a:pPr>
                <a:defRPr/>
              </a:pPr>
              <a:t>17.12.2025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6236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>
            <a:extLst>
              <a:ext uri="{FF2B5EF4-FFF2-40B4-BE49-F238E27FC236}">
                <a16:creationId xmlns:a16="http://schemas.microsoft.com/office/drawing/2014/main" id="{26A7AEBA-947C-A5C5-97AB-3B06536DBF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izenplatzhalter 2">
            <a:extLst>
              <a:ext uri="{FF2B5EF4-FFF2-40B4-BE49-F238E27FC236}">
                <a16:creationId xmlns:a16="http://schemas.microsoft.com/office/drawing/2014/main" id="{50F10087-D2B4-2D37-13B4-6617BF305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defTabSz="914400" eaLnBrk="1" hangingPunct="1">
              <a:buFontTx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12 Schulen, 6.500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Schülerinnnen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– Millionen Besuche</a:t>
            </a:r>
          </a:p>
          <a:p>
            <a:pPr defTabSz="914400" eaLnBrk="1" hangingPunct="1">
              <a:buFontTx/>
              <a:buChar char="•"/>
            </a:pPr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defTabSz="914400" eaLnBrk="1" hangingPunct="1">
              <a:buFontTx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basieren auf typischen Teilnehmerzahlen der jeweiligen Bildungsinstitutionen (Schätzung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ChatGpt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9/2024)</a:t>
            </a:r>
            <a:r>
              <a:rPr lang="de-DE" b="0" i="0" u="none" strike="noStrike" dirty="0">
                <a:solidFill>
                  <a:srgbClr val="FFFFFF"/>
                </a:solidFill>
                <a:effectLst/>
                <a:latin typeface="-webkit-standard"/>
              </a:rPr>
              <a:t> nehmen 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ca. 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13.700 bis 15.000 Personen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an den Bildungsangeboten in der Braunschweiger Innenstadt teil.</a:t>
            </a:r>
            <a:endParaRPr lang="de-DE" altLang="de-DE" dirty="0">
              <a:solidFill>
                <a:srgbClr val="FFFFFF"/>
              </a:solidFill>
            </a:endParaRPr>
          </a:p>
        </p:txBody>
      </p:sp>
      <p:sp>
        <p:nvSpPr>
          <p:cNvPr id="28675" name="Foliennummernplatzhalter 3">
            <a:extLst>
              <a:ext uri="{FF2B5EF4-FFF2-40B4-BE49-F238E27FC236}">
                <a16:creationId xmlns:a16="http://schemas.microsoft.com/office/drawing/2014/main" id="{19441518-BCB5-2D40-2A8D-C151CE6A9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2854EE-F99D-7B45-B756-DAA2E6E12DC2}" type="slidenum">
              <a:rPr lang="de-DE" altLang="de-DE" sz="1200">
                <a:latin typeface="Calibri" panose="020F0502020204030204" pitchFamily="34" charset="0"/>
              </a:rPr>
              <a:pPr/>
              <a:t>32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75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>
            <a:extLst>
              <a:ext uri="{FF2B5EF4-FFF2-40B4-BE49-F238E27FC236}">
                <a16:creationId xmlns:a16="http://schemas.microsoft.com/office/drawing/2014/main" id="{26A7AEBA-947C-A5C5-97AB-3B06536DBF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izenplatzhalter 2">
            <a:extLst>
              <a:ext uri="{FF2B5EF4-FFF2-40B4-BE49-F238E27FC236}">
                <a16:creationId xmlns:a16="http://schemas.microsoft.com/office/drawing/2014/main" id="{50F10087-D2B4-2D37-13B4-6617BF305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defTabSz="914400" eaLnBrk="1" hangingPunct="1">
              <a:buFontTx/>
              <a:buChar char="•"/>
            </a:pPr>
            <a:endParaRPr lang="de-DE" altLang="de-DE" dirty="0">
              <a:solidFill>
                <a:srgbClr val="FFFFFF"/>
              </a:solidFill>
            </a:endParaRPr>
          </a:p>
        </p:txBody>
      </p:sp>
      <p:sp>
        <p:nvSpPr>
          <p:cNvPr id="28675" name="Foliennummernplatzhalter 3">
            <a:extLst>
              <a:ext uri="{FF2B5EF4-FFF2-40B4-BE49-F238E27FC236}">
                <a16:creationId xmlns:a16="http://schemas.microsoft.com/office/drawing/2014/main" id="{19441518-BCB5-2D40-2A8D-C151CE6A9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2854EE-F99D-7B45-B756-DAA2E6E12DC2}" type="slidenum">
              <a:rPr lang="de-DE" altLang="de-DE" sz="1200">
                <a:latin typeface="Calibri" panose="020F0502020204030204" pitchFamily="34" charset="0"/>
              </a:rPr>
              <a:pPr/>
              <a:t>33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47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dirty="0">
                <a:latin typeface="Calibri" charset="0"/>
                <a:ea typeface="MS PGothic" charset="0"/>
              </a:rPr>
              <a:t>Paris 200 Schulen</a:t>
            </a:r>
            <a:br>
              <a:rPr lang="de-DE" dirty="0">
                <a:latin typeface="Calibri" charset="0"/>
                <a:ea typeface="MS PGothic" charset="0"/>
              </a:rPr>
            </a:br>
            <a:r>
              <a:rPr lang="de-DE" dirty="0">
                <a:latin typeface="Calibri" charset="0"/>
                <a:ea typeface="MS PGothic" charset="0"/>
              </a:rPr>
              <a:t>30 Schulstraßen pro Jahr werden derzeit </a:t>
            </a:r>
            <a:r>
              <a:rPr lang="de-DE" dirty="0" err="1">
                <a:latin typeface="Calibri" charset="0"/>
                <a:ea typeface="MS PGothic" charset="0"/>
              </a:rPr>
              <a:t>umgestallt</a:t>
            </a:r>
            <a:r>
              <a:rPr lang="de-DE" dirty="0">
                <a:latin typeface="Calibri" charset="0"/>
                <a:ea typeface="MS PGothic" charset="0"/>
              </a:rPr>
              <a:t>: </a:t>
            </a:r>
            <a:r>
              <a:rPr lang="de-DE" dirty="0" err="1">
                <a:latin typeface="Calibri" charset="0"/>
                <a:ea typeface="MS PGothic" charset="0"/>
              </a:rPr>
              <a:t>verkerhsberühigt</a:t>
            </a:r>
            <a:r>
              <a:rPr lang="de-DE" dirty="0">
                <a:latin typeface="Calibri" charset="0"/>
                <a:ea typeface="MS PGothic" charset="0"/>
              </a:rPr>
              <a:t> und begrünt</a:t>
            </a: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34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7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>
            <a:extLst>
              <a:ext uri="{FF2B5EF4-FFF2-40B4-BE49-F238E27FC236}">
                <a16:creationId xmlns:a16="http://schemas.microsoft.com/office/drawing/2014/main" id="{27F828B2-1F4D-982B-5B6E-5A9D8C8C9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izenplatzhalter 2">
            <a:extLst>
              <a:ext uri="{FF2B5EF4-FFF2-40B4-BE49-F238E27FC236}">
                <a16:creationId xmlns:a16="http://schemas.microsoft.com/office/drawing/2014/main" id="{48873578-6EA9-A415-CF17-CF198AE110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  <a:p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52227" name="Foliennummernplatzhalter 3">
            <a:extLst>
              <a:ext uri="{FF2B5EF4-FFF2-40B4-BE49-F238E27FC236}">
                <a16:creationId xmlns:a16="http://schemas.microsoft.com/office/drawing/2014/main" id="{D5A33920-A5E5-AD3A-FFDC-7DA084A28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9AEEBE-121D-0C49-B448-A7163D8A3830}" type="slidenum">
              <a:rPr lang="de-DE" altLang="de-DE" sz="1200">
                <a:latin typeface="Calibri" panose="020F0502020204030204" pitchFamily="34" charset="0"/>
              </a:rPr>
              <a:pPr eaLnBrk="1" hangingPunct="1"/>
              <a:t>35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76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898B-C6D4-EFCC-07D1-569D15D0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9CA043-99F6-FAB2-ED80-5C1C889FC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3C6873-E0F2-4025-4BBA-FE883D176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736F80-D73A-B58C-2B10-AB3A3957C0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33B4A5A-28D0-474A-B5E4-355BCF20DFA5}" type="datetime1">
              <a:rPr lang="de-DE" altLang="de-DE" smtClean="0"/>
              <a:pPr>
                <a:defRPr/>
              </a:pPr>
              <a:t>17.12.2025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077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0750-BE27-A570-CF0F-2B13FA66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36A1B7-E887-7F4B-3609-85D7F5D40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444BFD0-3636-541E-90F7-BF34AA052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endParaRPr lang="de-DE" sz="1200" dirty="0"/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Bildung geschieht in einem Geflecht aus Orten, Zeiten, Beziehungen </a:t>
            </a:r>
            <a:br>
              <a:rPr lang="de-DE" sz="1200" dirty="0"/>
            </a:br>
            <a:r>
              <a:rPr lang="de-DE" sz="1200" dirty="0"/>
              <a:t>– nicht nur in Institutionen.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Ungleichheit entsteht auch räumlich und organisatorisch: </a:t>
            </a:r>
            <a:br>
              <a:rPr lang="de-DE" sz="1200" dirty="0"/>
            </a:br>
            <a:r>
              <a:rPr lang="de-DE" sz="1200" dirty="0"/>
              <a:t>Zugänge hängen von Schwellen, Ressourcen und Anschlussfähigkeiten ab.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Bildungslandschaften sind mehr als Netzwerke: Sie verbinden pädagogische und stadtentwicklungsbezogene Ziele und brauchen verlässliche Koordination.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Netzwerke werden gebaut: Campus-Ideen, Übergänge und Freiräume entscheiden mit darüber, wer sich eingeladen oder ausgeschlossen fühlt.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Von Bildungslandschaften &amp; Bildungscampus zu Stadt als Campus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1200" dirty="0"/>
              <a:t>Schlüssel ist kommunale Verantwortung: </a:t>
            </a:r>
            <a:br>
              <a:rPr lang="de-DE" sz="1200" dirty="0"/>
            </a:br>
            <a:r>
              <a:rPr lang="de-DE" sz="1200" dirty="0"/>
              <a:t>Wer führt zusammen – und wie wird Vielfalt zu verlässlichen Infrastruktur?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84C86C-8187-A928-4596-F3716677A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13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C0B1-AA0F-603A-E237-FD28E1D6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AC8F57-40B0-44A8-5874-210B0C2F5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F387A3-390C-779A-0E60-CB8B3908F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C84744-AEE3-B16D-9C93-77EDBD2C3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68AC6-C92D-DBBF-AE89-FE8FF4E54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BF5C11-B72A-4544-69F4-EB3F531CE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C0364C-AD8E-DE5D-02C2-0AF7C64B4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BE251B-CD87-DD6A-D49E-098F7FA17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45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de-DE" sz="1800" dirty="0">
              <a:effectLst/>
              <a:latin typeface="DidotElder"/>
            </a:endParaRPr>
          </a:p>
          <a:p>
            <a:endParaRPr lang="de-DE" dirty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9F6F7F1-3CA8-AE49-8961-7C79F137164C}" type="slidenum">
              <a:rPr lang="de-DE" sz="1200">
                <a:latin typeface="Calibri" charset="0"/>
                <a:ea typeface="ＭＳ Ｐゴシック" charset="0"/>
                <a:cs typeface="ＭＳ Ｐゴシック" charset="0"/>
              </a:rPr>
              <a:pPr/>
              <a:t>40</a:t>
            </a:fld>
            <a:endParaRPr lang="de-DE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2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E24A2-581F-0D08-912F-DE939E4B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5D50D1-B0EB-B1F2-9C8C-2814367A1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472493-CBB4-C800-7296-0776AD1A9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731E0D-10E0-AF64-E48D-A79CA442B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5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200" dirty="0"/>
              <a:t>Geld und Verwaltungsmacht untergraben die Verständigungsorientierung</a:t>
            </a:r>
          </a:p>
          <a:p>
            <a:pPr algn="l"/>
            <a:r>
              <a:rPr lang="de-DE" sz="1200" dirty="0"/>
              <a:t>Letztendlich unterhöhlen sie die kommunikativen Grundlagen demokratischer Lebensformen</a:t>
            </a:r>
          </a:p>
          <a:p>
            <a:pPr algn="l"/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7E617-AB24-4D36-AF02-7C02098EE8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9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 darf auch begründet nicht kooperieren.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7E617-AB24-4D36-AF02-7C02098EE8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39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200" dirty="0"/>
              <a:t>Daraus erwachsen Chancen für eine demokratische Identitätsbildung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7E617-AB24-4D36-AF02-7C02098EE8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27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DCE9-7CEA-1097-7FC4-4901BF7B3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C61077-8BAF-D37A-0CBF-0D6FB2597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89AF44-85B4-CBDE-6769-37C011626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176DC0-2716-49DB-AE05-9A27E8A63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E130-C3EB-47C0-8E13-9B7AAE0B942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>
            <a:extLst>
              <a:ext uri="{FF2B5EF4-FFF2-40B4-BE49-F238E27FC236}">
                <a16:creationId xmlns:a16="http://schemas.microsoft.com/office/drawing/2014/main" id="{26A7AEBA-947C-A5C5-97AB-3B06536DBF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izenplatzhalter 2">
            <a:extLst>
              <a:ext uri="{FF2B5EF4-FFF2-40B4-BE49-F238E27FC236}">
                <a16:creationId xmlns:a16="http://schemas.microsoft.com/office/drawing/2014/main" id="{50F10087-D2B4-2D37-13B4-6617BF305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20000"/>
              </a:spcBef>
            </a:pPr>
            <a:r>
              <a:rPr lang="en-US" altLang="de-DE" sz="1400">
                <a:solidFill>
                  <a:srgbClr val="FFFFFF"/>
                </a:solidFill>
              </a:rPr>
              <a:t>Typen von Bildungslandschaften </a:t>
            </a:r>
          </a:p>
          <a:p>
            <a:pPr defTabSz="914400" eaLnBrk="1" hangingPunct="1">
              <a:spcBef>
                <a:spcPct val="20000"/>
              </a:spcBef>
            </a:pPr>
            <a:r>
              <a:rPr lang="de-DE" altLang="de-DE" sz="1000">
                <a:solidFill>
                  <a:srgbClr val="FFFFFF"/>
                </a:solidFill>
              </a:rPr>
              <a:t>(vgl. Berse 2009: 198)</a:t>
            </a:r>
          </a:p>
          <a:p>
            <a:pPr defTabSz="914400" eaLnBrk="1" hangingPunct="1">
              <a:buFontTx/>
              <a:buChar char="•"/>
            </a:pPr>
            <a:r>
              <a:rPr lang="de-DE" altLang="de-DE">
                <a:solidFill>
                  <a:srgbClr val="FFFFFF"/>
                </a:solidFill>
              </a:rPr>
              <a:t>Typ 1: Kooperation von Jugendhilfe und Schule</a:t>
            </a:r>
          </a:p>
          <a:p>
            <a:pPr defTabSz="914400" eaLnBrk="1" hangingPunct="1">
              <a:buFontTx/>
              <a:buChar char="•"/>
            </a:pPr>
            <a:r>
              <a:rPr lang="de-DE" altLang="de-DE">
                <a:solidFill>
                  <a:srgbClr val="FFFFFF"/>
                </a:solidFill>
              </a:rPr>
              <a:t>Typ 2: Schule und Gestaltung von Schulentwicklung</a:t>
            </a:r>
          </a:p>
          <a:p>
            <a:pPr defTabSz="914400" eaLnBrk="1" hangingPunct="1">
              <a:buFontTx/>
              <a:buChar char="•"/>
            </a:pPr>
            <a:r>
              <a:rPr lang="de-DE" altLang="de-DE">
                <a:solidFill>
                  <a:srgbClr val="FFFFFF"/>
                </a:solidFill>
              </a:rPr>
              <a:t>Typ 3: Lebenslanges Lernen, Weiterbildung, Wirtschaft</a:t>
            </a:r>
          </a:p>
          <a:p>
            <a:pPr defTabSz="914400" eaLnBrk="1" hangingPunct="1">
              <a:buFontTx/>
              <a:buChar char="•"/>
            </a:pPr>
            <a:r>
              <a:rPr lang="de-DE" altLang="de-DE">
                <a:solidFill>
                  <a:srgbClr val="FFFFFF"/>
                </a:solidFill>
              </a:rPr>
              <a:t>Typ 4: Sozialer Raum als Bildungsraum</a:t>
            </a:r>
          </a:p>
          <a:p>
            <a:pPr defTabSz="914400" eaLnBrk="1" hangingPunct="1">
              <a:spcBef>
                <a:spcPct val="20000"/>
              </a:spcBef>
            </a:pPr>
            <a:endParaRPr lang="de-DE" altLang="de-DE">
              <a:solidFill>
                <a:srgbClr val="FFFFFF"/>
              </a:solidFill>
            </a:endParaRPr>
          </a:p>
          <a:p>
            <a:pPr defTabSz="914400" eaLnBrk="1" hangingPunct="1">
              <a:spcBef>
                <a:spcPct val="20000"/>
              </a:spcBef>
            </a:pPr>
            <a:r>
              <a:rPr lang="de-DE" altLang="de-DE">
                <a:solidFill>
                  <a:srgbClr val="FFFFFF"/>
                </a:solidFill>
              </a:rPr>
              <a:t>....</a:t>
            </a:r>
            <a:r>
              <a:rPr lang="de-DE" altLang="de-DE"/>
              <a:t> ein Verbund verschiedener Bildungseinrichtungen, welche in ihrer Gesamtheit und ihrer Einbettung in Quartier auch räumlich erfahrbar ist</a:t>
            </a:r>
          </a:p>
          <a:p>
            <a:pPr defTabSz="914400" eaLnBrk="1" hangingPunct="1">
              <a:buFontTx/>
              <a:buChar char="•"/>
            </a:pP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28675" name="Foliennummernplatzhalter 3">
            <a:extLst>
              <a:ext uri="{FF2B5EF4-FFF2-40B4-BE49-F238E27FC236}">
                <a16:creationId xmlns:a16="http://schemas.microsoft.com/office/drawing/2014/main" id="{19441518-BCB5-2D40-2A8D-C151CE6A9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2854EE-F99D-7B45-B756-DAA2E6E12DC2}" type="slidenum">
              <a:rPr lang="de-DE" altLang="de-DE" sz="1200">
                <a:latin typeface="Calibri" panose="020F0502020204030204" pitchFamily="34" charset="0"/>
              </a:rPr>
              <a:pPr/>
              <a:t>16</a:t>
            </a:fld>
            <a:endParaRPr lang="de-DE" altLang="de-D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>
            <a:extLst>
              <a:ext uri="{FF2B5EF4-FFF2-40B4-BE49-F238E27FC236}">
                <a16:creationId xmlns:a16="http://schemas.microsoft.com/office/drawing/2014/main" id="{DDC70C9B-6AD7-2575-A8D6-A587A05F5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6022" y="365125"/>
            <a:ext cx="5401816" cy="1587711"/>
          </a:xfrm>
          <a:prstGeom prst="rect">
            <a:avLst/>
          </a:prstGeom>
        </p:spPr>
        <p:txBody>
          <a:bodyPr/>
          <a:lstStyle>
            <a:lvl1pPr>
              <a:defRPr sz="4800" b="1">
                <a:latin typeface="DIN Alternate" panose="020B0500000000000000" pitchFamily="34" charset="77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B9D14FFB-EF4F-4304-EC25-EDBA529C4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2159" y="3212977"/>
            <a:ext cx="3785679" cy="10962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1pPr>
            <a:lvl2pPr marL="0" indent="0">
              <a:buFont typeface="Arial" panose="020B0604020202020204" pitchFamily="34" charset="0"/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2pPr>
            <a:lvl3pPr marL="4572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3pPr>
            <a:lvl4pPr marL="6858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4pPr>
            <a:lvl5pPr marL="9144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56020844-EDF4-AA92-61E4-F058E9986B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022" y="4317772"/>
            <a:ext cx="5401816" cy="150941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 b="1">
                <a:solidFill>
                  <a:schemeClr val="tx1"/>
                </a:solidFill>
                <a:latin typeface="DIN Alternate" panose="020B0500000000000000" pitchFamily="34" charset="77"/>
              </a:defRPr>
            </a:lvl1pPr>
            <a:lvl2pPr marL="0" indent="0">
              <a:buFont typeface="Arial" panose="020B0604020202020204" pitchFamily="34" charset="0"/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2pPr>
            <a:lvl3pPr marL="4572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3pPr>
            <a:lvl4pPr marL="6858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4pPr>
            <a:lvl5pPr marL="914400" indent="0">
              <a:buNone/>
              <a:defRPr sz="2700">
                <a:solidFill>
                  <a:schemeClr val="tx1"/>
                </a:solidFill>
                <a:latin typeface="DIN Alternate" panose="020B0500000000000000" pitchFamily="34" charset="77"/>
              </a:defRPr>
            </a:lvl5pPr>
          </a:lstStyle>
          <a:p>
            <a:pPr lvl="0"/>
            <a:r>
              <a:rPr lang="de-DE" dirty="0"/>
              <a:t>TITEL</a:t>
            </a:r>
          </a:p>
          <a:p>
            <a:pPr lvl="0"/>
            <a:r>
              <a:rPr lang="de-DE" dirty="0"/>
              <a:t>TITEL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276E10DD-3C44-3046-27B1-1C784F6044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7976" y="360363"/>
            <a:ext cx="5634831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</p:spTree>
    <p:extLst>
      <p:ext uri="{BB962C8B-B14F-4D97-AF65-F5344CB8AC3E}">
        <p14:creationId xmlns:p14="http://schemas.microsoft.com/office/powerpoint/2010/main" val="307539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578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05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>
            <a:off x="518584" y="360363"/>
            <a:ext cx="5491056" cy="5969000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25"/>
          </p:nvPr>
        </p:nvSpPr>
        <p:spPr>
          <a:xfrm>
            <a:off x="6677378" y="3801533"/>
            <a:ext cx="5088467" cy="205581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8" name="Bildplatzhalter 5"/>
          <p:cNvSpPr>
            <a:spLocks noGrp="1"/>
          </p:cNvSpPr>
          <p:nvPr>
            <p:ph type="pic" sz="quarter" idx="19"/>
          </p:nvPr>
        </p:nvSpPr>
        <p:spPr>
          <a:xfrm>
            <a:off x="6225823" y="360000"/>
            <a:ext cx="5977467" cy="2894012"/>
          </a:xfrm>
          <a:prstGeom prst="rect">
            <a:avLst/>
          </a:prstGeom>
        </p:spPr>
        <p:txBody>
          <a:bodyPr vert="horz"/>
          <a:lstStyle>
            <a:lvl1pPr>
              <a:buNone/>
              <a:defRPr sz="1000" cap="all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6226925" y="1680710"/>
            <a:ext cx="5965075" cy="5159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360000" tIns="0" rIns="0" bIns="0" anchor="ctr" anchorCtr="0"/>
          <a:lstStyle>
            <a:lvl1pPr algn="l">
              <a:buFontTx/>
              <a:buNone/>
              <a:defRPr sz="1000">
                <a:solidFill>
                  <a:schemeClr val="tx1"/>
                </a:solidFill>
              </a:defRPr>
            </a:lvl1pPr>
            <a:lvl2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2pPr>
            <a:lvl3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3pPr>
            <a:lvl4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4pPr>
            <a:lvl5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77987" y="1152904"/>
            <a:ext cx="5088467" cy="4953046"/>
          </a:xfrm>
          <a:prstGeom prst="rect">
            <a:avLst/>
          </a:prstGeom>
        </p:spPr>
        <p:txBody>
          <a:bodyPr vert="horz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2"/>
          </p:nvPr>
        </p:nvSpPr>
        <p:spPr>
          <a:xfrm>
            <a:off x="477987" y="698880"/>
            <a:ext cx="5088467" cy="454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FontTx/>
              <a:buNone/>
              <a:defRPr sz="2400" b="1">
                <a:solidFill>
                  <a:schemeClr val="bg1"/>
                </a:solidFill>
              </a:defRPr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4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>
            <a:off x="239184" y="1376316"/>
            <a:ext cx="5738283" cy="4953047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77987" y="1152904"/>
            <a:ext cx="5088467" cy="4953046"/>
          </a:xfrm>
          <a:prstGeom prst="rect">
            <a:avLst/>
          </a:prstGeom>
        </p:spPr>
        <p:txBody>
          <a:bodyPr vert="horz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6"/>
          </p:nvPr>
        </p:nvSpPr>
        <p:spPr>
          <a:xfrm>
            <a:off x="6219281" y="360000"/>
            <a:ext cx="5735575" cy="59690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000" cap="all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6219282" y="5165726"/>
            <a:ext cx="5735573" cy="51593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108000" tIns="0" rIns="0" bIns="0" anchor="ctr" anchorCtr="0"/>
          <a:lstStyle>
            <a:lvl1pPr algn="l">
              <a:buFontTx/>
              <a:buNone/>
              <a:defRPr sz="1000">
                <a:solidFill>
                  <a:schemeClr val="tx1"/>
                </a:solidFill>
              </a:defRPr>
            </a:lvl1pPr>
            <a:lvl2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2pPr>
            <a:lvl3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3pPr>
            <a:lvl4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4pPr>
            <a:lvl5pPr algn="l">
              <a:buFontTx/>
              <a:buNone/>
              <a:defRPr sz="100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22"/>
          </p:nvPr>
        </p:nvSpPr>
        <p:spPr>
          <a:xfrm>
            <a:off x="477987" y="698880"/>
            <a:ext cx="5088467" cy="454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FontTx/>
              <a:buNone/>
              <a:defRPr sz="2400" b="1">
                <a:solidFill>
                  <a:schemeClr val="bg1"/>
                </a:solidFill>
              </a:defRPr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75971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9184" y="360364"/>
            <a:ext cx="11715749" cy="59578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2374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2"/>
          <p:cNvSpPr>
            <a:spLocks noGrp="1"/>
          </p:cNvSpPr>
          <p:nvPr>
            <p:ph type="body" sz="quarter" idx="22"/>
          </p:nvPr>
        </p:nvSpPr>
        <p:spPr>
          <a:xfrm>
            <a:off x="465667" y="1611647"/>
            <a:ext cx="5088467" cy="4540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FontTx/>
              <a:buNone/>
              <a:defRPr sz="2400" b="1">
                <a:solidFill>
                  <a:srgbClr val="000000"/>
                </a:solidFill>
              </a:defRPr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13"/>
          <p:cNvSpPr>
            <a:spLocks noGrp="1"/>
          </p:cNvSpPr>
          <p:nvPr>
            <p:ph type="body" sz="quarter" idx="25"/>
          </p:nvPr>
        </p:nvSpPr>
        <p:spPr>
          <a:xfrm>
            <a:off x="465667" y="2142104"/>
            <a:ext cx="5088467" cy="3522096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70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 userDrawn="1"/>
        </p:nvSpPr>
        <p:spPr bwMode="auto">
          <a:xfrm>
            <a:off x="609600" y="147638"/>
            <a:ext cx="409151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sz="1200"/>
            </a:lvl1pPr>
          </a:lstStyle>
          <a:p>
            <a:pPr>
              <a:defRPr/>
            </a:pPr>
            <a:r>
              <a:rPr lang="de-DE"/>
              <a:t>WiSe 2015/16</a:t>
            </a:r>
            <a:endParaRPr lang="de-DE" dirty="0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FFFFFF"/>
                </a:solidFill>
                <a:cs typeface="Arial" pitchFamily="34" charset="0"/>
              </a:rPr>
              <a:t>"Soziale Ungleichheit im Schnittfeld Jugendhilfe/Schule" Jennifer Buchna</a:t>
            </a:r>
            <a:endParaRPr lang="de-DE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z="1200"/>
            </a:lvl1pPr>
          </a:lstStyle>
          <a:p>
            <a:pPr>
              <a:defRPr/>
            </a:pPr>
            <a:fld id="{F267742C-7BD1-4F65-8865-513F9620574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085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 userDrawn="1"/>
        </p:nvSpPr>
        <p:spPr bwMode="auto">
          <a:xfrm>
            <a:off x="609600" y="147639"/>
            <a:ext cx="441325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WiSe 2015/16</a:t>
            </a:r>
            <a:endParaRPr lang="de-DE" dirty="0"/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165600" y="6165305"/>
            <a:ext cx="3860800" cy="556171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  <a:endParaRPr lang="de-DE" dirty="0"/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550ED5-EA23-4960-B198-7F1F82EAB4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378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 userDrawn="1"/>
        </p:nvSpPr>
        <p:spPr bwMode="auto">
          <a:xfrm>
            <a:off x="609601" y="147638"/>
            <a:ext cx="4155017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>
              <a:solidFill>
                <a:srgbClr val="FAB7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372586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140652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5BEB2B0-3C04-4594-97BF-0A30ADA5A3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69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 userDrawn="1"/>
        </p:nvSpPr>
        <p:spPr bwMode="auto">
          <a:xfrm>
            <a:off x="609601" y="147639"/>
            <a:ext cx="412115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077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7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77AA58-96F3-4C97-871C-3C22D3307E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32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21550518-CBB0-7882-687B-BE7CA6C879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7976" y="360363"/>
            <a:ext cx="5634831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973975E-3DE2-47DA-1597-4A0BEC086B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94" y="520700"/>
            <a:ext cx="5624513" cy="8920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AE74FBD-DA44-5530-22EB-34278BC978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1166" y="520700"/>
            <a:ext cx="5642541" cy="8920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Bildplatzhalter 11">
            <a:extLst>
              <a:ext uri="{FF2B5EF4-FFF2-40B4-BE49-F238E27FC236}">
                <a16:creationId xmlns:a16="http://schemas.microsoft.com/office/drawing/2014/main" id="{A591EBF0-D675-FA4D-8CBF-A9E8C0F0EE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1733" y="360363"/>
            <a:ext cx="5634831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</p:spTree>
    <p:extLst>
      <p:ext uri="{BB962C8B-B14F-4D97-AF65-F5344CB8AC3E}">
        <p14:creationId xmlns:p14="http://schemas.microsoft.com/office/powerpoint/2010/main" val="1187968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>
            <a:spLocks noChangeArrowheads="1"/>
          </p:cNvSpPr>
          <p:nvPr userDrawn="1"/>
        </p:nvSpPr>
        <p:spPr bwMode="auto">
          <a:xfrm>
            <a:off x="609600" y="147639"/>
            <a:ext cx="424391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428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3428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0635C4-28A6-4F59-B8A6-57FA391584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950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609601" y="147639"/>
            <a:ext cx="4635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090478-BDAC-4141-861C-F24F16BBB0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17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609601" y="147639"/>
            <a:ext cx="4400551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C230E1-C7E8-4CB5-8A6D-2AC0A249AA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457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 userDrawn="1"/>
        </p:nvSpPr>
        <p:spPr bwMode="auto">
          <a:xfrm>
            <a:off x="609601" y="147639"/>
            <a:ext cx="456988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1435101"/>
            <a:ext cx="4011084" cy="45762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42057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892721"/>
            <a:ext cx="4011084" cy="37480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4557F6-4737-4F2B-8BB9-68BD836D55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4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 userDrawn="1"/>
        </p:nvSpPr>
        <p:spPr bwMode="auto">
          <a:xfrm>
            <a:off x="609600" y="147639"/>
            <a:ext cx="455718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332376"/>
            <a:ext cx="7315200" cy="33951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385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8DC647-5AA8-4FB8-8059-49F1C9CAAB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471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 userDrawn="1"/>
        </p:nvSpPr>
        <p:spPr bwMode="auto">
          <a:xfrm>
            <a:off x="609600" y="147639"/>
            <a:ext cx="462491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7D6153-32C2-4B3C-9380-049DE1E583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195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5"/>
          <p:cNvSpPr>
            <a:spLocks noChangeArrowheads="1"/>
          </p:cNvSpPr>
          <p:nvPr userDrawn="1"/>
        </p:nvSpPr>
        <p:spPr bwMode="auto">
          <a:xfrm>
            <a:off x="0" y="5853114"/>
            <a:ext cx="12192000" cy="1004887"/>
          </a:xfrm>
          <a:prstGeom prst="rect">
            <a:avLst/>
          </a:prstGeom>
          <a:solidFill>
            <a:srgbClr val="030385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984250"/>
            <a:ext cx="12192000" cy="1588"/>
          </a:xfrm>
          <a:prstGeom prst="line">
            <a:avLst/>
          </a:prstGeom>
          <a:ln w="38100" cap="flat" cmpd="sng" algn="ctr">
            <a:solidFill>
              <a:srgbClr val="FAB7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15" descr="logo_uni_si_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5" y="274638"/>
            <a:ext cx="1644649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 userDrawn="1"/>
        </p:nvSpPr>
        <p:spPr bwMode="auto">
          <a:xfrm>
            <a:off x="609600" y="147639"/>
            <a:ext cx="427778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00" b="1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Fakultät II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Bildung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Architektur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Times New Roman" pitchFamily="18" charset="0"/>
              </a:rPr>
              <a:t>· </a:t>
            </a:r>
            <a:r>
              <a:rPr lang="de-DE" sz="100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Künste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>
                <a:solidFill>
                  <a:srgbClr val="FAB700"/>
                </a:solidFill>
                <a:latin typeface="Trebuchet MS" pitchFamily="34" charset="0"/>
                <a:cs typeface="Arial" charset="0"/>
              </a:rPr>
              <a:t>Department Erziehungswissenschaft/Psychologie</a:t>
            </a: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55062" y="1220308"/>
            <a:ext cx="2084009" cy="4445403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41193" y="1220308"/>
            <a:ext cx="6097656" cy="444540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WiSe 2015/16</a:t>
            </a:r>
          </a:p>
        </p:txBody>
      </p:sp>
      <p:sp>
        <p:nvSpPr>
          <p:cNvPr id="9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0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418FA2-5971-4017-B2C4-0307BD378B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933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01599" tIns="50799" rIns="101599" bIns="50799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A82214F-52B6-121F-6A5A-86A5D200A7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44F918-6442-EFBC-702F-ADB89569FB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906893-E7D5-C204-7597-264235591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DA6ADA1-60EB-4414-8AB5-E22D47E5CF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441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981075"/>
            <a:ext cx="10972800" cy="8636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027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B01E1-5349-661A-E6A0-5277C11D6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Berlin, 26.11.2009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04BC24-9174-79CE-1D1C-52FD24058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Prof. Dr. Thomas Coelen</a:t>
            </a:r>
          </a:p>
        </p:txBody>
      </p:sp>
    </p:spTree>
    <p:extLst>
      <p:ext uri="{BB962C8B-B14F-4D97-AF65-F5344CB8AC3E}">
        <p14:creationId xmlns:p14="http://schemas.microsoft.com/office/powerpoint/2010/main" val="1327649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4" y="1799972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17. Dezember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5" y="5373216"/>
            <a:ext cx="2735263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05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7"/>
            <a:ext cx="1944000" cy="199752"/>
          </a:xfrm>
          <a:prstGeom prst="rect">
            <a:avLst/>
          </a:prstGeom>
          <a:noFill/>
        </p:spPr>
        <p:txBody>
          <a:bodyPr wrap="square" lIns="0" tIns="37800" rIns="0" bIns="0" rtlCol="0">
            <a:spAutoFit/>
          </a:bodyPr>
          <a:lstStyle/>
          <a:p>
            <a:r>
              <a:rPr lang="de-DE" sz="105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30"/>
            <a:ext cx="2808096" cy="215019"/>
          </a:xfrm>
          <a:prstGeom prst="rect">
            <a:avLst/>
          </a:prstGeom>
          <a:noFill/>
        </p:spPr>
        <p:txBody>
          <a:bodyPr wrap="square" lIns="0" tIns="5400" rIns="40500" bIns="0" rtlCol="0">
            <a:spAutoFit/>
          </a:bodyPr>
          <a:lstStyle/>
          <a:p>
            <a:pPr algn="r"/>
            <a:r>
              <a:rPr lang="de-DE" sz="135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1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7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3636EA7-C4ED-874A-8DCA-CAC490F42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410983"/>
            <a:ext cx="1922245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912633-6BBF-3BC2-DCD9-E8C74BCB9E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756" y="356394"/>
            <a:ext cx="5624513" cy="5969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9856BB52-5FAB-F2A0-7AC5-8055E153F4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1733" y="360363"/>
            <a:ext cx="5634831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</p:spTree>
    <p:extLst>
      <p:ext uri="{BB962C8B-B14F-4D97-AF65-F5344CB8AC3E}">
        <p14:creationId xmlns:p14="http://schemas.microsoft.com/office/powerpoint/2010/main" val="754895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D2C22B7E-A6BD-928F-CC53-ECCDDA6FB0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7976" y="360363"/>
            <a:ext cx="11565730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FDA594-6C88-6268-0B71-8A648D4DB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94" y="520700"/>
            <a:ext cx="5624513" cy="8920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8785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0593DF9-0BFA-6FD2-37D6-992C58046E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7976" y="360363"/>
            <a:ext cx="5634831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731581C7-270A-6BBA-260B-89985B4BE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9512" y="356394"/>
            <a:ext cx="5624513" cy="5969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37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D2C22B7E-A6BD-928F-CC53-ECCDDA6FB0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7976" y="360363"/>
            <a:ext cx="11565730" cy="59690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Beschriftung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FDA594-6C88-6268-0B71-8A648D4DB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94" y="520700"/>
            <a:ext cx="5624513" cy="8920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marL="268288" indent="-215107" algn="l">
              <a:tabLst/>
              <a:defRPr sz="2000">
                <a:solidFill>
                  <a:schemeClr val="tx1"/>
                </a:solidFill>
              </a:defRPr>
            </a:lvl3pPr>
            <a:lvl4pPr marL="581025" indent="-226219" algn="l">
              <a:tabLst/>
              <a:defRPr sz="2000">
                <a:solidFill>
                  <a:schemeClr val="tx1"/>
                </a:solidFill>
              </a:defRPr>
            </a:lvl4pPr>
            <a:lvl5pPr marL="978694" indent="-290513" algn="l">
              <a:buFont typeface="Symbol" pitchFamily="2" charset="2"/>
              <a:buChar char="-"/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7648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39184" y="360364"/>
            <a:ext cx="11715749" cy="5957887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91123" y="896939"/>
            <a:ext cx="10610844" cy="13668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421967" y="2682324"/>
            <a:ext cx="5080000" cy="12620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de-DE" sz="1800" b="0" i="0" kern="1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9206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75432" y="1666778"/>
            <a:ext cx="10725149" cy="663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093884" y="2682324"/>
            <a:ext cx="5408083" cy="23979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de-DE" sz="1800" b="0" i="0" kern="1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  <a:lvl2pPr algn="l"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 txBox="1">
            <a:spLocks/>
          </p:cNvSpPr>
          <p:nvPr userDrawn="1"/>
        </p:nvSpPr>
        <p:spPr bwMode="auto">
          <a:xfrm>
            <a:off x="776818" y="5347159"/>
            <a:ext cx="10725149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Clarendon Bold"/>
                <a:ea typeface="ＭＳ Ｐゴシック" charset="-128"/>
                <a:cs typeface="Clarendon Bold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9pPr>
          </a:lstStyle>
          <a:p>
            <a:pPr algn="l"/>
            <a:r>
              <a:rPr lang="de-DE" sz="1800" dirty="0">
                <a:latin typeface="+mn-lt"/>
              </a:rPr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970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39184" y="360364"/>
            <a:ext cx="11715749" cy="5957887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75432" y="1666778"/>
            <a:ext cx="10725149" cy="663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093884" y="2682324"/>
            <a:ext cx="5408083" cy="19331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de-DE" sz="1800" b="0" i="0" kern="1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06974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239184" y="360364"/>
            <a:ext cx="11715749" cy="5957887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3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Bild 9">
            <a:extLst>
              <a:ext uri="{FF2B5EF4-FFF2-40B4-BE49-F238E27FC236}">
                <a16:creationId xmlns:a16="http://schemas.microsoft.com/office/drawing/2014/main" id="{C1CF1E86-C322-65AB-F1E9-D20C04A3C4E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28101" r="7660" b="27208"/>
          <a:stretch>
            <a:fillRect/>
          </a:stretch>
        </p:blipFill>
        <p:spPr bwMode="auto">
          <a:xfrm>
            <a:off x="1306958" y="6300366"/>
            <a:ext cx="3404394" cy="36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Text Box 2" descr="Textfeld 6">
            <a:extLst>
              <a:ext uri="{FF2B5EF4-FFF2-40B4-BE49-F238E27FC236}">
                <a16:creationId xmlns:a16="http://schemas.microsoft.com/office/drawing/2014/main" id="{987A07EB-4E02-F6A1-C201-48C02A1A523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815485" y="6300366"/>
            <a:ext cx="314842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r>
              <a:rPr lang="de-DE" altLang="de-DE" sz="900" b="1" dirty="0"/>
              <a:t>Prof. Dr. Thomas Coelen</a:t>
            </a:r>
            <a:br>
              <a:rPr lang="de-DE" altLang="de-DE" sz="900" b="1" dirty="0"/>
            </a:br>
            <a:r>
              <a:rPr lang="de-DE" altLang="de-DE" sz="900" b="1" dirty="0"/>
              <a:t>Prof. Dr. Angela Million</a:t>
            </a:r>
          </a:p>
        </p:txBody>
      </p:sp>
      <p:sp>
        <p:nvSpPr>
          <p:cNvPr id="1028" name="Text Box 3" descr="Textfeld 7">
            <a:extLst>
              <a:ext uri="{FF2B5EF4-FFF2-40B4-BE49-F238E27FC236}">
                <a16:creationId xmlns:a16="http://schemas.microsoft.com/office/drawing/2014/main" id="{5F4ECC39-1091-61AD-39F5-7D2ABE44C506}"/>
              </a:ext>
            </a:extLst>
          </p:cNvPr>
          <p:cNvSpPr txBox="1">
            <a:spLocks/>
          </p:cNvSpPr>
          <p:nvPr/>
        </p:nvSpPr>
        <p:spPr bwMode="auto">
          <a:xfrm>
            <a:off x="163043" y="124053"/>
            <a:ext cx="6322219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de-DE" altLang="de-DE" sz="900" dirty="0"/>
              <a:t>17.12.2026 | Städte als Orte der Bildung</a:t>
            </a:r>
          </a:p>
        </p:txBody>
      </p:sp>
      <p:pic>
        <p:nvPicPr>
          <p:cNvPr id="2" name="Bild 8" descr="images.jpeg">
            <a:extLst>
              <a:ext uri="{FF2B5EF4-FFF2-40B4-BE49-F238E27FC236}">
                <a16:creationId xmlns:a16="http://schemas.microsoft.com/office/drawing/2014/main" id="{39380C43-827E-BCB0-646C-CA2D7FD850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62" y="6341978"/>
            <a:ext cx="380199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B82877-A737-7F67-25EF-BCF59547D42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3043" y="6268697"/>
            <a:ext cx="383407" cy="39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4DB59F6-9EB7-80D0-E7A7-E38058F0A0A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1" y="6268697"/>
            <a:ext cx="225286" cy="39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20F82D-9451-A59F-222E-5F439036606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68698"/>
            <a:ext cx="451971" cy="3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xStyles>
    <p:titleStyle>
      <a:lvl1pPr algn="r" defTabSz="9144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larendon Bold" charset="0"/>
        </a:defRPr>
      </a:lvl1pPr>
      <a:lvl2pPr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2pPr>
      <a:lvl3pPr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3pPr>
      <a:lvl4pPr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4pPr>
      <a:lvl5pPr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5pPr>
      <a:lvl6pPr marL="228600"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6pPr>
      <a:lvl7pPr marL="457200"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7pPr>
      <a:lvl8pPr marL="685800"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8pPr>
      <a:lvl9pPr marL="914400" algn="r" defTabSz="9144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larendon Bold" charset="0"/>
          <a:ea typeface="Clarendon Bold" charset="0"/>
          <a:cs typeface="Clarendon Bold" charset="0"/>
          <a:sym typeface="Clarendon Bold" charset="0"/>
        </a:defRPr>
      </a:lvl9pPr>
    </p:titleStyle>
    <p:bodyStyle>
      <a:lvl1pPr marL="342900" indent="-342900" algn="r" defTabSz="914400" rtl="0" eaLnBrk="1" fontAlgn="base" hangingPunct="1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indent="228600" algn="r" defTabSz="914400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defRPr sz="1800" kern="1200">
          <a:solidFill>
            <a:srgbClr val="FFFFFF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685800" indent="-228600" algn="r" defTabSz="914400" rtl="0" eaLnBrk="1" fontAlgn="base" hangingPunct="1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914400" indent="-228600" algn="r" defTabSz="914400" rtl="0" eaLnBrk="1" fontAlgn="base" hangingPunct="1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143000" indent="-228600" algn="r" defTabSz="914400" rtl="0" eaLnBrk="1" fontAlgn="base" hangingPunct="1">
        <a:spcBef>
          <a:spcPts val="400"/>
        </a:spcBef>
        <a:spcAft>
          <a:spcPct val="0"/>
        </a:spcAft>
        <a:buSzPct val="100000"/>
        <a:buFont typeface="Arial" panose="020B0604020202020204" pitchFamily="34" charset="0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WiSe 2015/16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/>
              <a:t>"Soziale Ungleichheit im Schnittfeld Jugendhilfe/Schule" Jennifer Buchna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18E87-C63B-4302-B0AA-2D9FDB439EF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40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71" r:id="rId15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954FA98A-CEBD-2A7C-C9E1-D06A728DE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A1E14DD-EDE9-4C99-78C4-D23DD27372E4}"/>
              </a:ext>
            </a:extLst>
          </p:cNvPr>
          <p:cNvSpPr txBox="1"/>
          <p:nvPr/>
        </p:nvSpPr>
        <p:spPr>
          <a:xfrm>
            <a:off x="407368" y="4077072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Städte als Orte der Bildung</a:t>
            </a:r>
            <a:b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endParaRPr lang="de-DE" sz="24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Prof. Dr. Thomas Coelen, Universität Siegen</a:t>
            </a:r>
            <a:b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Prof. Dr. Angela Million, TU Berlin</a:t>
            </a:r>
            <a:endParaRPr lang="de-DE" sz="16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DCBEF4D-C680-90C1-E886-953A4253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979480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35779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410CD-8235-9454-812C-4284020DD4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55E1C8-C15B-4C47-AD9F-B8F50D129449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B69B3BE-A6AD-0FBC-89D7-1972DD4D3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518126"/>
              </p:ext>
            </p:extLst>
          </p:nvPr>
        </p:nvGraphicFramePr>
        <p:xfrm>
          <a:off x="263351" y="1275977"/>
          <a:ext cx="11665297" cy="4306045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455792">
                  <a:extLst>
                    <a:ext uri="{9D8B030D-6E8A-4147-A177-3AD203B41FA5}">
                      <a16:colId xmlns:a16="http://schemas.microsoft.com/office/drawing/2014/main" val="3405850373"/>
                    </a:ext>
                  </a:extLst>
                </a:gridCol>
                <a:gridCol w="1463691">
                  <a:extLst>
                    <a:ext uri="{9D8B030D-6E8A-4147-A177-3AD203B41FA5}">
                      <a16:colId xmlns:a16="http://schemas.microsoft.com/office/drawing/2014/main" val="2894268022"/>
                    </a:ext>
                  </a:extLst>
                </a:gridCol>
                <a:gridCol w="2233848">
                  <a:extLst>
                    <a:ext uri="{9D8B030D-6E8A-4147-A177-3AD203B41FA5}">
                      <a16:colId xmlns:a16="http://schemas.microsoft.com/office/drawing/2014/main" val="2556410520"/>
                    </a:ext>
                  </a:extLst>
                </a:gridCol>
                <a:gridCol w="2589304">
                  <a:extLst>
                    <a:ext uri="{9D8B030D-6E8A-4147-A177-3AD203B41FA5}">
                      <a16:colId xmlns:a16="http://schemas.microsoft.com/office/drawing/2014/main" val="397769080"/>
                    </a:ext>
                  </a:extLst>
                </a:gridCol>
                <a:gridCol w="1605876">
                  <a:extLst>
                    <a:ext uri="{9D8B030D-6E8A-4147-A177-3AD203B41FA5}">
                      <a16:colId xmlns:a16="http://schemas.microsoft.com/office/drawing/2014/main" val="3677246915"/>
                    </a:ext>
                  </a:extLst>
                </a:gridCol>
                <a:gridCol w="2316786">
                  <a:extLst>
                    <a:ext uri="{9D8B030D-6E8A-4147-A177-3AD203B41FA5}">
                      <a16:colId xmlns:a16="http://schemas.microsoft.com/office/drawing/2014/main" val="1053357684"/>
                    </a:ext>
                  </a:extLst>
                </a:gridCol>
              </a:tblGrid>
              <a:tr h="742258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>
                          <a:effectLst/>
                        </a:rPr>
                        <a:t> </a:t>
                      </a:r>
                      <a:endParaRPr lang="de-DE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1" u="none" strike="noStrike" dirty="0">
                          <a:effectLst/>
                        </a:rPr>
                        <a:t>System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2667" marR="212667" marT="106333" marB="106333">
                    <a:solidFill>
                      <a:srgbClr val="FBB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1" u="none" strike="noStrike" dirty="0">
                          <a:effectLst/>
                        </a:rPr>
                        <a:t>Lebenswelt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2667" marR="212667" marT="106333" marB="106333">
                    <a:solidFill>
                      <a:srgbClr val="FBB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292195"/>
                  </a:ext>
                </a:extLst>
              </a:tr>
              <a:tr h="544466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>
                          <a:effectLst/>
                        </a:rPr>
                        <a:t> </a:t>
                      </a:r>
                      <a:endParaRPr lang="de-DE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>
                          <a:effectLst/>
                        </a:rPr>
                        <a:t>Markt</a:t>
                      </a:r>
                      <a:endParaRPr lang="de-DE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Verwaltung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Persönlichkeit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>
                          <a:effectLst/>
                        </a:rPr>
                        <a:t>Kultur</a:t>
                      </a:r>
                      <a:endParaRPr lang="de-DE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Gesellschaft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368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17918"/>
                  </a:ext>
                </a:extLst>
              </a:tr>
              <a:tr h="544466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Mittel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Geld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Macht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Kompetenzen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Wissen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Normen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FBBA00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276020"/>
                  </a:ext>
                </a:extLst>
              </a:tr>
              <a:tr h="247485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 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EC660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 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EC660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2600" b="0" u="none" strike="noStrike" dirty="0">
                          <a:effectLst/>
                        </a:rPr>
                        <a:t> </a:t>
                      </a:r>
                      <a:endParaRPr lang="de-DE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9500" marR="159500" marT="22153" marB="0">
                    <a:solidFill>
                      <a:srgbClr val="EC6608">
                        <a:alpha val="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2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Familie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2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Schule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2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Kinder- und Jugendhilfe:</a:t>
                      </a:r>
                      <a:br>
                        <a:rPr lang="de-DE" sz="2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de-DE" sz="26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Kita, Jugendarbeit, Schulsozialarbeit, Berufshilfe, Hilfen zur Erziehung</a:t>
                      </a:r>
                      <a:endParaRPr lang="de-DE" sz="26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667" marR="212667" marT="106333" marB="106333">
                    <a:solidFill>
                      <a:srgbClr val="EC6608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884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244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DDDB4-0D7A-11CA-83BF-8D9F79E4A00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680700" y="6453188"/>
            <a:ext cx="1511300" cy="144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5F83-D1A7-474A-9018-D90436E0FA9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 Dezember 2025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60C3F-B97E-4AFD-84AD-D836C2793E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3075" y="6453188"/>
            <a:ext cx="288925" cy="1444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5E1C8-C15B-4C47-AD9F-B8F50D129449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925A8-1815-B1A7-A952-5F6D2EBA3B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502" y="1338908"/>
            <a:ext cx="7128792" cy="3240087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zweckgerichtete Handlungen breiten sich </a:t>
            </a:r>
            <a:br>
              <a:rPr lang="de-DE" sz="2400" dirty="0">
                <a:solidFill>
                  <a:schemeClr val="tx1"/>
                </a:solidFill>
              </a:rPr>
            </a:br>
            <a:r>
              <a:rPr lang="de-DE" sz="2400" dirty="0">
                <a:solidFill>
                  <a:schemeClr val="tx1"/>
                </a:solidFill>
              </a:rPr>
              <a:t>in der vorrangig eher wertebezogenen Lebenswelt aus:</a:t>
            </a:r>
          </a:p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 </a:t>
            </a:r>
          </a:p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„Kolonialisierung“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83AE-B383-8F0E-A265-0FFFCD2EEA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502" y="486467"/>
            <a:ext cx="9432925" cy="863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3200" b="1" dirty="0">
                <a:latin typeface="+mn-lt"/>
              </a:rPr>
              <a:t>Problem</a:t>
            </a:r>
            <a:endParaRPr lang="de-DE" sz="3600" b="1" dirty="0">
              <a:latin typeface="+mn-lt"/>
            </a:endParaRPr>
          </a:p>
        </p:txBody>
      </p:sp>
      <p:pic>
        <p:nvPicPr>
          <p:cNvPr id="5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C9330643-0365-1948-E37D-47CEC4D00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52932" r="6378" b="23345"/>
          <a:stretch/>
        </p:blipFill>
        <p:spPr bwMode="auto">
          <a:xfrm>
            <a:off x="122082" y="3429000"/>
            <a:ext cx="11947836" cy="27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6AAB789-A4BD-386C-6C8F-B0EDB5001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854644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405942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DDDB4-0D7A-11CA-83BF-8D9F79E4A00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680700" y="6453188"/>
            <a:ext cx="1511300" cy="144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5F83-D1A7-474A-9018-D90436E0FA9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 Dezember 2025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60C3F-B97E-4AFD-84AD-D836C2793E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3075" y="6453188"/>
            <a:ext cx="288925" cy="1444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5E1C8-C15B-4C47-AD9F-B8F50D129449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925A8-1815-B1A7-A952-5F6D2EBA3B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344" y="1317432"/>
            <a:ext cx="9121775" cy="3240087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Wenn Lehrkräfte und andere </a:t>
            </a:r>
            <a:r>
              <a:rPr lang="de-DE" sz="2400" dirty="0" err="1">
                <a:solidFill>
                  <a:schemeClr val="tx1"/>
                </a:solidFill>
              </a:rPr>
              <a:t>Pädagog</a:t>
            </a:r>
            <a:r>
              <a:rPr lang="de-DE" sz="2400" dirty="0">
                <a:solidFill>
                  <a:schemeClr val="tx1"/>
                </a:solidFill>
              </a:rPr>
              <a:t>*innen zusammenarbeiten, </a:t>
            </a:r>
          </a:p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könnte sich das Mischungsverhältnis aus wertebezogenem und zweckgerichtetem Handeln anreichern.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83AE-B383-8F0E-A265-0FFFCD2EEA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476672"/>
            <a:ext cx="6815138" cy="863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3200" b="1" dirty="0">
                <a:latin typeface="+mn-lt"/>
              </a:rPr>
              <a:t>Zusammenarbeit</a:t>
            </a:r>
          </a:p>
        </p:txBody>
      </p:sp>
      <p:pic>
        <p:nvPicPr>
          <p:cNvPr id="5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B0798240-666C-CE60-944F-93109D2D8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52932" r="6378" b="23345"/>
          <a:stretch/>
        </p:blipFill>
        <p:spPr bwMode="auto">
          <a:xfrm>
            <a:off x="122082" y="3429000"/>
            <a:ext cx="11947836" cy="27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06FF16D-E66A-90FE-DC94-34AF224B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854644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382593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DDDB4-0D7A-11CA-83BF-8D9F79E4A00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680700" y="6453188"/>
            <a:ext cx="1511300" cy="144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5F83-D1A7-474A-9018-D90436E0FA9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 Dezember 2025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60C3F-B97E-4AFD-84AD-D836C2793E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3075" y="6453188"/>
            <a:ext cx="288925" cy="14446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5E1C8-C15B-4C47-AD9F-B8F50D129449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385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385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925A8-1815-B1A7-A952-5F6D2EBA3B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0977" y="836712"/>
            <a:ext cx="10153005" cy="3240087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endParaRPr lang="de-DE" sz="28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… zwischen verschiedenen Institutionen </a:t>
            </a:r>
          </a:p>
          <a:p>
            <a:pPr marL="0" indent="0" algn="l">
              <a:buNone/>
            </a:pPr>
            <a:r>
              <a:rPr lang="de-DE" sz="2400" dirty="0">
                <a:solidFill>
                  <a:schemeClr val="tx1"/>
                </a:solidFill>
              </a:rPr>
              <a:t>können die Mischungsverhältnisse </a:t>
            </a:r>
            <a:br>
              <a:rPr lang="de-DE" sz="2400" dirty="0">
                <a:solidFill>
                  <a:schemeClr val="tx1"/>
                </a:solidFill>
              </a:rPr>
            </a:br>
            <a:r>
              <a:rPr lang="de-DE" sz="2400" dirty="0">
                <a:solidFill>
                  <a:schemeClr val="tx1"/>
                </a:solidFill>
              </a:rPr>
              <a:t>zwischen zweckgerichteten und wertebezogenen Einstellungen diversifizieren.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383AE-B383-8F0E-A265-0FFFCD2EEA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475" y="603914"/>
            <a:ext cx="9432925" cy="863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3200" b="1" dirty="0">
                <a:latin typeface="+mn-lt"/>
              </a:rPr>
              <a:t>Kooperationen</a:t>
            </a:r>
            <a:r>
              <a:rPr lang="de-DE" sz="3200" dirty="0">
                <a:latin typeface="+mn-lt"/>
              </a:rPr>
              <a:t> …</a:t>
            </a:r>
          </a:p>
        </p:txBody>
      </p:sp>
      <p:pic>
        <p:nvPicPr>
          <p:cNvPr id="5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D0B916A1-2C78-3915-3935-AEEC3FC3E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52932" r="6378" b="23345"/>
          <a:stretch/>
        </p:blipFill>
        <p:spPr bwMode="auto">
          <a:xfrm>
            <a:off x="122082" y="3429000"/>
            <a:ext cx="11947836" cy="27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4191663-F16B-FBD4-A9E0-207FCC46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854644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115970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AC3F-0FD0-229D-ABC4-02BE4F312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6B8E8182-1237-FEA3-8546-F0EC20FED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7CAE04-46D3-35B4-659F-851C00E4C31D}"/>
              </a:ext>
            </a:extLst>
          </p:cNvPr>
          <p:cNvSpPr txBox="1"/>
          <p:nvPr/>
        </p:nvSpPr>
        <p:spPr>
          <a:xfrm>
            <a:off x="263352" y="3420426"/>
            <a:ext cx="11928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1. Bildungstheorie &amp; Bildungsorte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2. Ungleicher Zugang zu Bildung</a:t>
            </a:r>
          </a:p>
          <a:p>
            <a:r>
              <a:rPr lang="de-DE" sz="3600" b="1" dirty="0">
                <a:solidFill>
                  <a:srgbClr val="FBBA00"/>
                </a:solidFill>
                <a:latin typeface="Calibri" panose="020F0502020204030204" pitchFamily="34" charset="0"/>
                <a:ea typeface="ＭＳ Ｐゴシック"/>
              </a:rPr>
              <a:t>3. Sozialräumliche Bildungslandschaften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4. Stadt als Campus - aktuelle Entwicklungen</a:t>
            </a:r>
          </a:p>
          <a:p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8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AA08D8-CC64-8958-23E1-4D4714FA416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450"/>
            <a:ext cx="7345363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F22644C-9BE6-805F-F6A5-7B1246EB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66"/>
            <a:ext cx="7032104" cy="472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2EC0F0-DB2A-56B4-438E-776947AD6246}"/>
              </a:ext>
            </a:extLst>
          </p:cNvPr>
          <p:cNvSpPr txBox="1"/>
          <p:nvPr/>
        </p:nvSpPr>
        <p:spPr>
          <a:xfrm>
            <a:off x="598605" y="148778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Französischer Barockgarten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C31912-D90E-2BAA-7CF4-7A5D65731F71}"/>
              </a:ext>
            </a:extLst>
          </p:cNvPr>
          <p:cNvSpPr txBox="1"/>
          <p:nvPr/>
        </p:nvSpPr>
        <p:spPr>
          <a:xfrm>
            <a:off x="7802198" y="472608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Englischer Landschaftsgarten</a:t>
            </a:r>
          </a:p>
        </p:txBody>
      </p:sp>
    </p:spTree>
    <p:extLst>
      <p:ext uri="{BB962C8B-B14F-4D97-AF65-F5344CB8AC3E}">
        <p14:creationId xmlns:p14="http://schemas.microsoft.com/office/powerpoint/2010/main" val="4876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E74138C0-3940-0E97-89D9-E32B85D86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1097136"/>
            <a:ext cx="6528048" cy="10937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sz="3200" b="1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Gebaute Bildungslandschaften // Sozialräumliche Bildungslandschaften</a:t>
            </a:r>
          </a:p>
        </p:txBody>
      </p:sp>
      <p:sp>
        <p:nvSpPr>
          <p:cNvPr id="27651" name="Textplatzhalter 2">
            <a:extLst>
              <a:ext uri="{FF2B5EF4-FFF2-40B4-BE49-F238E27FC236}">
                <a16:creationId xmlns:a16="http://schemas.microsoft.com/office/drawing/2014/main" id="{140BA1C1-56D5-C2D6-3B62-428F289F05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1878013"/>
            <a:ext cx="33686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7652" name="Textplatzhalter 2">
            <a:extLst>
              <a:ext uri="{FF2B5EF4-FFF2-40B4-BE49-F238E27FC236}">
                <a16:creationId xmlns:a16="http://schemas.microsoft.com/office/drawing/2014/main" id="{5794E248-F178-A731-2101-6C7B24BA00EF}"/>
              </a:ext>
            </a:extLst>
          </p:cNvPr>
          <p:cNvSpPr txBox="1">
            <a:spLocks/>
          </p:cNvSpPr>
          <p:nvPr/>
        </p:nvSpPr>
        <p:spPr bwMode="auto">
          <a:xfrm>
            <a:off x="335360" y="2258863"/>
            <a:ext cx="5276777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Bildungslandschaften, die „durch die Ausrichtung der bildungspolitischen Netzwerkarbeit am sozialen Raum als Bildungsraum“ gekennzeichnet sind und „die Gestaltung der sozialräumlichen Lebensbedingungen […] als Grundlage für Bildungsprozesse“ betrachten </a:t>
            </a:r>
          </a:p>
          <a:p>
            <a:pPr>
              <a:spcBef>
                <a:spcPct val="20000"/>
              </a:spcBef>
            </a:pP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de-DE" alt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Berse</a:t>
            </a: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2009: 202)</a:t>
            </a:r>
          </a:p>
          <a:p>
            <a:pPr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7653" name="Bild 13">
            <a:extLst>
              <a:ext uri="{FF2B5EF4-FFF2-40B4-BE49-F238E27FC236}">
                <a16:creationId xmlns:a16="http://schemas.microsoft.com/office/drawing/2014/main" id="{CECEDC90-24CA-4286-1842-9B10F19DC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15" y="1061211"/>
            <a:ext cx="5114893" cy="458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hteck 33">
            <a:extLst>
              <a:ext uri="{FF2B5EF4-FFF2-40B4-BE49-F238E27FC236}">
                <a16:creationId xmlns:a16="http://schemas.microsoft.com/office/drawing/2014/main" id="{F1E0BA3B-5E8F-782B-5660-3219F14EA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424" y="5229200"/>
            <a:ext cx="2662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lang="de-DE" altLang="de-DE" sz="1000" dirty="0">
                <a:latin typeface="Calibri" panose="020F0502020204030204" pitchFamily="34" charset="0"/>
              </a:rPr>
              <a:t>© BAN Köln, </a:t>
            </a:r>
            <a:r>
              <a:rPr lang="de-DE" altLang="de-DE" sz="1000" dirty="0" err="1">
                <a:latin typeface="Calibri" panose="020F0502020204030204" pitchFamily="34" charset="0"/>
              </a:rPr>
              <a:t>bueroschneidermeyer</a:t>
            </a:r>
            <a:r>
              <a:rPr lang="de-DE" altLang="de-DE" sz="1000" dirty="0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388ADC5A-0F1F-3AF2-6705-3E58F97305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45" y="1303534"/>
            <a:ext cx="7840662" cy="94475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sz="2400" dirty="0">
                <a:latin typeface="+mn-ea"/>
                <a:ea typeface="+mn-ea"/>
                <a:cs typeface="Clarendon Bold" charset="0"/>
              </a:rPr>
              <a:t>1. Quartiere mit hoher Armutsbetroffenheit, geringen Bildungschancen, hoher </a:t>
            </a:r>
            <a:r>
              <a:rPr lang="de-DE" altLang="de-DE" sz="2400" dirty="0" err="1">
                <a:latin typeface="+mn-ea"/>
                <a:ea typeface="+mn-ea"/>
                <a:cs typeface="Clarendon Bold" charset="0"/>
              </a:rPr>
              <a:t>Belastunglage</a:t>
            </a:r>
            <a:endParaRPr lang="de-DE" altLang="de-DE" sz="2400" dirty="0">
              <a:latin typeface="+mn-ea"/>
              <a:ea typeface="+mn-ea"/>
              <a:cs typeface="Clarendon Bold" charset="0"/>
            </a:endParaRPr>
          </a:p>
        </p:txBody>
      </p:sp>
      <p:sp>
        <p:nvSpPr>
          <p:cNvPr id="24579" name="Inhaltsplatzhalter 1">
            <a:extLst>
              <a:ext uri="{FF2B5EF4-FFF2-40B4-BE49-F238E27FC236}">
                <a16:creationId xmlns:a16="http://schemas.microsoft.com/office/drawing/2014/main" id="{C5296D51-10B1-66E4-0370-99FF936DC8B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579628" y="2248292"/>
            <a:ext cx="13320713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langfristige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Negativfolgen</a:t>
            </a:r>
            <a:r>
              <a:rPr lang="de-DE"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</a:p>
          <a:p>
            <a:pPr algn="l"/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für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Einzelne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und das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soziale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Stadtgefüge</a:t>
            </a:r>
            <a:endParaRPr lang="en-US" altLang="de-DE" sz="2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endParaRPr lang="en-US" altLang="de-DE" sz="2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/>
            <a:endParaRPr altLang="de-DE" sz="2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7892" name="Textplatzhalter 2">
            <a:extLst>
              <a:ext uri="{FF2B5EF4-FFF2-40B4-BE49-F238E27FC236}">
                <a16:creationId xmlns:a16="http://schemas.microsoft.com/office/drawing/2014/main" id="{053A3E41-7D04-6EE2-4C03-DC52787683D5}"/>
              </a:ext>
            </a:extLst>
          </p:cNvPr>
          <p:cNvSpPr txBox="1">
            <a:spLocks/>
          </p:cNvSpPr>
          <p:nvPr/>
        </p:nvSpPr>
        <p:spPr bwMode="auto">
          <a:xfrm>
            <a:off x="119336" y="589159"/>
            <a:ext cx="78406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Überregionale Zuschreibungen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A2582D-1AFC-4900-3B58-8BD2A6C558E0}"/>
              </a:ext>
            </a:extLst>
          </p:cNvPr>
          <p:cNvSpPr txBox="1">
            <a:spLocks/>
          </p:cNvSpPr>
          <p:nvPr/>
        </p:nvSpPr>
        <p:spPr>
          <a:xfrm>
            <a:off x="191345" y="4004262"/>
            <a:ext cx="10723563" cy="663575"/>
          </a:xfrm>
          <a:prstGeom prst="rect">
            <a:avLst/>
          </a:prstGeom>
        </p:spPr>
        <p:txBody>
          <a:bodyPr/>
          <a:lstStyle>
            <a:lvl1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Clarendon Bold" charset="0"/>
              </a:defRPr>
            </a:lvl1pPr>
            <a:lvl2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2pPr>
            <a:lvl3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3pPr>
            <a:lvl4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4pPr>
            <a:lvl5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5pPr>
            <a:lvl6pPr marL="2286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6pPr>
            <a:lvl7pPr marL="4572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7pPr>
            <a:lvl8pPr marL="6858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8pPr>
            <a:lvl9pPr marL="9144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9pPr>
          </a:lstStyle>
          <a:p>
            <a:pPr algn="l"/>
            <a:r>
              <a:rPr lang="de-DE" altLang="de-DE" sz="2400">
                <a:latin typeface="Clarendon Bold" charset="0"/>
                <a:cs typeface="+mn-cs"/>
              </a:rPr>
              <a:t>2. ‚Kein Kind darf verloren gehen‘</a:t>
            </a:r>
            <a:endParaRPr lang="de-DE" altLang="de-DE" sz="2400" dirty="0">
              <a:latin typeface="Clarendon Bold" charset="0"/>
              <a:cs typeface="+mn-cs"/>
            </a:endParaRP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FF5D3AA7-20C9-667E-2B9E-D40F1FB4AF40}"/>
              </a:ext>
            </a:extLst>
          </p:cNvPr>
          <p:cNvSpPr txBox="1">
            <a:spLocks/>
          </p:cNvSpPr>
          <p:nvPr/>
        </p:nvSpPr>
        <p:spPr bwMode="auto">
          <a:xfrm>
            <a:off x="579629" y="4611882"/>
            <a:ext cx="11501438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900" indent="-3429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indent="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6858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9144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11430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altLang="de-DE" sz="2400" dirty="0">
                <a:solidFill>
                  <a:schemeClr val="tx1"/>
                </a:solidFill>
                <a:ea typeface="MS PGothic" panose="020B0600070205080204" pitchFamily="34" charset="-128"/>
                <a:cs typeface="Calibri" panose="020F0502020204030204" pitchFamily="34" charset="0"/>
              </a:rPr>
              <a:t>primäre, fast ausschließliche Zielgruppe</a:t>
            </a:r>
          </a:p>
          <a:p>
            <a:pPr algn="l"/>
            <a:r>
              <a:rPr lang="de-DE" altLang="de-DE" sz="2400" dirty="0">
                <a:solidFill>
                  <a:schemeClr val="tx1"/>
                </a:solidFill>
                <a:ea typeface="MS PGothic" panose="020B0600070205080204" pitchFamily="34" charset="-128"/>
                <a:cs typeface="Calibri" panose="020F0502020204030204" pitchFamily="34" charset="0"/>
              </a:rPr>
              <a:t>d.h.: nicht Erwachsene und nicht ältere Menschen</a:t>
            </a:r>
          </a:p>
          <a:p>
            <a:pPr marL="0" indent="0"/>
            <a:endParaRPr lang="de-DE" altLang="de-DE" sz="2400" dirty="0">
              <a:solidFill>
                <a:schemeClr val="tx1"/>
              </a:solidFill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6CB9F9-2251-D881-A76A-B479DD70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61"/>
          <a:stretch/>
        </p:blipFill>
        <p:spPr>
          <a:xfrm>
            <a:off x="8544272" y="-29209"/>
            <a:ext cx="3719736" cy="6940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225D6D20-9A1B-AF72-D8EA-3BB8310465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475" y="1271507"/>
            <a:ext cx="8043863" cy="6635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sz="2400" dirty="0">
                <a:latin typeface="+mn-lt"/>
                <a:cs typeface="Clarendon Bold" charset="0"/>
              </a:rPr>
              <a:t>3. Investitionen in Quartiere und Biographien</a:t>
            </a:r>
          </a:p>
        </p:txBody>
      </p:sp>
      <p:sp>
        <p:nvSpPr>
          <p:cNvPr id="24579" name="Inhaltsplatzhalter 1">
            <a:extLst>
              <a:ext uri="{FF2B5EF4-FFF2-40B4-BE49-F238E27FC236}">
                <a16:creationId xmlns:a16="http://schemas.microsoft.com/office/drawing/2014/main" id="{00382B6E-2921-F51F-46DB-2AB6F923A2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695401" y="1844824"/>
            <a:ext cx="7056438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Qualität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von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Einrichtungen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und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Angeboten</a:t>
            </a:r>
            <a:endParaRPr altLang="de-DE" sz="2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l"/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Ziele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Bildungsgerechtigkeit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und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nachhaltige</a:t>
            </a:r>
            <a:r>
              <a:rPr altLang="de-DE" sz="2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altLang="de-DE" sz="24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Quartiersentwicklung</a:t>
            </a:r>
            <a:endParaRPr altLang="de-DE" sz="2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0D2ED4F-D8D6-42C2-1AB7-2E85ADF2CC0C}"/>
              </a:ext>
            </a:extLst>
          </p:cNvPr>
          <p:cNvSpPr txBox="1">
            <a:spLocks/>
          </p:cNvSpPr>
          <p:nvPr/>
        </p:nvSpPr>
        <p:spPr bwMode="auto">
          <a:xfrm>
            <a:off x="263475" y="557132"/>
            <a:ext cx="78406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MS PGothic" panose="020B0600070205080204" pitchFamily="34" charset="-128"/>
                <a:cs typeface="+mn-cs"/>
              </a:rPr>
              <a:t>Überregionale Zuschreibungen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FEC05F-B021-C9E8-0664-28715488354E}"/>
              </a:ext>
            </a:extLst>
          </p:cNvPr>
          <p:cNvSpPr txBox="1">
            <a:spLocks/>
          </p:cNvSpPr>
          <p:nvPr/>
        </p:nvSpPr>
        <p:spPr>
          <a:xfrm>
            <a:off x="263475" y="3319611"/>
            <a:ext cx="8043863" cy="663575"/>
          </a:xfrm>
          <a:prstGeom prst="rect">
            <a:avLst/>
          </a:prstGeom>
        </p:spPr>
        <p:txBody>
          <a:bodyPr/>
          <a:lstStyle>
            <a:lvl1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Clarendon Bold" charset="0"/>
              </a:defRPr>
            </a:lvl1pPr>
            <a:lvl2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2pPr>
            <a:lvl3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3pPr>
            <a:lvl4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4pPr>
            <a:lvl5pPr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5pPr>
            <a:lvl6pPr marL="2286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6pPr>
            <a:lvl7pPr marL="4572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7pPr>
            <a:lvl8pPr marL="6858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8pPr>
            <a:lvl9pPr marL="914400" algn="r" defTabSz="9144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larendon Bold" charset="0"/>
                <a:ea typeface="Clarendon Bold" charset="0"/>
                <a:cs typeface="Clarendon Bold" charset="0"/>
                <a:sym typeface="Clarendon Bold" charset="0"/>
              </a:defRPr>
            </a:lvl9pPr>
          </a:lstStyle>
          <a:p>
            <a:pPr algn="l"/>
            <a:r>
              <a:rPr lang="de-DE" altLang="de-DE" sz="2400">
                <a:solidFill>
                  <a:schemeClr val="bg2">
                    <a:lumMod val="10000"/>
                  </a:schemeClr>
                </a:solidFill>
                <a:latin typeface="Clarendon Bold" charset="0"/>
                <a:cs typeface="+mn-cs"/>
              </a:rPr>
              <a:t>4. In Quartier und Schule liegt die Kraft</a:t>
            </a:r>
            <a:endParaRPr lang="de-DE" altLang="de-DE" sz="2400" dirty="0">
              <a:solidFill>
                <a:schemeClr val="bg2">
                  <a:lumMod val="10000"/>
                </a:schemeClr>
              </a:solidFill>
              <a:latin typeface="Clarendon Bold" charset="0"/>
              <a:cs typeface="+mn-cs"/>
            </a:endParaRP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D164820D-C35F-88FF-74B7-A79C38A521CC}"/>
              </a:ext>
            </a:extLst>
          </p:cNvPr>
          <p:cNvSpPr txBox="1">
            <a:spLocks/>
          </p:cNvSpPr>
          <p:nvPr/>
        </p:nvSpPr>
        <p:spPr bwMode="auto">
          <a:xfrm>
            <a:off x="695400" y="3983186"/>
            <a:ext cx="7056438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900" indent="-3429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indent="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6858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9144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1143000" indent="-228600" algn="r" defTabSz="914400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altLang="de-DE"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das Quartier als territorialer Zugang zur Bearbeitung von sozialen Problemen</a:t>
            </a:r>
          </a:p>
          <a:p>
            <a:pPr algn="l"/>
            <a:r>
              <a:rPr lang="de-DE" altLang="de-DE"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mittels Ganztagsschulen</a:t>
            </a:r>
            <a:endParaRPr lang="de-DE" altLang="de-DE" sz="2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8D22B2-CD0D-FCBE-F566-DE62B47E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61"/>
          <a:stretch/>
        </p:blipFill>
        <p:spPr>
          <a:xfrm>
            <a:off x="8544272" y="-29209"/>
            <a:ext cx="3719736" cy="6940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191344" y="450056"/>
            <a:ext cx="4896544" cy="59578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  <a:defRPr/>
            </a:pPr>
            <a:r>
              <a:rPr lang="de-DE" sz="32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Sozialräumliche „gebaute“ Bildungslandschaften</a:t>
            </a:r>
          </a:p>
          <a:p>
            <a:pPr marL="0" indent="0" algn="l">
              <a:buNone/>
              <a:defRPr/>
            </a:pPr>
            <a:endParaRPr lang="de-DE" sz="32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  <a:p>
            <a:pPr marL="0" indent="0" algn="l">
              <a:buNone/>
              <a:defRPr/>
            </a:pPr>
            <a:endParaRPr lang="de-DE" sz="32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  <a:p>
            <a:pPr marL="0" indent="0" algn="l">
              <a:buNone/>
              <a:defRPr/>
            </a:pPr>
            <a:br>
              <a:rPr lang="de-DE" sz="3200" dirty="0">
                <a:solidFill>
                  <a:schemeClr val="bg2">
                    <a:lumMod val="10000"/>
                  </a:schemeClr>
                </a:solidFill>
                <a:sym typeface="Wingdings"/>
              </a:rPr>
            </a:br>
            <a:r>
              <a:rPr lang="de-DE" sz="32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4 </a:t>
            </a:r>
            <a:r>
              <a:rPr lang="de-DE" sz="3200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Pädagogische und Planerische Motive</a:t>
            </a:r>
            <a:endParaRPr sz="32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</p:txBody>
      </p:sp>
      <p:graphicFrame>
        <p:nvGraphicFramePr>
          <p:cNvPr id="2" name="Objekt 5">
            <a:extLst>
              <a:ext uri="{FF2B5EF4-FFF2-40B4-BE49-F238E27FC236}">
                <a16:creationId xmlns:a16="http://schemas.microsoft.com/office/drawing/2014/main" id="{90445E9E-D742-1831-D379-3BCE1B9B7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48774"/>
              </p:ext>
            </p:extLst>
          </p:nvPr>
        </p:nvGraphicFramePr>
        <p:xfrm>
          <a:off x="6129739" y="305653"/>
          <a:ext cx="4164463" cy="6246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254500" imgH="6197600" progId="AcroExch.Document.DC">
                  <p:embed/>
                </p:oleObj>
              </mc:Choice>
              <mc:Fallback>
                <p:oleObj name="Acrobat Document" r:id="rId3" imgW="4254500" imgH="6197600" progId="AcroExch.Document.DC">
                  <p:embed/>
                  <p:pic>
                    <p:nvPicPr>
                      <p:cNvPr id="2" name="Objekt 5">
                        <a:extLst>
                          <a:ext uri="{FF2B5EF4-FFF2-40B4-BE49-F238E27FC236}">
                            <a16:creationId xmlns:a16="http://schemas.microsoft.com/office/drawing/2014/main" id="{90445E9E-D742-1831-D379-3BCE1B9B7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739" y="305653"/>
                        <a:ext cx="4164463" cy="6246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01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99" y="193232"/>
            <a:ext cx="8449529" cy="602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C:\Users\Thomas\Desktop\paida-big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7" y="188640"/>
            <a:ext cx="5686186" cy="2242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7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>
            <a:extLst>
              <a:ext uri="{FF2B5EF4-FFF2-40B4-BE49-F238E27FC236}">
                <a16:creationId xmlns:a16="http://schemas.microsoft.com/office/drawing/2014/main" id="{0F583014-348F-CBC3-871C-68CE029BDB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081" y="299579"/>
            <a:ext cx="11212492" cy="109378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sz="3200" b="1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Sozialräumliche Bildungslandschaften – mehr als ein Netzwerk</a:t>
            </a:r>
          </a:p>
        </p:txBody>
      </p:sp>
      <p:sp>
        <p:nvSpPr>
          <p:cNvPr id="31747" name="Textplatzhalter 2">
            <a:extLst>
              <a:ext uri="{FF2B5EF4-FFF2-40B4-BE49-F238E27FC236}">
                <a16:creationId xmlns:a16="http://schemas.microsoft.com/office/drawing/2014/main" id="{60AA22D9-17A2-FD34-8505-1AD2DEE2BF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1878013"/>
            <a:ext cx="33686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1748" name="Textplatzhalter 2">
            <a:extLst>
              <a:ext uri="{FF2B5EF4-FFF2-40B4-BE49-F238E27FC236}">
                <a16:creationId xmlns:a16="http://schemas.microsoft.com/office/drawing/2014/main" id="{CAE6CE79-56C5-0599-A39E-F3D92715C6B3}"/>
              </a:ext>
            </a:extLst>
          </p:cNvPr>
          <p:cNvSpPr txBox="1">
            <a:spLocks/>
          </p:cNvSpPr>
          <p:nvPr/>
        </p:nvSpPr>
        <p:spPr bwMode="auto">
          <a:xfrm>
            <a:off x="191344" y="889001"/>
            <a:ext cx="11737304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Verbindung von pädagogischen und stadtentwicklungsbezogenen Zielen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stärkere Verflechtung mit Quartier: programmatisch &amp; räumlich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Freiräume als Orte der Begegnung </a:t>
            </a:r>
            <a:r>
              <a:rPr lang="de-DE" altLang="de-DE" u="sng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auch</a:t>
            </a: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 für die Nachbarschaft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  <a:t>Ausbau bestehender Infrastrukturstandorte o. strategische Entwicklung neuer Bildungsstandorte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</a:endParaRPr>
          </a:p>
          <a:p>
            <a:pPr eaLnBrk="1" hangingPunct="1"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1749" name="Bild 4" descr="Luftaufnahme-150611-CampusOHZ-4568.jpg">
            <a:extLst>
              <a:ext uri="{FF2B5EF4-FFF2-40B4-BE49-F238E27FC236}">
                <a16:creationId xmlns:a16="http://schemas.microsoft.com/office/drawing/2014/main" id="{5E86CBFA-E1E7-D054-C858-0BB916728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2" b="16556"/>
          <a:stretch>
            <a:fillRect/>
          </a:stretch>
        </p:blipFill>
        <p:spPr bwMode="auto">
          <a:xfrm>
            <a:off x="-96688" y="2843410"/>
            <a:ext cx="10660136" cy="41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OHZ-Akteure_Schaubild.jpg">
            <a:extLst>
              <a:ext uri="{FF2B5EF4-FFF2-40B4-BE49-F238E27FC236}">
                <a16:creationId xmlns:a16="http://schemas.microsoft.com/office/drawing/2014/main" id="{BC92C18D-EFA3-4501-10EE-525ED6AD5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>
            <a:fillRect/>
          </a:stretch>
        </p:blipFill>
        <p:spPr bwMode="auto">
          <a:xfrm>
            <a:off x="7392144" y="3077369"/>
            <a:ext cx="4655840" cy="265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 2" descr="Abbildung-Bildung.jpg">
            <a:extLst>
              <a:ext uri="{FF2B5EF4-FFF2-40B4-BE49-F238E27FC236}">
                <a16:creationId xmlns:a16="http://schemas.microsoft.com/office/drawing/2014/main" id="{56465A19-8AF4-6F89-7DAF-98CCE3DFA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25926" r="9904" b="26173"/>
          <a:stretch>
            <a:fillRect/>
          </a:stretch>
        </p:blipFill>
        <p:spPr bwMode="auto">
          <a:xfrm>
            <a:off x="2233613" y="249239"/>
            <a:ext cx="72326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61BF6055-6376-D309-B65D-97730560AC0B}"/>
              </a:ext>
            </a:extLst>
          </p:cNvPr>
          <p:cNvSpPr/>
          <p:nvPr/>
        </p:nvSpPr>
        <p:spPr>
          <a:xfrm>
            <a:off x="2927647" y="764704"/>
            <a:ext cx="4680521" cy="4832269"/>
          </a:xfrm>
          <a:custGeom>
            <a:avLst/>
            <a:gdLst>
              <a:gd name="connsiteX0" fmla="*/ 288235 w 5148469"/>
              <a:gd name="connsiteY0" fmla="*/ 387626 h 4621696"/>
              <a:gd name="connsiteX1" fmla="*/ 347869 w 5148469"/>
              <a:gd name="connsiteY1" fmla="*/ 347870 h 4621696"/>
              <a:gd name="connsiteX2" fmla="*/ 407504 w 5148469"/>
              <a:gd name="connsiteY2" fmla="*/ 308113 h 4621696"/>
              <a:gd name="connsiteX3" fmla="*/ 457200 w 5148469"/>
              <a:gd name="connsiteY3" fmla="*/ 268357 h 4621696"/>
              <a:gd name="connsiteX4" fmla="*/ 477078 w 5148469"/>
              <a:gd name="connsiteY4" fmla="*/ 248478 h 4621696"/>
              <a:gd name="connsiteX5" fmla="*/ 506895 w 5148469"/>
              <a:gd name="connsiteY5" fmla="*/ 238539 h 4621696"/>
              <a:gd name="connsiteX6" fmla="*/ 586408 w 5148469"/>
              <a:gd name="connsiteY6" fmla="*/ 188844 h 4621696"/>
              <a:gd name="connsiteX7" fmla="*/ 665921 w 5148469"/>
              <a:gd name="connsiteY7" fmla="*/ 159026 h 4621696"/>
              <a:gd name="connsiteX8" fmla="*/ 695739 w 5148469"/>
              <a:gd name="connsiteY8" fmla="*/ 149087 h 4621696"/>
              <a:gd name="connsiteX9" fmla="*/ 735495 w 5148469"/>
              <a:gd name="connsiteY9" fmla="*/ 129209 h 4621696"/>
              <a:gd name="connsiteX10" fmla="*/ 765313 w 5148469"/>
              <a:gd name="connsiteY10" fmla="*/ 119270 h 4621696"/>
              <a:gd name="connsiteX11" fmla="*/ 805069 w 5148469"/>
              <a:gd name="connsiteY11" fmla="*/ 99391 h 4621696"/>
              <a:gd name="connsiteX12" fmla="*/ 894521 w 5148469"/>
              <a:gd name="connsiteY12" fmla="*/ 79513 h 4621696"/>
              <a:gd name="connsiteX13" fmla="*/ 934278 w 5148469"/>
              <a:gd name="connsiteY13" fmla="*/ 59635 h 4621696"/>
              <a:gd name="connsiteX14" fmla="*/ 1083365 w 5148469"/>
              <a:gd name="connsiteY14" fmla="*/ 29817 h 4621696"/>
              <a:gd name="connsiteX15" fmla="*/ 1182756 w 5148469"/>
              <a:gd name="connsiteY15" fmla="*/ 19878 h 4621696"/>
              <a:gd name="connsiteX16" fmla="*/ 1232452 w 5148469"/>
              <a:gd name="connsiteY16" fmla="*/ 9939 h 4621696"/>
              <a:gd name="connsiteX17" fmla="*/ 1311965 w 5148469"/>
              <a:gd name="connsiteY17" fmla="*/ 0 h 4621696"/>
              <a:gd name="connsiteX18" fmla="*/ 1649895 w 5148469"/>
              <a:gd name="connsiteY18" fmla="*/ 19878 h 4621696"/>
              <a:gd name="connsiteX19" fmla="*/ 1709530 w 5148469"/>
              <a:gd name="connsiteY19" fmla="*/ 29817 h 4621696"/>
              <a:gd name="connsiteX20" fmla="*/ 1739348 w 5148469"/>
              <a:gd name="connsiteY20" fmla="*/ 39757 h 4621696"/>
              <a:gd name="connsiteX21" fmla="*/ 1789043 w 5148469"/>
              <a:gd name="connsiteY21" fmla="*/ 49696 h 4621696"/>
              <a:gd name="connsiteX22" fmla="*/ 1828800 w 5148469"/>
              <a:gd name="connsiteY22" fmla="*/ 69574 h 4621696"/>
              <a:gd name="connsiteX23" fmla="*/ 1888435 w 5148469"/>
              <a:gd name="connsiteY23" fmla="*/ 89452 h 4621696"/>
              <a:gd name="connsiteX24" fmla="*/ 1918252 w 5148469"/>
              <a:gd name="connsiteY24" fmla="*/ 109331 h 4621696"/>
              <a:gd name="connsiteX25" fmla="*/ 1977887 w 5148469"/>
              <a:gd name="connsiteY25" fmla="*/ 129209 h 4621696"/>
              <a:gd name="connsiteX26" fmla="*/ 2037521 w 5148469"/>
              <a:gd name="connsiteY26" fmla="*/ 168965 h 4621696"/>
              <a:gd name="connsiteX27" fmla="*/ 2087217 w 5148469"/>
              <a:gd name="connsiteY27" fmla="*/ 228600 h 4621696"/>
              <a:gd name="connsiteX28" fmla="*/ 2117035 w 5148469"/>
              <a:gd name="connsiteY28" fmla="*/ 646044 h 4621696"/>
              <a:gd name="connsiteX29" fmla="*/ 2126974 w 5148469"/>
              <a:gd name="connsiteY29" fmla="*/ 735496 h 4621696"/>
              <a:gd name="connsiteX30" fmla="*/ 2146852 w 5148469"/>
              <a:gd name="connsiteY30" fmla="*/ 884583 h 4621696"/>
              <a:gd name="connsiteX31" fmla="*/ 2156791 w 5148469"/>
              <a:gd name="connsiteY31" fmla="*/ 934278 h 4621696"/>
              <a:gd name="connsiteX32" fmla="*/ 2166730 w 5148469"/>
              <a:gd name="connsiteY32" fmla="*/ 993913 h 4621696"/>
              <a:gd name="connsiteX33" fmla="*/ 2176669 w 5148469"/>
              <a:gd name="connsiteY33" fmla="*/ 1023731 h 4621696"/>
              <a:gd name="connsiteX34" fmla="*/ 2196548 w 5148469"/>
              <a:gd name="connsiteY34" fmla="*/ 1123122 h 4621696"/>
              <a:gd name="connsiteX35" fmla="*/ 2236304 w 5148469"/>
              <a:gd name="connsiteY35" fmla="*/ 1222513 h 4621696"/>
              <a:gd name="connsiteX36" fmla="*/ 2286000 w 5148469"/>
              <a:gd name="connsiteY36" fmla="*/ 1311965 h 4621696"/>
              <a:gd name="connsiteX37" fmla="*/ 2305878 w 5148469"/>
              <a:gd name="connsiteY37" fmla="*/ 1341783 h 4621696"/>
              <a:gd name="connsiteX38" fmla="*/ 2335695 w 5148469"/>
              <a:gd name="connsiteY38" fmla="*/ 1361661 h 4621696"/>
              <a:gd name="connsiteX39" fmla="*/ 2385391 w 5148469"/>
              <a:gd name="connsiteY39" fmla="*/ 1401417 h 4621696"/>
              <a:gd name="connsiteX40" fmla="*/ 2445026 w 5148469"/>
              <a:gd name="connsiteY40" fmla="*/ 1421296 h 4621696"/>
              <a:gd name="connsiteX41" fmla="*/ 2554356 w 5148469"/>
              <a:gd name="connsiteY41" fmla="*/ 1441174 h 4621696"/>
              <a:gd name="connsiteX42" fmla="*/ 3120887 w 5148469"/>
              <a:gd name="connsiteY42" fmla="*/ 1451113 h 4621696"/>
              <a:gd name="connsiteX43" fmla="*/ 3200400 w 5148469"/>
              <a:gd name="connsiteY43" fmla="*/ 1470991 h 4621696"/>
              <a:gd name="connsiteX44" fmla="*/ 3260035 w 5148469"/>
              <a:gd name="connsiteY44" fmla="*/ 1480931 h 4621696"/>
              <a:gd name="connsiteX45" fmla="*/ 3319669 w 5148469"/>
              <a:gd name="connsiteY45" fmla="*/ 1500809 h 4621696"/>
              <a:gd name="connsiteX46" fmla="*/ 3379304 w 5148469"/>
              <a:gd name="connsiteY46" fmla="*/ 1520687 h 4621696"/>
              <a:gd name="connsiteX47" fmla="*/ 3409121 w 5148469"/>
              <a:gd name="connsiteY47" fmla="*/ 1530626 h 4621696"/>
              <a:gd name="connsiteX48" fmla="*/ 3488635 w 5148469"/>
              <a:gd name="connsiteY48" fmla="*/ 1590261 h 4621696"/>
              <a:gd name="connsiteX49" fmla="*/ 3518452 w 5148469"/>
              <a:gd name="connsiteY49" fmla="*/ 1610139 h 4621696"/>
              <a:gd name="connsiteX50" fmla="*/ 3568148 w 5148469"/>
              <a:gd name="connsiteY50" fmla="*/ 1659835 h 4621696"/>
              <a:gd name="connsiteX51" fmla="*/ 3637721 w 5148469"/>
              <a:gd name="connsiteY51" fmla="*/ 1749287 h 4621696"/>
              <a:gd name="connsiteX52" fmla="*/ 3677478 w 5148469"/>
              <a:gd name="connsiteY52" fmla="*/ 1868557 h 4621696"/>
              <a:gd name="connsiteX53" fmla="*/ 3687417 w 5148469"/>
              <a:gd name="connsiteY53" fmla="*/ 1898374 h 4621696"/>
              <a:gd name="connsiteX54" fmla="*/ 3707295 w 5148469"/>
              <a:gd name="connsiteY54" fmla="*/ 1928191 h 4621696"/>
              <a:gd name="connsiteX55" fmla="*/ 3717235 w 5148469"/>
              <a:gd name="connsiteY55" fmla="*/ 1958009 h 4621696"/>
              <a:gd name="connsiteX56" fmla="*/ 3786808 w 5148469"/>
              <a:gd name="connsiteY56" fmla="*/ 2057400 h 4621696"/>
              <a:gd name="connsiteX57" fmla="*/ 3806687 w 5148469"/>
              <a:gd name="connsiteY57" fmla="*/ 2097157 h 4621696"/>
              <a:gd name="connsiteX58" fmla="*/ 3826565 w 5148469"/>
              <a:gd name="connsiteY58" fmla="*/ 2126974 h 4621696"/>
              <a:gd name="connsiteX59" fmla="*/ 3856382 w 5148469"/>
              <a:gd name="connsiteY59" fmla="*/ 2176670 h 4621696"/>
              <a:gd name="connsiteX60" fmla="*/ 3886200 w 5148469"/>
              <a:gd name="connsiteY60" fmla="*/ 2236304 h 4621696"/>
              <a:gd name="connsiteX61" fmla="*/ 3896139 w 5148469"/>
              <a:gd name="connsiteY61" fmla="*/ 2266122 h 4621696"/>
              <a:gd name="connsiteX62" fmla="*/ 3935895 w 5148469"/>
              <a:gd name="connsiteY62" fmla="*/ 2325757 h 4621696"/>
              <a:gd name="connsiteX63" fmla="*/ 3955774 w 5148469"/>
              <a:gd name="connsiteY63" fmla="*/ 2355574 h 4621696"/>
              <a:gd name="connsiteX64" fmla="*/ 3985591 w 5148469"/>
              <a:gd name="connsiteY64" fmla="*/ 2385391 h 4621696"/>
              <a:gd name="connsiteX65" fmla="*/ 3995530 w 5148469"/>
              <a:gd name="connsiteY65" fmla="*/ 2415209 h 4621696"/>
              <a:gd name="connsiteX66" fmla="*/ 4084982 w 5148469"/>
              <a:gd name="connsiteY66" fmla="*/ 2484783 h 4621696"/>
              <a:gd name="connsiteX67" fmla="*/ 4104861 w 5148469"/>
              <a:gd name="connsiteY67" fmla="*/ 2504661 h 4621696"/>
              <a:gd name="connsiteX68" fmla="*/ 4144617 w 5148469"/>
              <a:gd name="connsiteY68" fmla="*/ 2564296 h 4621696"/>
              <a:gd name="connsiteX69" fmla="*/ 4174435 w 5148469"/>
              <a:gd name="connsiteY69" fmla="*/ 2613991 h 4621696"/>
              <a:gd name="connsiteX70" fmla="*/ 4204252 w 5148469"/>
              <a:gd name="connsiteY70" fmla="*/ 2723322 h 4621696"/>
              <a:gd name="connsiteX71" fmla="*/ 4224130 w 5148469"/>
              <a:gd name="connsiteY71" fmla="*/ 2832652 h 4621696"/>
              <a:gd name="connsiteX72" fmla="*/ 4244008 w 5148469"/>
              <a:gd name="connsiteY72" fmla="*/ 2892287 h 4621696"/>
              <a:gd name="connsiteX73" fmla="*/ 4263887 w 5148469"/>
              <a:gd name="connsiteY73" fmla="*/ 2922104 h 4621696"/>
              <a:gd name="connsiteX74" fmla="*/ 4273826 w 5148469"/>
              <a:gd name="connsiteY74" fmla="*/ 2951922 h 4621696"/>
              <a:gd name="connsiteX75" fmla="*/ 4333461 w 5148469"/>
              <a:gd name="connsiteY75" fmla="*/ 3001617 h 4621696"/>
              <a:gd name="connsiteX76" fmla="*/ 4353339 w 5148469"/>
              <a:gd name="connsiteY76" fmla="*/ 3021496 h 4621696"/>
              <a:gd name="connsiteX77" fmla="*/ 4383156 w 5148469"/>
              <a:gd name="connsiteY77" fmla="*/ 3041374 h 4621696"/>
              <a:gd name="connsiteX78" fmla="*/ 4422913 w 5148469"/>
              <a:gd name="connsiteY78" fmla="*/ 3081131 h 4621696"/>
              <a:gd name="connsiteX79" fmla="*/ 4452730 w 5148469"/>
              <a:gd name="connsiteY79" fmla="*/ 3101009 h 4621696"/>
              <a:gd name="connsiteX80" fmla="*/ 4512365 w 5148469"/>
              <a:gd name="connsiteY80" fmla="*/ 3120887 h 4621696"/>
              <a:gd name="connsiteX81" fmla="*/ 4522304 w 5148469"/>
              <a:gd name="connsiteY81" fmla="*/ 3091070 h 4621696"/>
              <a:gd name="connsiteX82" fmla="*/ 4512365 w 5148469"/>
              <a:gd name="connsiteY82" fmla="*/ 3051313 h 4621696"/>
              <a:gd name="connsiteX83" fmla="*/ 4552121 w 5148469"/>
              <a:gd name="connsiteY83" fmla="*/ 3110948 h 4621696"/>
              <a:gd name="connsiteX84" fmla="*/ 4572000 w 5148469"/>
              <a:gd name="connsiteY84" fmla="*/ 3180522 h 4621696"/>
              <a:gd name="connsiteX85" fmla="*/ 4591878 w 5148469"/>
              <a:gd name="connsiteY85" fmla="*/ 3210339 h 4621696"/>
              <a:gd name="connsiteX86" fmla="*/ 4641574 w 5148469"/>
              <a:gd name="connsiteY86" fmla="*/ 3260035 h 4621696"/>
              <a:gd name="connsiteX87" fmla="*/ 4661452 w 5148469"/>
              <a:gd name="connsiteY87" fmla="*/ 3289852 h 4621696"/>
              <a:gd name="connsiteX88" fmla="*/ 4701208 w 5148469"/>
              <a:gd name="connsiteY88" fmla="*/ 3359426 h 4621696"/>
              <a:gd name="connsiteX89" fmla="*/ 4721087 w 5148469"/>
              <a:gd name="connsiteY89" fmla="*/ 3379304 h 4621696"/>
              <a:gd name="connsiteX90" fmla="*/ 4760843 w 5148469"/>
              <a:gd name="connsiteY90" fmla="*/ 3448878 h 4621696"/>
              <a:gd name="connsiteX91" fmla="*/ 4780721 w 5148469"/>
              <a:gd name="connsiteY91" fmla="*/ 3468757 h 4621696"/>
              <a:gd name="connsiteX92" fmla="*/ 4840356 w 5148469"/>
              <a:gd name="connsiteY92" fmla="*/ 3548270 h 4621696"/>
              <a:gd name="connsiteX93" fmla="*/ 4870174 w 5148469"/>
              <a:gd name="connsiteY93" fmla="*/ 3597965 h 4621696"/>
              <a:gd name="connsiteX94" fmla="*/ 4890052 w 5148469"/>
              <a:gd name="connsiteY94" fmla="*/ 3637722 h 4621696"/>
              <a:gd name="connsiteX95" fmla="*/ 4939748 w 5148469"/>
              <a:gd name="connsiteY95" fmla="*/ 3707296 h 4621696"/>
              <a:gd name="connsiteX96" fmla="*/ 4959626 w 5148469"/>
              <a:gd name="connsiteY96" fmla="*/ 3747052 h 4621696"/>
              <a:gd name="connsiteX97" fmla="*/ 4979504 w 5148469"/>
              <a:gd name="connsiteY97" fmla="*/ 3766931 h 4621696"/>
              <a:gd name="connsiteX98" fmla="*/ 5039139 w 5148469"/>
              <a:gd name="connsiteY98" fmla="*/ 3846444 h 4621696"/>
              <a:gd name="connsiteX99" fmla="*/ 5049078 w 5148469"/>
              <a:gd name="connsiteY99" fmla="*/ 3876261 h 4621696"/>
              <a:gd name="connsiteX100" fmla="*/ 5088835 w 5148469"/>
              <a:gd name="connsiteY100" fmla="*/ 3925957 h 4621696"/>
              <a:gd name="connsiteX101" fmla="*/ 5098774 w 5148469"/>
              <a:gd name="connsiteY101" fmla="*/ 3955774 h 4621696"/>
              <a:gd name="connsiteX102" fmla="*/ 5138530 w 5148469"/>
              <a:gd name="connsiteY102" fmla="*/ 4005470 h 4621696"/>
              <a:gd name="connsiteX103" fmla="*/ 5148469 w 5148469"/>
              <a:gd name="connsiteY103" fmla="*/ 4035287 h 4621696"/>
              <a:gd name="connsiteX104" fmla="*/ 5128591 w 5148469"/>
              <a:gd name="connsiteY104" fmla="*/ 4154557 h 4621696"/>
              <a:gd name="connsiteX105" fmla="*/ 5108713 w 5148469"/>
              <a:gd name="connsiteY105" fmla="*/ 4184374 h 4621696"/>
              <a:gd name="connsiteX106" fmla="*/ 5098774 w 5148469"/>
              <a:gd name="connsiteY106" fmla="*/ 4214191 h 4621696"/>
              <a:gd name="connsiteX107" fmla="*/ 5078895 w 5148469"/>
              <a:gd name="connsiteY107" fmla="*/ 4234070 h 4621696"/>
              <a:gd name="connsiteX108" fmla="*/ 5029200 w 5148469"/>
              <a:gd name="connsiteY108" fmla="*/ 4323522 h 4621696"/>
              <a:gd name="connsiteX109" fmla="*/ 5009321 w 5148469"/>
              <a:gd name="connsiteY109" fmla="*/ 4343400 h 4621696"/>
              <a:gd name="connsiteX110" fmla="*/ 4939748 w 5148469"/>
              <a:gd name="connsiteY110" fmla="*/ 4432852 h 4621696"/>
              <a:gd name="connsiteX111" fmla="*/ 4870174 w 5148469"/>
              <a:gd name="connsiteY111" fmla="*/ 4502426 h 4621696"/>
              <a:gd name="connsiteX112" fmla="*/ 4780721 w 5148469"/>
              <a:gd name="connsiteY112" fmla="*/ 4532244 h 4621696"/>
              <a:gd name="connsiteX113" fmla="*/ 4750904 w 5148469"/>
              <a:gd name="connsiteY113" fmla="*/ 4542183 h 4621696"/>
              <a:gd name="connsiteX114" fmla="*/ 4293704 w 5148469"/>
              <a:gd name="connsiteY114" fmla="*/ 4552122 h 4621696"/>
              <a:gd name="connsiteX115" fmla="*/ 4164495 w 5148469"/>
              <a:gd name="connsiteY115" fmla="*/ 4572000 h 4621696"/>
              <a:gd name="connsiteX116" fmla="*/ 4045226 w 5148469"/>
              <a:gd name="connsiteY116" fmla="*/ 4601817 h 4621696"/>
              <a:gd name="connsiteX117" fmla="*/ 3906078 w 5148469"/>
              <a:gd name="connsiteY117" fmla="*/ 4621696 h 4621696"/>
              <a:gd name="connsiteX118" fmla="*/ 3766930 w 5148469"/>
              <a:gd name="connsiteY118" fmla="*/ 4611757 h 4621696"/>
              <a:gd name="connsiteX119" fmla="*/ 3727174 w 5148469"/>
              <a:gd name="connsiteY119" fmla="*/ 4601817 h 4621696"/>
              <a:gd name="connsiteX120" fmla="*/ 3637721 w 5148469"/>
              <a:gd name="connsiteY120" fmla="*/ 4542183 h 4621696"/>
              <a:gd name="connsiteX121" fmla="*/ 3588026 w 5148469"/>
              <a:gd name="connsiteY121" fmla="*/ 4512365 h 4621696"/>
              <a:gd name="connsiteX122" fmla="*/ 3548269 w 5148469"/>
              <a:gd name="connsiteY122" fmla="*/ 4482548 h 4621696"/>
              <a:gd name="connsiteX123" fmla="*/ 3508513 w 5148469"/>
              <a:gd name="connsiteY123" fmla="*/ 4472609 h 4621696"/>
              <a:gd name="connsiteX124" fmla="*/ 3409121 w 5148469"/>
              <a:gd name="connsiteY124" fmla="*/ 4432852 h 4621696"/>
              <a:gd name="connsiteX125" fmla="*/ 3260035 w 5148469"/>
              <a:gd name="connsiteY125" fmla="*/ 4403035 h 4621696"/>
              <a:gd name="connsiteX126" fmla="*/ 3220278 w 5148469"/>
              <a:gd name="connsiteY126" fmla="*/ 4393096 h 4621696"/>
              <a:gd name="connsiteX127" fmla="*/ 3081130 w 5148469"/>
              <a:gd name="connsiteY127" fmla="*/ 4373217 h 4621696"/>
              <a:gd name="connsiteX128" fmla="*/ 2951921 w 5148469"/>
              <a:gd name="connsiteY128" fmla="*/ 4353339 h 4621696"/>
              <a:gd name="connsiteX129" fmla="*/ 2902226 w 5148469"/>
              <a:gd name="connsiteY129" fmla="*/ 4343400 h 4621696"/>
              <a:gd name="connsiteX130" fmla="*/ 2812774 w 5148469"/>
              <a:gd name="connsiteY130" fmla="*/ 4323522 h 4621696"/>
              <a:gd name="connsiteX131" fmla="*/ 2454965 w 5148469"/>
              <a:gd name="connsiteY131" fmla="*/ 4303644 h 4621696"/>
              <a:gd name="connsiteX132" fmla="*/ 2276061 w 5148469"/>
              <a:gd name="connsiteY132" fmla="*/ 4313583 h 4621696"/>
              <a:gd name="connsiteX133" fmla="*/ 2226365 w 5148469"/>
              <a:gd name="connsiteY133" fmla="*/ 4323522 h 4621696"/>
              <a:gd name="connsiteX134" fmla="*/ 2146852 w 5148469"/>
              <a:gd name="connsiteY134" fmla="*/ 4333461 h 4621696"/>
              <a:gd name="connsiteX135" fmla="*/ 2057400 w 5148469"/>
              <a:gd name="connsiteY135" fmla="*/ 4353339 h 4621696"/>
              <a:gd name="connsiteX136" fmla="*/ 1987826 w 5148469"/>
              <a:gd name="connsiteY136" fmla="*/ 4373217 h 4621696"/>
              <a:gd name="connsiteX137" fmla="*/ 1838739 w 5148469"/>
              <a:gd name="connsiteY137" fmla="*/ 4393096 h 4621696"/>
              <a:gd name="connsiteX138" fmla="*/ 1093304 w 5148469"/>
              <a:gd name="connsiteY138" fmla="*/ 4393096 h 4621696"/>
              <a:gd name="connsiteX139" fmla="*/ 1023730 w 5148469"/>
              <a:gd name="connsiteY139" fmla="*/ 4383157 h 4621696"/>
              <a:gd name="connsiteX140" fmla="*/ 795130 w 5148469"/>
              <a:gd name="connsiteY140" fmla="*/ 4313583 h 4621696"/>
              <a:gd name="connsiteX141" fmla="*/ 755374 w 5148469"/>
              <a:gd name="connsiteY141" fmla="*/ 4293704 h 4621696"/>
              <a:gd name="connsiteX142" fmla="*/ 705678 w 5148469"/>
              <a:gd name="connsiteY142" fmla="*/ 4244009 h 4621696"/>
              <a:gd name="connsiteX143" fmla="*/ 616226 w 5148469"/>
              <a:gd name="connsiteY143" fmla="*/ 4154557 h 4621696"/>
              <a:gd name="connsiteX144" fmla="*/ 596348 w 5148469"/>
              <a:gd name="connsiteY144" fmla="*/ 4134678 h 4621696"/>
              <a:gd name="connsiteX145" fmla="*/ 576469 w 5148469"/>
              <a:gd name="connsiteY145" fmla="*/ 4114800 h 4621696"/>
              <a:gd name="connsiteX146" fmla="*/ 556591 w 5148469"/>
              <a:gd name="connsiteY146" fmla="*/ 4084983 h 4621696"/>
              <a:gd name="connsiteX147" fmla="*/ 506895 w 5148469"/>
              <a:gd name="connsiteY147" fmla="*/ 4035287 h 4621696"/>
              <a:gd name="connsiteX148" fmla="*/ 487017 w 5148469"/>
              <a:gd name="connsiteY148" fmla="*/ 4005470 h 4621696"/>
              <a:gd name="connsiteX149" fmla="*/ 427382 w 5148469"/>
              <a:gd name="connsiteY149" fmla="*/ 3945835 h 4621696"/>
              <a:gd name="connsiteX150" fmla="*/ 357808 w 5148469"/>
              <a:gd name="connsiteY150" fmla="*/ 3846444 h 4621696"/>
              <a:gd name="connsiteX151" fmla="*/ 327991 w 5148469"/>
              <a:gd name="connsiteY151" fmla="*/ 3816626 h 4621696"/>
              <a:gd name="connsiteX152" fmla="*/ 308113 w 5148469"/>
              <a:gd name="connsiteY152" fmla="*/ 3776870 h 4621696"/>
              <a:gd name="connsiteX153" fmla="*/ 268356 w 5148469"/>
              <a:gd name="connsiteY153" fmla="*/ 3717235 h 4621696"/>
              <a:gd name="connsiteX154" fmla="*/ 238539 w 5148469"/>
              <a:gd name="connsiteY154" fmla="*/ 3677478 h 4621696"/>
              <a:gd name="connsiteX155" fmla="*/ 208721 w 5148469"/>
              <a:gd name="connsiteY155" fmla="*/ 3597965 h 4621696"/>
              <a:gd name="connsiteX156" fmla="*/ 188843 w 5148469"/>
              <a:gd name="connsiteY156" fmla="*/ 3568148 h 4621696"/>
              <a:gd name="connsiteX157" fmla="*/ 168965 w 5148469"/>
              <a:gd name="connsiteY157" fmla="*/ 3498574 h 4621696"/>
              <a:gd name="connsiteX158" fmla="*/ 149087 w 5148469"/>
              <a:gd name="connsiteY158" fmla="*/ 3429000 h 4621696"/>
              <a:gd name="connsiteX159" fmla="*/ 139148 w 5148469"/>
              <a:gd name="connsiteY159" fmla="*/ 3349487 h 4621696"/>
              <a:gd name="connsiteX160" fmla="*/ 168965 w 5148469"/>
              <a:gd name="connsiteY160" fmla="*/ 2534478 h 4621696"/>
              <a:gd name="connsiteX161" fmla="*/ 178904 w 5148469"/>
              <a:gd name="connsiteY161" fmla="*/ 2454965 h 4621696"/>
              <a:gd name="connsiteX162" fmla="*/ 188843 w 5148469"/>
              <a:gd name="connsiteY162" fmla="*/ 2415209 h 4621696"/>
              <a:gd name="connsiteX163" fmla="*/ 208721 w 5148469"/>
              <a:gd name="connsiteY163" fmla="*/ 2345635 h 4621696"/>
              <a:gd name="connsiteX164" fmla="*/ 218661 w 5148469"/>
              <a:gd name="connsiteY164" fmla="*/ 2305878 h 4621696"/>
              <a:gd name="connsiteX165" fmla="*/ 228600 w 5148469"/>
              <a:gd name="connsiteY165" fmla="*/ 2276061 h 4621696"/>
              <a:gd name="connsiteX166" fmla="*/ 258417 w 5148469"/>
              <a:gd name="connsiteY166" fmla="*/ 2156791 h 4621696"/>
              <a:gd name="connsiteX167" fmla="*/ 268356 w 5148469"/>
              <a:gd name="connsiteY167" fmla="*/ 2117035 h 4621696"/>
              <a:gd name="connsiteX168" fmla="*/ 278295 w 5148469"/>
              <a:gd name="connsiteY168" fmla="*/ 1958009 h 4621696"/>
              <a:gd name="connsiteX169" fmla="*/ 288235 w 5148469"/>
              <a:gd name="connsiteY169" fmla="*/ 1918252 h 4621696"/>
              <a:gd name="connsiteX170" fmla="*/ 278295 w 5148469"/>
              <a:gd name="connsiteY170" fmla="*/ 1540565 h 4621696"/>
              <a:gd name="connsiteX171" fmla="*/ 268356 w 5148469"/>
              <a:gd name="connsiteY171" fmla="*/ 1500809 h 4621696"/>
              <a:gd name="connsiteX172" fmla="*/ 248478 w 5148469"/>
              <a:gd name="connsiteY172" fmla="*/ 1401417 h 4621696"/>
              <a:gd name="connsiteX173" fmla="*/ 238539 w 5148469"/>
              <a:gd name="connsiteY173" fmla="*/ 1371600 h 4621696"/>
              <a:gd name="connsiteX174" fmla="*/ 228600 w 5148469"/>
              <a:gd name="connsiteY174" fmla="*/ 1331844 h 4621696"/>
              <a:gd name="connsiteX175" fmla="*/ 208721 w 5148469"/>
              <a:gd name="connsiteY175" fmla="*/ 1302026 h 4621696"/>
              <a:gd name="connsiteX176" fmla="*/ 188843 w 5148469"/>
              <a:gd name="connsiteY176" fmla="*/ 1252331 h 4621696"/>
              <a:gd name="connsiteX177" fmla="*/ 159026 w 5148469"/>
              <a:gd name="connsiteY177" fmla="*/ 1192696 h 4621696"/>
              <a:gd name="connsiteX178" fmla="*/ 149087 w 5148469"/>
              <a:gd name="connsiteY178" fmla="*/ 1162878 h 4621696"/>
              <a:gd name="connsiteX179" fmla="*/ 109330 w 5148469"/>
              <a:gd name="connsiteY179" fmla="*/ 1093304 h 4621696"/>
              <a:gd name="connsiteX180" fmla="*/ 69574 w 5148469"/>
              <a:gd name="connsiteY180" fmla="*/ 983974 h 4621696"/>
              <a:gd name="connsiteX181" fmla="*/ 29817 w 5148469"/>
              <a:gd name="connsiteY181" fmla="*/ 904461 h 4621696"/>
              <a:gd name="connsiteX182" fmla="*/ 9939 w 5148469"/>
              <a:gd name="connsiteY182" fmla="*/ 844826 h 4621696"/>
              <a:gd name="connsiteX183" fmla="*/ 0 w 5148469"/>
              <a:gd name="connsiteY183" fmla="*/ 815009 h 4621696"/>
              <a:gd name="connsiteX184" fmla="*/ 19878 w 5148469"/>
              <a:gd name="connsiteY184" fmla="*/ 655983 h 4621696"/>
              <a:gd name="connsiteX185" fmla="*/ 49695 w 5148469"/>
              <a:gd name="connsiteY185" fmla="*/ 556591 h 4621696"/>
              <a:gd name="connsiteX186" fmla="*/ 69574 w 5148469"/>
              <a:gd name="connsiteY186" fmla="*/ 536713 h 4621696"/>
              <a:gd name="connsiteX187" fmla="*/ 99391 w 5148469"/>
              <a:gd name="connsiteY187" fmla="*/ 487017 h 4621696"/>
              <a:gd name="connsiteX188" fmla="*/ 129208 w 5148469"/>
              <a:gd name="connsiteY188" fmla="*/ 477078 h 4621696"/>
              <a:gd name="connsiteX189" fmla="*/ 149087 w 5148469"/>
              <a:gd name="connsiteY189" fmla="*/ 457200 h 4621696"/>
              <a:gd name="connsiteX190" fmla="*/ 188843 w 5148469"/>
              <a:gd name="connsiteY190" fmla="*/ 447261 h 4621696"/>
              <a:gd name="connsiteX191" fmla="*/ 298174 w 5148469"/>
              <a:gd name="connsiteY191" fmla="*/ 437322 h 4621696"/>
              <a:gd name="connsiteX192" fmla="*/ 288235 w 5148469"/>
              <a:gd name="connsiteY192" fmla="*/ 387626 h 462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148469" h="4621696">
                <a:moveTo>
                  <a:pt x="288235" y="387626"/>
                </a:moveTo>
                <a:cubicBezTo>
                  <a:pt x="296517" y="372717"/>
                  <a:pt x="329011" y="362537"/>
                  <a:pt x="347869" y="347870"/>
                </a:cubicBezTo>
                <a:cubicBezTo>
                  <a:pt x="403708" y="304440"/>
                  <a:pt x="350479" y="327121"/>
                  <a:pt x="407504" y="308113"/>
                </a:cubicBezTo>
                <a:cubicBezTo>
                  <a:pt x="424069" y="294861"/>
                  <a:pt x="441093" y="282163"/>
                  <a:pt x="457200" y="268357"/>
                </a:cubicBezTo>
                <a:cubicBezTo>
                  <a:pt x="464315" y="262259"/>
                  <a:pt x="469043" y="253299"/>
                  <a:pt x="477078" y="248478"/>
                </a:cubicBezTo>
                <a:cubicBezTo>
                  <a:pt x="486062" y="243088"/>
                  <a:pt x="497698" y="243556"/>
                  <a:pt x="506895" y="238539"/>
                </a:cubicBezTo>
                <a:cubicBezTo>
                  <a:pt x="534334" y="223573"/>
                  <a:pt x="556086" y="196425"/>
                  <a:pt x="586408" y="188844"/>
                </a:cubicBezTo>
                <a:cubicBezTo>
                  <a:pt x="659711" y="170517"/>
                  <a:pt x="593153" y="190212"/>
                  <a:pt x="665921" y="159026"/>
                </a:cubicBezTo>
                <a:cubicBezTo>
                  <a:pt x="675551" y="154899"/>
                  <a:pt x="686109" y="153214"/>
                  <a:pt x="695739" y="149087"/>
                </a:cubicBezTo>
                <a:cubicBezTo>
                  <a:pt x="709357" y="143251"/>
                  <a:pt x="721877" y="135045"/>
                  <a:pt x="735495" y="129209"/>
                </a:cubicBezTo>
                <a:cubicBezTo>
                  <a:pt x="745125" y="125082"/>
                  <a:pt x="755683" y="123397"/>
                  <a:pt x="765313" y="119270"/>
                </a:cubicBezTo>
                <a:cubicBezTo>
                  <a:pt x="778931" y="113433"/>
                  <a:pt x="791196" y="104593"/>
                  <a:pt x="805069" y="99391"/>
                </a:cubicBezTo>
                <a:cubicBezTo>
                  <a:pt x="821108" y="93376"/>
                  <a:pt x="881030" y="82211"/>
                  <a:pt x="894521" y="79513"/>
                </a:cubicBezTo>
                <a:cubicBezTo>
                  <a:pt x="907773" y="72887"/>
                  <a:pt x="920222" y="64320"/>
                  <a:pt x="934278" y="59635"/>
                </a:cubicBezTo>
                <a:cubicBezTo>
                  <a:pt x="983841" y="43114"/>
                  <a:pt x="1031916" y="35870"/>
                  <a:pt x="1083365" y="29817"/>
                </a:cubicBezTo>
                <a:cubicBezTo>
                  <a:pt x="1116432" y="25927"/>
                  <a:pt x="1149752" y="24278"/>
                  <a:pt x="1182756" y="19878"/>
                </a:cubicBezTo>
                <a:cubicBezTo>
                  <a:pt x="1199501" y="17645"/>
                  <a:pt x="1215755" y="12508"/>
                  <a:pt x="1232452" y="9939"/>
                </a:cubicBezTo>
                <a:cubicBezTo>
                  <a:pt x="1258852" y="5878"/>
                  <a:pt x="1285461" y="3313"/>
                  <a:pt x="1311965" y="0"/>
                </a:cubicBezTo>
                <a:cubicBezTo>
                  <a:pt x="1437901" y="5475"/>
                  <a:pt x="1531402" y="5938"/>
                  <a:pt x="1649895" y="19878"/>
                </a:cubicBezTo>
                <a:cubicBezTo>
                  <a:pt x="1669909" y="22233"/>
                  <a:pt x="1689652" y="26504"/>
                  <a:pt x="1709530" y="29817"/>
                </a:cubicBezTo>
                <a:cubicBezTo>
                  <a:pt x="1719469" y="33130"/>
                  <a:pt x="1729184" y="37216"/>
                  <a:pt x="1739348" y="39757"/>
                </a:cubicBezTo>
                <a:cubicBezTo>
                  <a:pt x="1755737" y="43854"/>
                  <a:pt x="1773017" y="44354"/>
                  <a:pt x="1789043" y="49696"/>
                </a:cubicBezTo>
                <a:cubicBezTo>
                  <a:pt x="1803099" y="54381"/>
                  <a:pt x="1815043" y="64071"/>
                  <a:pt x="1828800" y="69574"/>
                </a:cubicBezTo>
                <a:cubicBezTo>
                  <a:pt x="1848255" y="77356"/>
                  <a:pt x="1888435" y="89452"/>
                  <a:pt x="1888435" y="89452"/>
                </a:cubicBezTo>
                <a:cubicBezTo>
                  <a:pt x="1898374" y="96078"/>
                  <a:pt x="1907336" y="104479"/>
                  <a:pt x="1918252" y="109331"/>
                </a:cubicBezTo>
                <a:cubicBezTo>
                  <a:pt x="1937400" y="117841"/>
                  <a:pt x="1977887" y="129209"/>
                  <a:pt x="1977887" y="129209"/>
                </a:cubicBezTo>
                <a:cubicBezTo>
                  <a:pt x="1997765" y="142461"/>
                  <a:pt x="2024269" y="149087"/>
                  <a:pt x="2037521" y="168965"/>
                </a:cubicBezTo>
                <a:cubicBezTo>
                  <a:pt x="2065197" y="210478"/>
                  <a:pt x="2048953" y="190336"/>
                  <a:pt x="2087217" y="228600"/>
                </a:cubicBezTo>
                <a:cubicBezTo>
                  <a:pt x="2146104" y="405265"/>
                  <a:pt x="2099230" y="245439"/>
                  <a:pt x="2117035" y="646044"/>
                </a:cubicBezTo>
                <a:cubicBezTo>
                  <a:pt x="2118367" y="676015"/>
                  <a:pt x="2123469" y="705701"/>
                  <a:pt x="2126974" y="735496"/>
                </a:cubicBezTo>
                <a:cubicBezTo>
                  <a:pt x="2130994" y="769666"/>
                  <a:pt x="2140875" y="848723"/>
                  <a:pt x="2146852" y="884583"/>
                </a:cubicBezTo>
                <a:cubicBezTo>
                  <a:pt x="2149629" y="901246"/>
                  <a:pt x="2153769" y="917657"/>
                  <a:pt x="2156791" y="934278"/>
                </a:cubicBezTo>
                <a:cubicBezTo>
                  <a:pt x="2160396" y="954105"/>
                  <a:pt x="2162358" y="974240"/>
                  <a:pt x="2166730" y="993913"/>
                </a:cubicBezTo>
                <a:cubicBezTo>
                  <a:pt x="2169003" y="1004140"/>
                  <a:pt x="2174313" y="1013522"/>
                  <a:pt x="2176669" y="1023731"/>
                </a:cubicBezTo>
                <a:cubicBezTo>
                  <a:pt x="2184266" y="1056652"/>
                  <a:pt x="2181438" y="1092902"/>
                  <a:pt x="2196548" y="1123122"/>
                </a:cubicBezTo>
                <a:cubicBezTo>
                  <a:pt x="2225796" y="1181619"/>
                  <a:pt x="2211741" y="1148823"/>
                  <a:pt x="2236304" y="1222513"/>
                </a:cubicBezTo>
                <a:cubicBezTo>
                  <a:pt x="2253798" y="1274997"/>
                  <a:pt x="2240430" y="1243610"/>
                  <a:pt x="2286000" y="1311965"/>
                </a:cubicBezTo>
                <a:cubicBezTo>
                  <a:pt x="2292626" y="1321904"/>
                  <a:pt x="2295939" y="1335157"/>
                  <a:pt x="2305878" y="1341783"/>
                </a:cubicBezTo>
                <a:cubicBezTo>
                  <a:pt x="2315817" y="1348409"/>
                  <a:pt x="2326367" y="1354199"/>
                  <a:pt x="2335695" y="1361661"/>
                </a:cubicBezTo>
                <a:cubicBezTo>
                  <a:pt x="2361509" y="1382312"/>
                  <a:pt x="2350978" y="1386122"/>
                  <a:pt x="2385391" y="1401417"/>
                </a:cubicBezTo>
                <a:cubicBezTo>
                  <a:pt x="2404539" y="1409927"/>
                  <a:pt x="2425148" y="1414670"/>
                  <a:pt x="2445026" y="1421296"/>
                </a:cubicBezTo>
                <a:cubicBezTo>
                  <a:pt x="2489199" y="1436021"/>
                  <a:pt x="2492451" y="1439269"/>
                  <a:pt x="2554356" y="1441174"/>
                </a:cubicBezTo>
                <a:cubicBezTo>
                  <a:pt x="2743139" y="1446983"/>
                  <a:pt x="2932043" y="1447800"/>
                  <a:pt x="3120887" y="1451113"/>
                </a:cubicBezTo>
                <a:cubicBezTo>
                  <a:pt x="3147391" y="1457739"/>
                  <a:pt x="3173452" y="1466499"/>
                  <a:pt x="3200400" y="1470991"/>
                </a:cubicBezTo>
                <a:cubicBezTo>
                  <a:pt x="3220278" y="1474304"/>
                  <a:pt x="3240484" y="1476043"/>
                  <a:pt x="3260035" y="1480931"/>
                </a:cubicBezTo>
                <a:cubicBezTo>
                  <a:pt x="3280363" y="1486013"/>
                  <a:pt x="3299791" y="1494183"/>
                  <a:pt x="3319669" y="1500809"/>
                </a:cubicBezTo>
                <a:lnTo>
                  <a:pt x="3379304" y="1520687"/>
                </a:lnTo>
                <a:lnTo>
                  <a:pt x="3409121" y="1530626"/>
                </a:lnTo>
                <a:cubicBezTo>
                  <a:pt x="3445894" y="1567397"/>
                  <a:pt x="3421203" y="1545306"/>
                  <a:pt x="3488635" y="1590261"/>
                </a:cubicBezTo>
                <a:cubicBezTo>
                  <a:pt x="3498574" y="1596887"/>
                  <a:pt x="3510005" y="1601692"/>
                  <a:pt x="3518452" y="1610139"/>
                </a:cubicBezTo>
                <a:lnTo>
                  <a:pt x="3568148" y="1659835"/>
                </a:lnTo>
                <a:cubicBezTo>
                  <a:pt x="3593876" y="1685563"/>
                  <a:pt x="3625832" y="1713620"/>
                  <a:pt x="3637721" y="1749287"/>
                </a:cubicBezTo>
                <a:lnTo>
                  <a:pt x="3677478" y="1868557"/>
                </a:lnTo>
                <a:cubicBezTo>
                  <a:pt x="3680791" y="1878496"/>
                  <a:pt x="3681606" y="1889657"/>
                  <a:pt x="3687417" y="1898374"/>
                </a:cubicBezTo>
                <a:cubicBezTo>
                  <a:pt x="3694043" y="1908313"/>
                  <a:pt x="3701953" y="1917507"/>
                  <a:pt x="3707295" y="1928191"/>
                </a:cubicBezTo>
                <a:cubicBezTo>
                  <a:pt x="3711981" y="1937562"/>
                  <a:pt x="3712147" y="1948850"/>
                  <a:pt x="3717235" y="1958009"/>
                </a:cubicBezTo>
                <a:cubicBezTo>
                  <a:pt x="3777666" y="2066784"/>
                  <a:pt x="3734693" y="1974016"/>
                  <a:pt x="3786808" y="2057400"/>
                </a:cubicBezTo>
                <a:cubicBezTo>
                  <a:pt x="3794661" y="2069964"/>
                  <a:pt x="3799336" y="2084293"/>
                  <a:pt x="3806687" y="2097157"/>
                </a:cubicBezTo>
                <a:cubicBezTo>
                  <a:pt x="3812614" y="2107528"/>
                  <a:pt x="3821223" y="2116290"/>
                  <a:pt x="3826565" y="2126974"/>
                </a:cubicBezTo>
                <a:cubicBezTo>
                  <a:pt x="3852370" y="2178585"/>
                  <a:pt x="3817555" y="2137841"/>
                  <a:pt x="3856382" y="2176670"/>
                </a:cubicBezTo>
                <a:cubicBezTo>
                  <a:pt x="3881365" y="2251619"/>
                  <a:pt x="3847663" y="2159232"/>
                  <a:pt x="3886200" y="2236304"/>
                </a:cubicBezTo>
                <a:cubicBezTo>
                  <a:pt x="3890885" y="2245675"/>
                  <a:pt x="3891051" y="2256963"/>
                  <a:pt x="3896139" y="2266122"/>
                </a:cubicBezTo>
                <a:cubicBezTo>
                  <a:pt x="3907741" y="2287006"/>
                  <a:pt x="3922643" y="2305879"/>
                  <a:pt x="3935895" y="2325757"/>
                </a:cubicBezTo>
                <a:cubicBezTo>
                  <a:pt x="3942521" y="2335696"/>
                  <a:pt x="3947327" y="2347127"/>
                  <a:pt x="3955774" y="2355574"/>
                </a:cubicBezTo>
                <a:lnTo>
                  <a:pt x="3985591" y="2385391"/>
                </a:lnTo>
                <a:cubicBezTo>
                  <a:pt x="3988904" y="2395330"/>
                  <a:pt x="3989718" y="2406492"/>
                  <a:pt x="3995530" y="2415209"/>
                </a:cubicBezTo>
                <a:cubicBezTo>
                  <a:pt x="4023502" y="2457166"/>
                  <a:pt x="4045504" y="2445307"/>
                  <a:pt x="4084982" y="2484783"/>
                </a:cubicBezTo>
                <a:cubicBezTo>
                  <a:pt x="4091608" y="2491409"/>
                  <a:pt x="4099238" y="2497164"/>
                  <a:pt x="4104861" y="2504661"/>
                </a:cubicBezTo>
                <a:cubicBezTo>
                  <a:pt x="4119195" y="2523773"/>
                  <a:pt x="4137062" y="2541631"/>
                  <a:pt x="4144617" y="2564296"/>
                </a:cubicBezTo>
                <a:cubicBezTo>
                  <a:pt x="4157519" y="2603003"/>
                  <a:pt x="4147148" y="2586705"/>
                  <a:pt x="4174435" y="2613991"/>
                </a:cubicBezTo>
                <a:cubicBezTo>
                  <a:pt x="4196170" y="2679198"/>
                  <a:pt x="4193013" y="2661508"/>
                  <a:pt x="4204252" y="2723322"/>
                </a:cubicBezTo>
                <a:cubicBezTo>
                  <a:pt x="4208385" y="2746053"/>
                  <a:pt x="4217434" y="2808099"/>
                  <a:pt x="4224130" y="2832652"/>
                </a:cubicBezTo>
                <a:cubicBezTo>
                  <a:pt x="4229643" y="2852867"/>
                  <a:pt x="4232385" y="2874853"/>
                  <a:pt x="4244008" y="2892287"/>
                </a:cubicBezTo>
                <a:lnTo>
                  <a:pt x="4263887" y="2922104"/>
                </a:lnTo>
                <a:cubicBezTo>
                  <a:pt x="4267200" y="2932043"/>
                  <a:pt x="4268015" y="2943205"/>
                  <a:pt x="4273826" y="2951922"/>
                </a:cubicBezTo>
                <a:cubicBezTo>
                  <a:pt x="4294064" y="2982279"/>
                  <a:pt x="4307267" y="2980662"/>
                  <a:pt x="4333461" y="3001617"/>
                </a:cubicBezTo>
                <a:cubicBezTo>
                  <a:pt x="4340778" y="3007471"/>
                  <a:pt x="4346022" y="3015642"/>
                  <a:pt x="4353339" y="3021496"/>
                </a:cubicBezTo>
                <a:cubicBezTo>
                  <a:pt x="4362667" y="3028958"/>
                  <a:pt x="4374087" y="3033600"/>
                  <a:pt x="4383156" y="3041374"/>
                </a:cubicBezTo>
                <a:cubicBezTo>
                  <a:pt x="4397386" y="3053571"/>
                  <a:pt x="4407319" y="3070735"/>
                  <a:pt x="4422913" y="3081131"/>
                </a:cubicBezTo>
                <a:cubicBezTo>
                  <a:pt x="4432852" y="3087757"/>
                  <a:pt x="4441814" y="3096158"/>
                  <a:pt x="4452730" y="3101009"/>
                </a:cubicBezTo>
                <a:cubicBezTo>
                  <a:pt x="4471878" y="3109519"/>
                  <a:pt x="4512365" y="3120887"/>
                  <a:pt x="4512365" y="3120887"/>
                </a:cubicBezTo>
                <a:cubicBezTo>
                  <a:pt x="4515678" y="3110948"/>
                  <a:pt x="4522304" y="3101547"/>
                  <a:pt x="4522304" y="3091070"/>
                </a:cubicBezTo>
                <a:cubicBezTo>
                  <a:pt x="4522304" y="3077410"/>
                  <a:pt x="4500999" y="3043736"/>
                  <a:pt x="4512365" y="3051313"/>
                </a:cubicBezTo>
                <a:cubicBezTo>
                  <a:pt x="4532243" y="3064565"/>
                  <a:pt x="4552121" y="3110948"/>
                  <a:pt x="4552121" y="3110948"/>
                </a:cubicBezTo>
                <a:cubicBezTo>
                  <a:pt x="4555304" y="3123680"/>
                  <a:pt x="4564873" y="3166267"/>
                  <a:pt x="4572000" y="3180522"/>
                </a:cubicBezTo>
                <a:cubicBezTo>
                  <a:pt x="4577342" y="3191206"/>
                  <a:pt x="4584012" y="3201349"/>
                  <a:pt x="4591878" y="3210339"/>
                </a:cubicBezTo>
                <a:cubicBezTo>
                  <a:pt x="4607305" y="3227970"/>
                  <a:pt x="4628579" y="3240543"/>
                  <a:pt x="4641574" y="3260035"/>
                </a:cubicBezTo>
                <a:cubicBezTo>
                  <a:pt x="4648200" y="3269974"/>
                  <a:pt x="4655526" y="3279481"/>
                  <a:pt x="4661452" y="3289852"/>
                </a:cubicBezTo>
                <a:cubicBezTo>
                  <a:pt x="4681856" y="3325560"/>
                  <a:pt x="4676994" y="3329159"/>
                  <a:pt x="4701208" y="3359426"/>
                </a:cubicBezTo>
                <a:cubicBezTo>
                  <a:pt x="4707062" y="3366743"/>
                  <a:pt x="4714461" y="3372678"/>
                  <a:pt x="4721087" y="3379304"/>
                </a:cubicBezTo>
                <a:cubicBezTo>
                  <a:pt x="4734692" y="3406514"/>
                  <a:pt x="4742111" y="3425462"/>
                  <a:pt x="4760843" y="3448878"/>
                </a:cubicBezTo>
                <a:cubicBezTo>
                  <a:pt x="4766697" y="3456195"/>
                  <a:pt x="4775098" y="3461260"/>
                  <a:pt x="4780721" y="3468757"/>
                </a:cubicBezTo>
                <a:cubicBezTo>
                  <a:pt x="4848153" y="3558666"/>
                  <a:pt x="4794769" y="3502681"/>
                  <a:pt x="4840356" y="3548270"/>
                </a:cubicBezTo>
                <a:cubicBezTo>
                  <a:pt x="4863428" y="3617486"/>
                  <a:pt x="4833790" y="3543390"/>
                  <a:pt x="4870174" y="3597965"/>
                </a:cubicBezTo>
                <a:cubicBezTo>
                  <a:pt x="4878393" y="3610293"/>
                  <a:pt x="4882701" y="3624858"/>
                  <a:pt x="4890052" y="3637722"/>
                </a:cubicBezTo>
                <a:cubicBezTo>
                  <a:pt x="4918082" y="3686775"/>
                  <a:pt x="4904201" y="3650421"/>
                  <a:pt x="4939748" y="3707296"/>
                </a:cubicBezTo>
                <a:cubicBezTo>
                  <a:pt x="4947601" y="3719860"/>
                  <a:pt x="4951408" y="3734724"/>
                  <a:pt x="4959626" y="3747052"/>
                </a:cubicBezTo>
                <a:cubicBezTo>
                  <a:pt x="4964824" y="3754849"/>
                  <a:pt x="4973881" y="3759434"/>
                  <a:pt x="4979504" y="3766931"/>
                </a:cubicBezTo>
                <a:cubicBezTo>
                  <a:pt x="5046936" y="3856840"/>
                  <a:pt x="4993552" y="3800855"/>
                  <a:pt x="5039139" y="3846444"/>
                </a:cubicBezTo>
                <a:cubicBezTo>
                  <a:pt x="5042452" y="3856383"/>
                  <a:pt x="5044393" y="3866890"/>
                  <a:pt x="5049078" y="3876261"/>
                </a:cubicBezTo>
                <a:cubicBezTo>
                  <a:pt x="5061616" y="3901337"/>
                  <a:pt x="5070346" y="3907468"/>
                  <a:pt x="5088835" y="3925957"/>
                </a:cubicBezTo>
                <a:cubicBezTo>
                  <a:pt x="5092148" y="3935896"/>
                  <a:pt x="5094089" y="3946403"/>
                  <a:pt x="5098774" y="3955774"/>
                </a:cubicBezTo>
                <a:cubicBezTo>
                  <a:pt x="5111311" y="3980849"/>
                  <a:pt x="5120042" y="3986981"/>
                  <a:pt x="5138530" y="4005470"/>
                </a:cubicBezTo>
                <a:cubicBezTo>
                  <a:pt x="5141843" y="4015409"/>
                  <a:pt x="5148469" y="4024810"/>
                  <a:pt x="5148469" y="4035287"/>
                </a:cubicBezTo>
                <a:cubicBezTo>
                  <a:pt x="5148469" y="4057330"/>
                  <a:pt x="5144142" y="4123455"/>
                  <a:pt x="5128591" y="4154557"/>
                </a:cubicBezTo>
                <a:cubicBezTo>
                  <a:pt x="5123249" y="4165241"/>
                  <a:pt x="5114055" y="4173690"/>
                  <a:pt x="5108713" y="4184374"/>
                </a:cubicBezTo>
                <a:cubicBezTo>
                  <a:pt x="5104028" y="4193745"/>
                  <a:pt x="5104164" y="4205207"/>
                  <a:pt x="5098774" y="4214191"/>
                </a:cubicBezTo>
                <a:cubicBezTo>
                  <a:pt x="5093953" y="4222227"/>
                  <a:pt x="5084342" y="4226444"/>
                  <a:pt x="5078895" y="4234070"/>
                </a:cubicBezTo>
                <a:cubicBezTo>
                  <a:pt x="4955366" y="4407010"/>
                  <a:pt x="5123746" y="4181705"/>
                  <a:pt x="5029200" y="4323522"/>
                </a:cubicBezTo>
                <a:cubicBezTo>
                  <a:pt x="5024002" y="4331319"/>
                  <a:pt x="5014768" y="4335775"/>
                  <a:pt x="5009321" y="4343400"/>
                </a:cubicBezTo>
                <a:cubicBezTo>
                  <a:pt x="4898344" y="4498766"/>
                  <a:pt x="5062545" y="4292513"/>
                  <a:pt x="4939748" y="4432852"/>
                </a:cubicBezTo>
                <a:cubicBezTo>
                  <a:pt x="4898165" y="4480376"/>
                  <a:pt x="4925009" y="4468155"/>
                  <a:pt x="4870174" y="4502426"/>
                </a:cubicBezTo>
                <a:cubicBezTo>
                  <a:pt x="4826088" y="4529980"/>
                  <a:pt x="4832654" y="4519260"/>
                  <a:pt x="4780721" y="4532244"/>
                </a:cubicBezTo>
                <a:cubicBezTo>
                  <a:pt x="4770557" y="4534785"/>
                  <a:pt x="4761372" y="4541756"/>
                  <a:pt x="4750904" y="4542183"/>
                </a:cubicBezTo>
                <a:cubicBezTo>
                  <a:pt x="4598595" y="4548400"/>
                  <a:pt x="4446104" y="4548809"/>
                  <a:pt x="4293704" y="4552122"/>
                </a:cubicBezTo>
                <a:cubicBezTo>
                  <a:pt x="4183147" y="4579761"/>
                  <a:pt x="4359101" y="4537658"/>
                  <a:pt x="4164495" y="4572000"/>
                </a:cubicBezTo>
                <a:cubicBezTo>
                  <a:pt x="4080095" y="4586894"/>
                  <a:pt x="4107304" y="4589400"/>
                  <a:pt x="4045226" y="4601817"/>
                </a:cubicBezTo>
                <a:cubicBezTo>
                  <a:pt x="3966112" y="4617641"/>
                  <a:pt x="4012320" y="4609891"/>
                  <a:pt x="3906078" y="4621696"/>
                </a:cubicBezTo>
                <a:cubicBezTo>
                  <a:pt x="3859695" y="4618383"/>
                  <a:pt x="3813146" y="4616892"/>
                  <a:pt x="3766930" y="4611757"/>
                </a:cubicBezTo>
                <a:cubicBezTo>
                  <a:pt x="3753354" y="4610248"/>
                  <a:pt x="3739201" y="4608293"/>
                  <a:pt x="3727174" y="4601817"/>
                </a:cubicBezTo>
                <a:cubicBezTo>
                  <a:pt x="3695621" y="4584827"/>
                  <a:pt x="3667866" y="4561562"/>
                  <a:pt x="3637721" y="4542183"/>
                </a:cubicBezTo>
                <a:cubicBezTo>
                  <a:pt x="3621471" y="4531737"/>
                  <a:pt x="3603481" y="4523956"/>
                  <a:pt x="3588026" y="4512365"/>
                </a:cubicBezTo>
                <a:cubicBezTo>
                  <a:pt x="3574774" y="4502426"/>
                  <a:pt x="3563085" y="4489956"/>
                  <a:pt x="3548269" y="4482548"/>
                </a:cubicBezTo>
                <a:cubicBezTo>
                  <a:pt x="3536051" y="4476439"/>
                  <a:pt x="3521350" y="4477277"/>
                  <a:pt x="3508513" y="4472609"/>
                </a:cubicBezTo>
                <a:cubicBezTo>
                  <a:pt x="3459025" y="4454613"/>
                  <a:pt x="3450537" y="4444147"/>
                  <a:pt x="3409121" y="4432852"/>
                </a:cubicBezTo>
                <a:cubicBezTo>
                  <a:pt x="3284150" y="4398770"/>
                  <a:pt x="3376145" y="4424146"/>
                  <a:pt x="3260035" y="4403035"/>
                </a:cubicBezTo>
                <a:cubicBezTo>
                  <a:pt x="3246595" y="4400591"/>
                  <a:pt x="3233752" y="4395342"/>
                  <a:pt x="3220278" y="4393096"/>
                </a:cubicBezTo>
                <a:cubicBezTo>
                  <a:pt x="3174062" y="4385393"/>
                  <a:pt x="3127074" y="4382406"/>
                  <a:pt x="3081130" y="4373217"/>
                </a:cubicBezTo>
                <a:cubicBezTo>
                  <a:pt x="2967188" y="4350429"/>
                  <a:pt x="3108369" y="4377408"/>
                  <a:pt x="2951921" y="4353339"/>
                </a:cubicBezTo>
                <a:cubicBezTo>
                  <a:pt x="2935224" y="4350770"/>
                  <a:pt x="2918744" y="4346940"/>
                  <a:pt x="2902226" y="4343400"/>
                </a:cubicBezTo>
                <a:cubicBezTo>
                  <a:pt x="2872359" y="4337000"/>
                  <a:pt x="2843101" y="4327161"/>
                  <a:pt x="2812774" y="4323522"/>
                </a:cubicBezTo>
                <a:cubicBezTo>
                  <a:pt x="2772552" y="4318695"/>
                  <a:pt x="2475682" y="4304680"/>
                  <a:pt x="2454965" y="4303644"/>
                </a:cubicBezTo>
                <a:cubicBezTo>
                  <a:pt x="2395330" y="4306957"/>
                  <a:pt x="2335563" y="4308409"/>
                  <a:pt x="2276061" y="4313583"/>
                </a:cubicBezTo>
                <a:cubicBezTo>
                  <a:pt x="2259231" y="4315046"/>
                  <a:pt x="2243062" y="4320953"/>
                  <a:pt x="2226365" y="4323522"/>
                </a:cubicBezTo>
                <a:cubicBezTo>
                  <a:pt x="2199965" y="4327583"/>
                  <a:pt x="2173356" y="4330148"/>
                  <a:pt x="2146852" y="4333461"/>
                </a:cubicBezTo>
                <a:cubicBezTo>
                  <a:pt x="2075184" y="4357350"/>
                  <a:pt x="2171098" y="4327101"/>
                  <a:pt x="2057400" y="4353339"/>
                </a:cubicBezTo>
                <a:cubicBezTo>
                  <a:pt x="2033898" y="4358762"/>
                  <a:pt x="2011328" y="4367793"/>
                  <a:pt x="1987826" y="4373217"/>
                </a:cubicBezTo>
                <a:cubicBezTo>
                  <a:pt x="1946389" y="4382779"/>
                  <a:pt x="1877075" y="4388837"/>
                  <a:pt x="1838739" y="4393096"/>
                </a:cubicBezTo>
                <a:cubicBezTo>
                  <a:pt x="1572508" y="4459652"/>
                  <a:pt x="1782482" y="4410767"/>
                  <a:pt x="1093304" y="4393096"/>
                </a:cubicBezTo>
                <a:cubicBezTo>
                  <a:pt x="1069885" y="4392496"/>
                  <a:pt x="1046654" y="4387983"/>
                  <a:pt x="1023730" y="4383157"/>
                </a:cubicBezTo>
                <a:cubicBezTo>
                  <a:pt x="946161" y="4366826"/>
                  <a:pt x="867873" y="4345914"/>
                  <a:pt x="795130" y="4313583"/>
                </a:cubicBezTo>
                <a:cubicBezTo>
                  <a:pt x="781591" y="4307565"/>
                  <a:pt x="767069" y="4302800"/>
                  <a:pt x="755374" y="4293704"/>
                </a:cubicBezTo>
                <a:cubicBezTo>
                  <a:pt x="736882" y="4279321"/>
                  <a:pt x="722243" y="4260574"/>
                  <a:pt x="705678" y="4244009"/>
                </a:cubicBezTo>
                <a:lnTo>
                  <a:pt x="616226" y="4154557"/>
                </a:lnTo>
                <a:lnTo>
                  <a:pt x="596348" y="4134678"/>
                </a:lnTo>
                <a:cubicBezTo>
                  <a:pt x="589722" y="4128052"/>
                  <a:pt x="581667" y="4122597"/>
                  <a:pt x="576469" y="4114800"/>
                </a:cubicBezTo>
                <a:cubicBezTo>
                  <a:pt x="569843" y="4104861"/>
                  <a:pt x="564457" y="4093973"/>
                  <a:pt x="556591" y="4084983"/>
                </a:cubicBezTo>
                <a:cubicBezTo>
                  <a:pt x="541164" y="4067352"/>
                  <a:pt x="522322" y="4052918"/>
                  <a:pt x="506895" y="4035287"/>
                </a:cubicBezTo>
                <a:cubicBezTo>
                  <a:pt x="499029" y="4026297"/>
                  <a:pt x="494953" y="4014398"/>
                  <a:pt x="487017" y="4005470"/>
                </a:cubicBezTo>
                <a:cubicBezTo>
                  <a:pt x="468340" y="3984459"/>
                  <a:pt x="443503" y="3968865"/>
                  <a:pt x="427382" y="3945835"/>
                </a:cubicBezTo>
                <a:cubicBezTo>
                  <a:pt x="404191" y="3912705"/>
                  <a:pt x="386403" y="3875040"/>
                  <a:pt x="357808" y="3846444"/>
                </a:cubicBezTo>
                <a:cubicBezTo>
                  <a:pt x="347869" y="3836505"/>
                  <a:pt x="336161" y="3828064"/>
                  <a:pt x="327991" y="3816626"/>
                </a:cubicBezTo>
                <a:cubicBezTo>
                  <a:pt x="319379" y="3804570"/>
                  <a:pt x="315736" y="3789575"/>
                  <a:pt x="308113" y="3776870"/>
                </a:cubicBezTo>
                <a:cubicBezTo>
                  <a:pt x="295821" y="3756384"/>
                  <a:pt x="282056" y="3736807"/>
                  <a:pt x="268356" y="3717235"/>
                </a:cubicBezTo>
                <a:cubicBezTo>
                  <a:pt x="258856" y="3703664"/>
                  <a:pt x="247318" y="3691525"/>
                  <a:pt x="238539" y="3677478"/>
                </a:cubicBezTo>
                <a:cubicBezTo>
                  <a:pt x="193368" y="3605204"/>
                  <a:pt x="239942" y="3670812"/>
                  <a:pt x="208721" y="3597965"/>
                </a:cubicBezTo>
                <a:cubicBezTo>
                  <a:pt x="204015" y="3586986"/>
                  <a:pt x="195469" y="3578087"/>
                  <a:pt x="188843" y="3568148"/>
                </a:cubicBezTo>
                <a:cubicBezTo>
                  <a:pt x="157772" y="3443859"/>
                  <a:pt x="197482" y="3598387"/>
                  <a:pt x="168965" y="3498574"/>
                </a:cubicBezTo>
                <a:cubicBezTo>
                  <a:pt x="144005" y="3411213"/>
                  <a:pt x="172917" y="3500490"/>
                  <a:pt x="149087" y="3429000"/>
                </a:cubicBezTo>
                <a:cubicBezTo>
                  <a:pt x="145774" y="3402496"/>
                  <a:pt x="139148" y="3376198"/>
                  <a:pt x="139148" y="3349487"/>
                </a:cubicBezTo>
                <a:cubicBezTo>
                  <a:pt x="139148" y="2893425"/>
                  <a:pt x="128747" y="2856229"/>
                  <a:pt x="168965" y="2534478"/>
                </a:cubicBezTo>
                <a:cubicBezTo>
                  <a:pt x="172278" y="2507974"/>
                  <a:pt x="174513" y="2481312"/>
                  <a:pt x="178904" y="2454965"/>
                </a:cubicBezTo>
                <a:cubicBezTo>
                  <a:pt x="181150" y="2441491"/>
                  <a:pt x="185249" y="2428388"/>
                  <a:pt x="188843" y="2415209"/>
                </a:cubicBezTo>
                <a:cubicBezTo>
                  <a:pt x="195189" y="2391940"/>
                  <a:pt x="202375" y="2368904"/>
                  <a:pt x="208721" y="2345635"/>
                </a:cubicBezTo>
                <a:cubicBezTo>
                  <a:pt x="212315" y="2332456"/>
                  <a:pt x="214908" y="2319013"/>
                  <a:pt x="218661" y="2305878"/>
                </a:cubicBezTo>
                <a:cubicBezTo>
                  <a:pt x="221539" y="2295805"/>
                  <a:pt x="225901" y="2286184"/>
                  <a:pt x="228600" y="2276061"/>
                </a:cubicBezTo>
                <a:cubicBezTo>
                  <a:pt x="239159" y="2236464"/>
                  <a:pt x="248478" y="2196548"/>
                  <a:pt x="258417" y="2156791"/>
                </a:cubicBezTo>
                <a:lnTo>
                  <a:pt x="268356" y="2117035"/>
                </a:lnTo>
                <a:cubicBezTo>
                  <a:pt x="271669" y="2064026"/>
                  <a:pt x="273010" y="2010857"/>
                  <a:pt x="278295" y="1958009"/>
                </a:cubicBezTo>
                <a:cubicBezTo>
                  <a:pt x="279654" y="1944417"/>
                  <a:pt x="288235" y="1931912"/>
                  <a:pt x="288235" y="1918252"/>
                </a:cubicBezTo>
                <a:cubicBezTo>
                  <a:pt x="288235" y="1792313"/>
                  <a:pt x="284286" y="1666362"/>
                  <a:pt x="278295" y="1540565"/>
                </a:cubicBezTo>
                <a:cubicBezTo>
                  <a:pt x="277645" y="1526921"/>
                  <a:pt x="271218" y="1514166"/>
                  <a:pt x="268356" y="1500809"/>
                </a:cubicBezTo>
                <a:cubicBezTo>
                  <a:pt x="261277" y="1467772"/>
                  <a:pt x="259162" y="1433470"/>
                  <a:pt x="248478" y="1401417"/>
                </a:cubicBezTo>
                <a:cubicBezTo>
                  <a:pt x="245165" y="1391478"/>
                  <a:pt x="241417" y="1381674"/>
                  <a:pt x="238539" y="1371600"/>
                </a:cubicBezTo>
                <a:cubicBezTo>
                  <a:pt x="234786" y="1358466"/>
                  <a:pt x="233981" y="1344399"/>
                  <a:pt x="228600" y="1331844"/>
                </a:cubicBezTo>
                <a:cubicBezTo>
                  <a:pt x="223894" y="1320864"/>
                  <a:pt x="214063" y="1312710"/>
                  <a:pt x="208721" y="1302026"/>
                </a:cubicBezTo>
                <a:cubicBezTo>
                  <a:pt x="200742" y="1286069"/>
                  <a:pt x="196226" y="1268573"/>
                  <a:pt x="188843" y="1252331"/>
                </a:cubicBezTo>
                <a:cubicBezTo>
                  <a:pt x="179646" y="1232098"/>
                  <a:pt x="168052" y="1213005"/>
                  <a:pt x="159026" y="1192696"/>
                </a:cubicBezTo>
                <a:cubicBezTo>
                  <a:pt x="154771" y="1183122"/>
                  <a:pt x="153772" y="1172249"/>
                  <a:pt x="149087" y="1162878"/>
                </a:cubicBezTo>
                <a:cubicBezTo>
                  <a:pt x="113221" y="1091148"/>
                  <a:pt x="144184" y="1180441"/>
                  <a:pt x="109330" y="1093304"/>
                </a:cubicBezTo>
                <a:cubicBezTo>
                  <a:pt x="78022" y="1015033"/>
                  <a:pt x="102162" y="1054582"/>
                  <a:pt x="69574" y="983974"/>
                </a:cubicBezTo>
                <a:cubicBezTo>
                  <a:pt x="57156" y="957069"/>
                  <a:pt x="39188" y="932573"/>
                  <a:pt x="29817" y="904461"/>
                </a:cubicBezTo>
                <a:lnTo>
                  <a:pt x="9939" y="844826"/>
                </a:lnTo>
                <a:lnTo>
                  <a:pt x="0" y="815009"/>
                </a:lnTo>
                <a:cubicBezTo>
                  <a:pt x="14893" y="636293"/>
                  <a:pt x="-1045" y="750136"/>
                  <a:pt x="19878" y="655983"/>
                </a:cubicBezTo>
                <a:cubicBezTo>
                  <a:pt x="29006" y="614909"/>
                  <a:pt x="28095" y="594390"/>
                  <a:pt x="49695" y="556591"/>
                </a:cubicBezTo>
                <a:cubicBezTo>
                  <a:pt x="54344" y="548455"/>
                  <a:pt x="62948" y="543339"/>
                  <a:pt x="69574" y="536713"/>
                </a:cubicBezTo>
                <a:cubicBezTo>
                  <a:pt x="77392" y="513260"/>
                  <a:pt x="76653" y="500660"/>
                  <a:pt x="99391" y="487017"/>
                </a:cubicBezTo>
                <a:cubicBezTo>
                  <a:pt x="108375" y="481627"/>
                  <a:pt x="119269" y="480391"/>
                  <a:pt x="129208" y="477078"/>
                </a:cubicBezTo>
                <a:cubicBezTo>
                  <a:pt x="135834" y="470452"/>
                  <a:pt x="140705" y="461391"/>
                  <a:pt x="149087" y="457200"/>
                </a:cubicBezTo>
                <a:cubicBezTo>
                  <a:pt x="161305" y="451091"/>
                  <a:pt x="175303" y="449066"/>
                  <a:pt x="188843" y="447261"/>
                </a:cubicBezTo>
                <a:cubicBezTo>
                  <a:pt x="225116" y="442425"/>
                  <a:pt x="264860" y="452465"/>
                  <a:pt x="298174" y="437322"/>
                </a:cubicBezTo>
                <a:cubicBezTo>
                  <a:pt x="310238" y="431838"/>
                  <a:pt x="279953" y="402535"/>
                  <a:pt x="288235" y="387626"/>
                </a:cubicBezTo>
                <a:close/>
              </a:path>
            </a:pathLst>
          </a:custGeom>
          <a:solidFill>
            <a:srgbClr val="EC6608">
              <a:alpha val="411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340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platzhalter 2">
            <a:extLst>
              <a:ext uri="{FF2B5EF4-FFF2-40B4-BE49-F238E27FC236}">
                <a16:creationId xmlns:a16="http://schemas.microsoft.com/office/drawing/2014/main" id="{C9BE2746-2F58-734C-0186-BF7F2974B8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1878013"/>
            <a:ext cx="33686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9699" name="Textplatzhalter 2">
            <a:extLst>
              <a:ext uri="{FF2B5EF4-FFF2-40B4-BE49-F238E27FC236}">
                <a16:creationId xmlns:a16="http://schemas.microsoft.com/office/drawing/2014/main" id="{BCBF6488-B0C9-F305-E189-5684A5486E99}"/>
              </a:ext>
            </a:extLst>
          </p:cNvPr>
          <p:cNvSpPr txBox="1">
            <a:spLocks/>
          </p:cNvSpPr>
          <p:nvPr/>
        </p:nvSpPr>
        <p:spPr bwMode="auto">
          <a:xfrm>
            <a:off x="335360" y="419050"/>
            <a:ext cx="115932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Beteiligte Institutionen: </a:t>
            </a: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ganztagsschulischen Bildung &amp; Kita, häufig Kinder- und Jugendarbeit, zuweilen Institutionen der Kulturellen Bildung, seltener Erwachsenenbildung oder Gesundheitswesen</a:t>
            </a:r>
          </a:p>
          <a:p>
            <a:pPr>
              <a:buFont typeface="Arial" panose="020B0604020202020204" pitchFamily="34" charset="0"/>
              <a:buNone/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r>
              <a:rPr lang="de-DE" altLang="de-DE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Organisationale Kooperation: </a:t>
            </a: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schriftliche Konzept, gemeinsame Referenzen, seltener Management-Stelle und juristisch kodifizierte Kooperationsformen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</a:endParaRPr>
          </a:p>
          <a:p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</a:endParaRPr>
          </a:p>
        </p:txBody>
      </p:sp>
      <p:pic>
        <p:nvPicPr>
          <p:cNvPr id="29700" name="Bild 1" descr="OHZ-Akteure_Schaubild.jpg">
            <a:extLst>
              <a:ext uri="{FF2B5EF4-FFF2-40B4-BE49-F238E27FC236}">
                <a16:creationId xmlns:a16="http://schemas.microsoft.com/office/drawing/2014/main" id="{E5FECB51-4DC6-BE10-51BB-76E414DAD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>
            <a:fillRect/>
          </a:stretch>
        </p:blipFill>
        <p:spPr bwMode="auto">
          <a:xfrm>
            <a:off x="347212" y="2591216"/>
            <a:ext cx="6396860" cy="364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Bild 5">
            <a:extLst>
              <a:ext uri="{FF2B5EF4-FFF2-40B4-BE49-F238E27FC236}">
                <a16:creationId xmlns:a16="http://schemas.microsoft.com/office/drawing/2014/main" id="{F95C4F22-5159-81E8-37F1-7C64586E6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84" y="2579291"/>
            <a:ext cx="19839634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platzhalter 2">
            <a:extLst>
              <a:ext uri="{FF2B5EF4-FFF2-40B4-BE49-F238E27FC236}">
                <a16:creationId xmlns:a16="http://schemas.microsoft.com/office/drawing/2014/main" id="{2538E7B5-518F-CA3C-AE1E-5EEF7504DF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1878013"/>
            <a:ext cx="33686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altLang="de-DE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5539" name="Textplatzhalter 2">
            <a:extLst>
              <a:ext uri="{FF2B5EF4-FFF2-40B4-BE49-F238E27FC236}">
                <a16:creationId xmlns:a16="http://schemas.microsoft.com/office/drawing/2014/main" id="{FD1B5B9C-8D0E-270E-14FA-6313EF6A8D59}"/>
              </a:ext>
            </a:extLst>
          </p:cNvPr>
          <p:cNvSpPr txBox="1">
            <a:spLocks/>
          </p:cNvSpPr>
          <p:nvPr/>
        </p:nvSpPr>
        <p:spPr bwMode="auto">
          <a:xfrm>
            <a:off x="342398" y="743184"/>
            <a:ext cx="3368675" cy="106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2800" dirty="0">
                <a:latin typeface="Clarendon Bold" charset="0"/>
              </a:rPr>
              <a:t>Zentralisierung und Konzentration</a:t>
            </a:r>
          </a:p>
          <a:p>
            <a:endParaRPr lang="de-DE" altLang="de-DE" sz="2000" dirty="0">
              <a:latin typeface="Clarendon Bold" charset="0"/>
            </a:endParaRP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0CEB0A3D-2535-0AE3-F64C-D91A53BEE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/>
        </p:blipFill>
        <p:spPr bwMode="auto">
          <a:xfrm>
            <a:off x="2333708" y="1131169"/>
            <a:ext cx="3911758" cy="299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3">
            <a:extLst>
              <a:ext uri="{FF2B5EF4-FFF2-40B4-BE49-F238E27FC236}">
                <a16:creationId xmlns:a16="http://schemas.microsoft.com/office/drawing/2014/main" id="{8FD65459-10ED-09B5-3C59-8D8FA8F1E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9"/>
          <a:stretch/>
        </p:blipFill>
        <p:spPr bwMode="auto">
          <a:xfrm>
            <a:off x="5951984" y="1198348"/>
            <a:ext cx="3368675" cy="259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FE3194-7F33-EDAC-A3C9-75798703112B}"/>
              </a:ext>
            </a:extLst>
          </p:cNvPr>
          <p:cNvSpPr txBox="1">
            <a:spLocks/>
          </p:cNvSpPr>
          <p:nvPr/>
        </p:nvSpPr>
        <p:spPr bwMode="auto">
          <a:xfrm>
            <a:off x="7296296" y="811602"/>
            <a:ext cx="4267200" cy="203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de-DE" altLang="de-DE" sz="2800" dirty="0">
                <a:latin typeface="Clarendon Bold" charset="0"/>
              </a:rPr>
              <a:t>Vernetzung und </a:t>
            </a:r>
            <a:br>
              <a:rPr lang="de-DE" altLang="de-DE" sz="2800" dirty="0">
                <a:latin typeface="Clarendon Bold" charset="0"/>
              </a:rPr>
            </a:br>
            <a:r>
              <a:rPr lang="de-DE" altLang="de-DE" sz="2800" dirty="0">
                <a:latin typeface="Clarendon Bold" charset="0"/>
              </a:rPr>
              <a:t>Verflechtung</a:t>
            </a:r>
          </a:p>
          <a:p>
            <a:endParaRPr lang="de-DE" altLang="de-DE" sz="2000" dirty="0">
              <a:latin typeface="Clarendon Bold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D325F2-0258-B7BA-7700-9FD667C3BFD7}"/>
              </a:ext>
            </a:extLst>
          </p:cNvPr>
          <p:cNvSpPr txBox="1"/>
          <p:nvPr/>
        </p:nvSpPr>
        <p:spPr bwMode="auto">
          <a:xfrm>
            <a:off x="342398" y="4814745"/>
            <a:ext cx="4596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de-DE" altLang="de-DE" sz="2800" dirty="0">
                <a:latin typeface="Clarendon Bold" charset="0"/>
              </a:rPr>
              <a:t>Zugang und </a:t>
            </a:r>
            <a:br>
              <a:rPr lang="de-DE" altLang="de-DE" sz="2800" dirty="0">
                <a:latin typeface="Clarendon Bold" charset="0"/>
              </a:rPr>
            </a:br>
            <a:r>
              <a:rPr lang="de-DE" altLang="de-DE" sz="2800" dirty="0">
                <a:latin typeface="Clarendon Bold" charset="0"/>
              </a:rPr>
              <a:t>Übergang</a:t>
            </a:r>
          </a:p>
          <a:p>
            <a:endParaRPr lang="de-DE" altLang="de-DE" sz="2400" dirty="0">
              <a:latin typeface="Clarendon Bold" charset="0"/>
            </a:endParaRPr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DB2F8322-24C5-0140-BB16-AE40C2503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 b="15166"/>
          <a:stretch/>
        </p:blipFill>
        <p:spPr bwMode="auto">
          <a:xfrm>
            <a:off x="2813533" y="4122214"/>
            <a:ext cx="2764338" cy="18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8EE62E50-D3E0-BA6D-CB1E-BAA7A5310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9" b="18081"/>
          <a:stretch/>
        </p:blipFill>
        <p:spPr bwMode="auto">
          <a:xfrm>
            <a:off x="5598911" y="3841481"/>
            <a:ext cx="3623119" cy="194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D28DA62-2A54-F0A0-0389-C5704AFC67B2}"/>
              </a:ext>
            </a:extLst>
          </p:cNvPr>
          <p:cNvSpPr txBox="1"/>
          <p:nvPr/>
        </p:nvSpPr>
        <p:spPr bwMode="auto">
          <a:xfrm>
            <a:off x="6860302" y="4814745"/>
            <a:ext cx="4596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2800" dirty="0">
                <a:latin typeface="Clarendon Bold" charset="0"/>
              </a:rPr>
              <a:t>Öffnung und </a:t>
            </a:r>
            <a:br>
              <a:rPr lang="de-DE" altLang="de-DE" sz="2800" dirty="0">
                <a:latin typeface="Clarendon Bold" charset="0"/>
              </a:rPr>
            </a:br>
            <a:r>
              <a:rPr lang="de-DE" altLang="de-DE" sz="2800" dirty="0">
                <a:latin typeface="Clarendon Bold" charset="0"/>
              </a:rPr>
              <a:t>Schließung</a:t>
            </a:r>
          </a:p>
          <a:p>
            <a:endParaRPr lang="de-DE" altLang="de-DE" sz="2400" dirty="0">
              <a:latin typeface="Clarendo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78378F7-A1BC-25C7-4436-CD5EA599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0"/>
          <a:stretch>
            <a:fillRect/>
          </a:stretch>
        </p:blipFill>
        <p:spPr>
          <a:xfrm>
            <a:off x="623392" y="332656"/>
            <a:ext cx="10945216" cy="597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42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155912" y="472019"/>
            <a:ext cx="11017102" cy="28527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  <a:defRPr/>
            </a:pPr>
            <a:r>
              <a:rPr lang="de-DE" sz="32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Campus als favorisierte (Konzept-) Figur</a:t>
            </a:r>
          </a:p>
          <a:p>
            <a:pPr algn="l">
              <a:defRPr/>
            </a:pPr>
            <a:r>
              <a:rPr lang="de-DE" sz="2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möglichst 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zentraler Standort</a:t>
            </a:r>
          </a:p>
          <a:p>
            <a:pPr algn="l">
              <a:defRPr/>
            </a:pP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durch Erweiterungs- und Neubauten ein Gesamtensemble schaffen</a:t>
            </a:r>
          </a:p>
          <a:p>
            <a:pPr algn="l">
              <a:defRPr/>
            </a:pP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 formales Bildungssetting wie Ganztagsschule, um die weiteren Angebote platziert und bestehende Einrichtungen </a:t>
            </a:r>
            <a:r>
              <a:rPr lang="de-DE" sz="2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integriert 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räumlich </a:t>
            </a:r>
            <a:r>
              <a:rPr lang="de-DE" sz="2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konzentriert 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</a:t>
            </a:r>
            <a:endParaRPr lang="de-DE" sz="2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pic>
        <p:nvPicPr>
          <p:cNvPr id="2" name="Grafik 4">
            <a:extLst>
              <a:ext uri="{FF2B5EF4-FFF2-40B4-BE49-F238E27FC236}">
                <a16:creationId xmlns:a16="http://schemas.microsoft.com/office/drawing/2014/main" id="{CE749336-5580-85A3-5D82-C96388A7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/>
        </p:blipFill>
        <p:spPr bwMode="auto">
          <a:xfrm>
            <a:off x="308382" y="2780928"/>
            <a:ext cx="319908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4" descr="Luftaufnahme-150611-CampusOHZ-4568.jpg">
            <a:extLst>
              <a:ext uri="{FF2B5EF4-FFF2-40B4-BE49-F238E27FC236}">
                <a16:creationId xmlns:a16="http://schemas.microsoft.com/office/drawing/2014/main" id="{81FE2A9F-02F6-9171-EAE0-630AB1E82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2" b="16556"/>
          <a:stretch>
            <a:fillRect/>
          </a:stretch>
        </p:blipFill>
        <p:spPr bwMode="auto">
          <a:xfrm>
            <a:off x="4710115" y="3068960"/>
            <a:ext cx="7191292" cy="27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C9CC573-105A-5DA7-F17F-55532318AB45}"/>
              </a:ext>
            </a:extLst>
          </p:cNvPr>
          <p:cNvSpPr txBox="1">
            <a:spLocks/>
          </p:cNvSpPr>
          <p:nvPr/>
        </p:nvSpPr>
        <p:spPr bwMode="auto">
          <a:xfrm>
            <a:off x="728895" y="5373216"/>
            <a:ext cx="1856217" cy="123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800" dirty="0">
                <a:latin typeface="+mn-ea"/>
                <a:ea typeface="+mn-ea"/>
              </a:rPr>
              <a:t>Zentralisierung und Konzentration</a:t>
            </a:r>
          </a:p>
          <a:p>
            <a:endParaRPr lang="de-DE" altLang="de-DE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6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Karte, Diagramm, Plan enthält.&#10;&#10;Automatisch generierte Beschreibung">
            <a:extLst>
              <a:ext uri="{FF2B5EF4-FFF2-40B4-BE49-F238E27FC236}">
                <a16:creationId xmlns:a16="http://schemas.microsoft.com/office/drawing/2014/main" id="{10765C96-E7E1-DDC2-A735-D14099C68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7" t="15758" r="5447" b="33333"/>
          <a:stretch/>
        </p:blipFill>
        <p:spPr>
          <a:xfrm>
            <a:off x="5294775" y="-25742"/>
            <a:ext cx="8667750" cy="6866019"/>
          </a:xfrm>
          <a:prstGeom prst="rect">
            <a:avLst/>
          </a:prstGeom>
        </p:spPr>
      </p:pic>
      <p:sp>
        <p:nvSpPr>
          <p:cNvPr id="32772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119336" y="304240"/>
            <a:ext cx="8667750" cy="1185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Campus als Leitbild und  Praxis: </a:t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Perspektiven und Erwartungen </a:t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der </a:t>
            </a:r>
            <a:r>
              <a:rPr lang="de-DE" sz="2800" b="1" dirty="0" err="1">
                <a:solidFill>
                  <a:schemeClr val="bg2">
                    <a:lumMod val="10000"/>
                  </a:schemeClr>
                </a:solidFill>
              </a:rPr>
              <a:t>Akteur:innen</a:t>
            </a:r>
            <a:br>
              <a:rPr lang="de-DE" sz="2800" dirty="0">
                <a:solidFill>
                  <a:schemeClr val="bg2">
                    <a:lumMod val="10000"/>
                  </a:schemeClr>
                </a:solidFill>
              </a:rPr>
            </a:br>
            <a:endParaRPr sz="28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CCB5CA73-4263-5E5B-8702-EBB18195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060" y="-25742"/>
            <a:ext cx="3467100" cy="14605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A00592-E003-C16E-57B0-3AE7905B6E1A}"/>
              </a:ext>
            </a:extLst>
          </p:cNvPr>
          <p:cNvSpPr txBox="1"/>
          <p:nvPr/>
        </p:nvSpPr>
        <p:spPr bwMode="auto">
          <a:xfrm>
            <a:off x="196147" y="2132856"/>
            <a:ext cx="489174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de-DE" sz="2400" i="1" dirty="0"/>
              <a:t>(1) Der Bildungscampus als </a:t>
            </a:r>
            <a:r>
              <a:rPr lang="de-DE" sz="2400" i="1" dirty="0" err="1"/>
              <a:t>räumliche</a:t>
            </a:r>
            <a:r>
              <a:rPr lang="de-DE" sz="2400" i="1" dirty="0"/>
              <a:t>, kompakte Einheit zur Herstellung von </a:t>
            </a:r>
            <a:r>
              <a:rPr lang="de-DE" sz="2400" i="1" dirty="0" err="1"/>
              <a:t>räumlichen</a:t>
            </a:r>
            <a:r>
              <a:rPr lang="de-DE" sz="2400" i="1" dirty="0"/>
              <a:t> und </a:t>
            </a:r>
            <a:r>
              <a:rPr lang="de-DE" sz="2400" i="1" dirty="0" err="1"/>
              <a:t>pädagogischen</a:t>
            </a:r>
            <a:r>
              <a:rPr lang="de-DE" sz="2400" i="1" dirty="0"/>
              <a:t> </a:t>
            </a:r>
            <a:r>
              <a:rPr lang="de-DE" sz="2400" i="1" dirty="0" err="1"/>
              <a:t>Qualitäten</a:t>
            </a:r>
            <a:r>
              <a:rPr lang="de-DE" sz="2400" i="1" dirty="0"/>
              <a:t> </a:t>
            </a:r>
          </a:p>
          <a:p>
            <a:endParaRPr lang="de-DE" sz="2400" i="1" dirty="0"/>
          </a:p>
          <a:p>
            <a:r>
              <a:rPr lang="de-DE" sz="2400" i="1" dirty="0"/>
              <a:t>(2) Der Bildungscampus als Chance einer </a:t>
            </a:r>
            <a:r>
              <a:rPr lang="de-DE" sz="2400" i="1" dirty="0" err="1"/>
              <a:t>Öffnung</a:t>
            </a:r>
            <a:r>
              <a:rPr lang="de-DE" sz="2400" i="1" dirty="0"/>
              <a:t> ins Quartier und eines Mehrwerts </a:t>
            </a:r>
            <a:r>
              <a:rPr lang="de-DE" sz="2400" i="1" dirty="0" err="1"/>
              <a:t>für</a:t>
            </a:r>
            <a:r>
              <a:rPr lang="de-DE" sz="2400" i="1" dirty="0"/>
              <a:t> die Nachbarschaft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36692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52F1-A5D2-18CD-0DC8-3949B8203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platzhalter 2">
            <a:extLst>
              <a:ext uri="{FF2B5EF4-FFF2-40B4-BE49-F238E27FC236}">
                <a16:creationId xmlns:a16="http://schemas.microsoft.com/office/drawing/2014/main" id="{592E8DBC-3AE4-AC5A-35D9-0D3720767D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119336" y="304240"/>
            <a:ext cx="8667750" cy="1185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Campus als Leitbild und  Praxis: </a:t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Perspektiven und Erwartungen </a:t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>der </a:t>
            </a:r>
            <a:r>
              <a:rPr lang="de-DE" sz="2800" b="1" dirty="0" err="1">
                <a:solidFill>
                  <a:schemeClr val="bg2">
                    <a:lumMod val="10000"/>
                  </a:schemeClr>
                </a:solidFill>
              </a:rPr>
              <a:t>Akteur:innen</a:t>
            </a:r>
            <a:br>
              <a:rPr lang="de-DE" sz="2800" dirty="0">
                <a:solidFill>
                  <a:schemeClr val="bg2">
                    <a:lumMod val="10000"/>
                  </a:schemeClr>
                </a:solidFill>
              </a:rPr>
            </a:br>
            <a:endParaRPr sz="28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E260ED-E0D1-BEFA-FB95-F648FF979E78}"/>
              </a:ext>
            </a:extLst>
          </p:cNvPr>
          <p:cNvSpPr txBox="1"/>
          <p:nvPr/>
        </p:nvSpPr>
        <p:spPr bwMode="auto">
          <a:xfrm>
            <a:off x="196147" y="2132856"/>
            <a:ext cx="489174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de-DE" sz="2400" i="1" dirty="0"/>
              <a:t>(1) Der Bildungscampus als </a:t>
            </a:r>
            <a:r>
              <a:rPr lang="de-DE" sz="2400" i="1" dirty="0" err="1"/>
              <a:t>räumliche</a:t>
            </a:r>
            <a:r>
              <a:rPr lang="de-DE" sz="2400" i="1" dirty="0"/>
              <a:t>, kompakte Einheit zur Herstellung von </a:t>
            </a:r>
            <a:r>
              <a:rPr lang="de-DE" sz="2400" i="1" dirty="0" err="1"/>
              <a:t>räumlichen</a:t>
            </a:r>
            <a:r>
              <a:rPr lang="de-DE" sz="2400" i="1" dirty="0"/>
              <a:t> und </a:t>
            </a:r>
            <a:r>
              <a:rPr lang="de-DE" sz="2400" i="1" dirty="0" err="1"/>
              <a:t>pädagogischen</a:t>
            </a:r>
            <a:r>
              <a:rPr lang="de-DE" sz="2400" i="1" dirty="0"/>
              <a:t> </a:t>
            </a:r>
            <a:r>
              <a:rPr lang="de-DE" sz="2400" i="1" dirty="0" err="1"/>
              <a:t>Qualitäten</a:t>
            </a:r>
            <a:r>
              <a:rPr lang="de-DE" sz="2400" i="1" dirty="0"/>
              <a:t> </a:t>
            </a:r>
          </a:p>
          <a:p>
            <a:endParaRPr lang="de-DE" sz="2400" i="1" dirty="0"/>
          </a:p>
          <a:p>
            <a:r>
              <a:rPr lang="de-DE" sz="2400" i="1" dirty="0"/>
              <a:t>(2) Der Bildungscampus als Chance einer </a:t>
            </a:r>
            <a:r>
              <a:rPr lang="de-DE" sz="2400" i="1" dirty="0" err="1"/>
              <a:t>Öffnung</a:t>
            </a:r>
            <a:r>
              <a:rPr lang="de-DE" sz="2400" i="1" dirty="0"/>
              <a:t> ins Quartier und eines Mehrwerts </a:t>
            </a:r>
            <a:r>
              <a:rPr lang="de-DE" sz="2400" i="1" dirty="0" err="1"/>
              <a:t>für</a:t>
            </a:r>
            <a:r>
              <a:rPr lang="de-DE" sz="2400" i="1" dirty="0"/>
              <a:t> die Nachbarschaft </a:t>
            </a:r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A16C87-E2ED-2C80-6E97-35D0FABE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-25742"/>
            <a:ext cx="6603004" cy="9344083"/>
          </a:xfrm>
          <a:prstGeom prst="rect">
            <a:avLst/>
          </a:prstGeom>
        </p:spPr>
      </p:pic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090E2C9B-7B3C-ADBD-04CE-86A882E51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060" y="-25742"/>
            <a:ext cx="34671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191344" y="313513"/>
            <a:ext cx="10468478" cy="54975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</a:pPr>
            <a:r>
              <a:rPr lang="de-DE" sz="3200" dirty="0">
                <a:solidFill>
                  <a:schemeClr val="bg2">
                    <a:lumMod val="10000"/>
                  </a:schemeClr>
                </a:solidFill>
                <a:ea typeface="+mj-ea"/>
              </a:rPr>
              <a:t>Hindernisse und Herausforderungen in der Realisierung eines offenen Bildungscampus: Öffnung &amp; Schließung</a:t>
            </a:r>
          </a:p>
          <a:p>
            <a:pPr algn="l"/>
            <a:endParaRPr lang="de-DE" sz="2400" dirty="0">
              <a:solidFill>
                <a:schemeClr val="bg2">
                  <a:lumMod val="10000"/>
                </a:schemeClr>
              </a:solidFill>
              <a:ea typeface="+mj-ea"/>
            </a:endParaRPr>
          </a:p>
          <a:p>
            <a:pPr algn="l"/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«</a:t>
            </a:r>
            <a:r>
              <a:rPr lang="de-DE" sz="2400" dirty="0" err="1">
                <a:solidFill>
                  <a:schemeClr val="bg2">
                    <a:lumMod val="10000"/>
                  </a:schemeClr>
                </a:solidFill>
                <a:ea typeface="+mj-ea"/>
              </a:rPr>
              <a:t>Schutzbedürfnisse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» der Schulkinder &amp; «Verkehrssicherungspflicht»</a:t>
            </a:r>
          </a:p>
          <a:p>
            <a:pPr algn="l"/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Sicherheitszonen </a:t>
            </a:r>
            <a:r>
              <a:rPr lang="de-DE" sz="2400" dirty="0" err="1">
                <a:solidFill>
                  <a:schemeClr val="bg2">
                    <a:lumMod val="10000"/>
                  </a:schemeClr>
                </a:solidFill>
                <a:ea typeface="+mj-ea"/>
              </a:rPr>
              <a:t>für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 «Kleine und Große» &amp; Umfriedungen in Teilbereichen</a:t>
            </a:r>
          </a:p>
          <a:p>
            <a:pPr algn="l"/>
            <a:r>
              <a:rPr lang="de-DE" sz="2400" dirty="0" err="1">
                <a:solidFill>
                  <a:schemeClr val="bg2">
                    <a:lumMod val="10000"/>
                  </a:schemeClr>
                </a:solidFill>
                <a:ea typeface="+mj-ea"/>
              </a:rPr>
              <a:t>Übergänge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 durch Tore, zeitlich geregelte </a:t>
            </a:r>
            <a:r>
              <a:rPr lang="de-DE" sz="2400" dirty="0" err="1">
                <a:solidFill>
                  <a:schemeClr val="bg2">
                    <a:lumMod val="10000"/>
                  </a:schemeClr>
                </a:solidFill>
                <a:ea typeface="+mj-ea"/>
              </a:rPr>
              <a:t>Zugänglichkeit</a:t>
            </a:r>
            <a:r>
              <a:rPr lang="de-DE" sz="2400" dirty="0">
                <a:solidFill>
                  <a:schemeClr val="bg2">
                    <a:lumMod val="10000"/>
                  </a:schemeClr>
                </a:solidFill>
                <a:ea typeface="+mj-ea"/>
              </a:rPr>
              <a:t> und Nutzung des Campus zu bestimmten Betriebszeiten </a:t>
            </a:r>
          </a:p>
          <a:p>
            <a:pPr algn="l">
              <a:defRPr/>
            </a:pPr>
            <a:endParaRPr 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sym typeface="Wingdings"/>
            </a:endParaRPr>
          </a:p>
          <a:p>
            <a:pPr algn="l">
              <a:defRPr/>
            </a:pPr>
            <a:endParaRPr sz="2000" dirty="0">
              <a:solidFill>
                <a:schemeClr val="bg2">
                  <a:lumMod val="10000"/>
                </a:schemeClr>
              </a:solidFill>
              <a:sym typeface="Wingding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95BEEA-FA07-23AF-5D72-0D00635A512B}"/>
              </a:ext>
            </a:extLst>
          </p:cNvPr>
          <p:cNvSpPr txBox="1"/>
          <p:nvPr/>
        </p:nvSpPr>
        <p:spPr bwMode="auto">
          <a:xfrm>
            <a:off x="5152767" y="4318216"/>
            <a:ext cx="53157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r>
              <a:rPr lang="de-DE" sz="3200" b="1" i="1" dirty="0">
                <a:solidFill>
                  <a:srgbClr val="EC6608"/>
                </a:solidFill>
                <a:latin typeface="+mn-ea"/>
              </a:rPr>
              <a:t>«so </a:t>
            </a:r>
            <a:r>
              <a:rPr lang="de-DE" sz="3200" b="1" i="1" dirty="0" err="1">
                <a:solidFill>
                  <a:srgbClr val="EC6608"/>
                </a:solidFill>
                <a:latin typeface="+mn-ea"/>
              </a:rPr>
              <a:t>zugänglich</a:t>
            </a:r>
            <a:r>
              <a:rPr lang="de-DE" sz="3200" b="1" i="1" dirty="0">
                <a:solidFill>
                  <a:srgbClr val="EC6608"/>
                </a:solidFill>
                <a:latin typeface="+mn-ea"/>
              </a:rPr>
              <a:t> wie </a:t>
            </a:r>
            <a:r>
              <a:rPr lang="de-DE" sz="3200" b="1" i="1" dirty="0" err="1">
                <a:solidFill>
                  <a:srgbClr val="EC6608"/>
                </a:solidFill>
                <a:latin typeface="+mn-ea"/>
              </a:rPr>
              <a:t>möglich</a:t>
            </a:r>
            <a:r>
              <a:rPr lang="de-DE" sz="3200" b="1" i="1" dirty="0">
                <a:solidFill>
                  <a:srgbClr val="EC6608"/>
                </a:solidFill>
                <a:latin typeface="+mn-ea"/>
              </a:rPr>
              <a:t> und so geschlossen wie </a:t>
            </a:r>
            <a:r>
              <a:rPr lang="de-DE" sz="3200" b="1" i="1" dirty="0" err="1">
                <a:solidFill>
                  <a:srgbClr val="EC6608"/>
                </a:solidFill>
                <a:latin typeface="+mn-ea"/>
              </a:rPr>
              <a:t>nötig</a:t>
            </a:r>
            <a:r>
              <a:rPr lang="de-DE" sz="3200" b="1" i="1" dirty="0">
                <a:solidFill>
                  <a:srgbClr val="EC6608"/>
                </a:solidFill>
                <a:latin typeface="+mn-ea"/>
              </a:rPr>
              <a:t>» </a:t>
            </a:r>
            <a:endParaRPr lang="de-DE" sz="3200" b="1" dirty="0">
              <a:solidFill>
                <a:srgbClr val="EC6608"/>
              </a:solidFill>
              <a:latin typeface="+mn-ea"/>
            </a:endParaRP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BC7DA831-2202-32D3-F937-776C0E649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9" b="18081"/>
          <a:stretch/>
        </p:blipFill>
        <p:spPr bwMode="auto">
          <a:xfrm>
            <a:off x="1315368" y="3717032"/>
            <a:ext cx="3837398" cy="20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4B1F727-FAD5-9E02-3A06-6A4DB50AD04B}"/>
              </a:ext>
            </a:extLst>
          </p:cNvPr>
          <p:cNvSpPr txBox="1"/>
          <p:nvPr/>
        </p:nvSpPr>
        <p:spPr bwMode="auto">
          <a:xfrm>
            <a:off x="-580570" y="5775046"/>
            <a:ext cx="5607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2400" dirty="0"/>
              <a:t>Öffnung und Schließung</a:t>
            </a:r>
          </a:p>
          <a:p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75757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EAEEF-F1F1-AAC6-4E28-B7529E15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C5E5606F-2520-CF82-6954-0A4165636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AE5FE6-C3C5-ECFC-E7F8-CF08F54D8C40}"/>
              </a:ext>
            </a:extLst>
          </p:cNvPr>
          <p:cNvSpPr txBox="1"/>
          <p:nvPr/>
        </p:nvSpPr>
        <p:spPr>
          <a:xfrm>
            <a:off x="407368" y="3398187"/>
            <a:ext cx="11928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1. Bildungstheorie &amp; Bildungsorte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2. Ungleicher Zugang zu Bildung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3. Sozialräumliche Bildungslandschaften</a:t>
            </a:r>
          </a:p>
          <a:p>
            <a:r>
              <a:rPr lang="de-DE" sz="3600" b="1" dirty="0">
                <a:solidFill>
                  <a:srgbClr val="FBBA00"/>
                </a:solidFill>
                <a:latin typeface="Calibri" panose="020F0502020204030204" pitchFamily="34" charset="0"/>
                <a:ea typeface="ＭＳ Ｐゴシック"/>
              </a:rPr>
              <a:t>4. Stadt als Campus - aktuelle Entwicklungen</a:t>
            </a:r>
          </a:p>
          <a:p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6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D3CAB-E4C4-0977-6AA1-967550CD6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C67A2862-6865-8F62-1FB0-9210C05E7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391780-0EC6-C499-47AB-1FE78BDC7F8B}"/>
              </a:ext>
            </a:extLst>
          </p:cNvPr>
          <p:cNvSpPr txBox="1"/>
          <p:nvPr/>
        </p:nvSpPr>
        <p:spPr>
          <a:xfrm>
            <a:off x="263352" y="3277647"/>
            <a:ext cx="11928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de-DE" sz="3600" b="1" dirty="0">
                <a:solidFill>
                  <a:srgbClr val="FBBA00"/>
                </a:solidFill>
                <a:latin typeface="Calibri" panose="020F0502020204030204" pitchFamily="34" charset="0"/>
                <a:ea typeface="ＭＳ Ｐゴシック"/>
              </a:rPr>
              <a:t>1. Bildungstheorie &amp; Bildungsorte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2. Ungleicher Zugang zu Bildung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3. Sozialräumliche Bildungslandschaften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4. Stadt als Campus - aktuelle Entwicklungen</a:t>
            </a:r>
          </a:p>
          <a:p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EDC85BD-0075-4ED0-3676-9CE0D345A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979480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1719935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62" y="548680"/>
            <a:ext cx="5598969" cy="533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2"/>
          <p:cNvGrpSpPr>
            <a:grpSpLocks/>
          </p:cNvGrpSpPr>
          <p:nvPr/>
        </p:nvGrpSpPr>
        <p:grpSpPr bwMode="auto">
          <a:xfrm>
            <a:off x="134214" y="908720"/>
            <a:ext cx="5598968" cy="4608512"/>
            <a:chOff x="846" y="2691"/>
            <a:chExt cx="5149" cy="3909"/>
          </a:xfrm>
        </p:grpSpPr>
        <p:grpSp>
          <p:nvGrpSpPr>
            <p:cNvPr id="36" name="Group 3"/>
            <p:cNvGrpSpPr>
              <a:grpSpLocks/>
            </p:cNvGrpSpPr>
            <p:nvPr/>
          </p:nvGrpSpPr>
          <p:grpSpPr bwMode="auto">
            <a:xfrm>
              <a:off x="846" y="3012"/>
              <a:ext cx="3828" cy="3588"/>
              <a:chOff x="846" y="3012"/>
              <a:chExt cx="3828" cy="3588"/>
            </a:xfrm>
          </p:grpSpPr>
          <p:grpSp>
            <p:nvGrpSpPr>
              <p:cNvPr id="38" name="Group 4"/>
              <p:cNvGrpSpPr>
                <a:grpSpLocks/>
              </p:cNvGrpSpPr>
              <p:nvPr/>
            </p:nvGrpSpPr>
            <p:grpSpPr bwMode="auto">
              <a:xfrm>
                <a:off x="1496" y="4949"/>
                <a:ext cx="3178" cy="1651"/>
                <a:chOff x="4560" y="3722"/>
                <a:chExt cx="3178" cy="1651"/>
              </a:xfrm>
            </p:grpSpPr>
            <p:sp>
              <p:nvSpPr>
                <p:cNvPr id="43" name="Rectangle 5"/>
                <p:cNvSpPr>
                  <a:spLocks noChangeArrowheads="1"/>
                </p:cNvSpPr>
                <p:nvPr/>
              </p:nvSpPr>
              <p:spPr bwMode="auto">
                <a:xfrm>
                  <a:off x="4560" y="3722"/>
                  <a:ext cx="3178" cy="1651"/>
                </a:xfrm>
                <a:prstGeom prst="rect">
                  <a:avLst/>
                </a:prstGeom>
                <a:gradFill rotWithShape="0">
                  <a:gsLst>
                    <a:gs pos="0">
                      <a:srgbClr val="95B3D7"/>
                    </a:gs>
                    <a:gs pos="50000">
                      <a:srgbClr val="4F81BD"/>
                    </a:gs>
                    <a:gs pos="100000">
                      <a:srgbClr val="95B3D7"/>
                    </a:gs>
                  </a:gsLst>
                  <a:lin ang="5400000" scaled="1"/>
                </a:gradFill>
                <a:ln w="12700">
                  <a:solidFill>
                    <a:srgbClr val="4F81BD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/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4" name="Rectangle 6"/>
                <p:cNvSpPr>
                  <a:spLocks noChangeArrowheads="1"/>
                </p:cNvSpPr>
                <p:nvPr/>
              </p:nvSpPr>
              <p:spPr bwMode="auto">
                <a:xfrm>
                  <a:off x="4698" y="3872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5" name="Rectangle 7"/>
                <p:cNvSpPr>
                  <a:spLocks noChangeArrowheads="1"/>
                </p:cNvSpPr>
                <p:nvPr/>
              </p:nvSpPr>
              <p:spPr bwMode="auto">
                <a:xfrm>
                  <a:off x="5264" y="3872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6" name="Rectangle 8"/>
                <p:cNvSpPr>
                  <a:spLocks noChangeArrowheads="1"/>
                </p:cNvSpPr>
                <p:nvPr/>
              </p:nvSpPr>
              <p:spPr bwMode="auto">
                <a:xfrm>
                  <a:off x="6356" y="3872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7" name="Rectangle 9"/>
                <p:cNvSpPr>
                  <a:spLocks noChangeArrowheads="1"/>
                </p:cNvSpPr>
                <p:nvPr/>
              </p:nvSpPr>
              <p:spPr bwMode="auto">
                <a:xfrm>
                  <a:off x="6809" y="3872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8" name="Rectangle 10"/>
                <p:cNvSpPr>
                  <a:spLocks noChangeArrowheads="1"/>
                </p:cNvSpPr>
                <p:nvPr/>
              </p:nvSpPr>
              <p:spPr bwMode="auto">
                <a:xfrm>
                  <a:off x="5795" y="3872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9" name="AutoShape 11"/>
                <p:cNvSpPr>
                  <a:spLocks noChangeArrowheads="1"/>
                </p:cNvSpPr>
                <p:nvPr/>
              </p:nvSpPr>
              <p:spPr bwMode="auto">
                <a:xfrm rot="16200000">
                  <a:off x="5673" y="4788"/>
                  <a:ext cx="509" cy="648"/>
                </a:xfrm>
                <a:prstGeom prst="homePlate">
                  <a:avLst>
                    <a:gd name="adj" fmla="val 25000"/>
                  </a:avLst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0" name="Rectangle 12"/>
                <p:cNvSpPr>
                  <a:spLocks noChangeArrowheads="1"/>
                </p:cNvSpPr>
                <p:nvPr/>
              </p:nvSpPr>
              <p:spPr bwMode="auto">
                <a:xfrm>
                  <a:off x="4698" y="4358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1" name="Rectangle 13"/>
                <p:cNvSpPr>
                  <a:spLocks noChangeArrowheads="1"/>
                </p:cNvSpPr>
                <p:nvPr/>
              </p:nvSpPr>
              <p:spPr bwMode="auto">
                <a:xfrm>
                  <a:off x="5264" y="4358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2" name="Rectangle 14"/>
                <p:cNvSpPr>
                  <a:spLocks noChangeArrowheads="1"/>
                </p:cNvSpPr>
                <p:nvPr/>
              </p:nvSpPr>
              <p:spPr bwMode="auto">
                <a:xfrm>
                  <a:off x="6356" y="4371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3" name="Rectangle 15"/>
                <p:cNvSpPr>
                  <a:spLocks noChangeArrowheads="1"/>
                </p:cNvSpPr>
                <p:nvPr/>
              </p:nvSpPr>
              <p:spPr bwMode="auto">
                <a:xfrm>
                  <a:off x="6809" y="4358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4" name="Rectangle 16"/>
                <p:cNvSpPr>
                  <a:spLocks noChangeArrowheads="1"/>
                </p:cNvSpPr>
                <p:nvPr/>
              </p:nvSpPr>
              <p:spPr bwMode="auto">
                <a:xfrm>
                  <a:off x="6361" y="4884"/>
                  <a:ext cx="300" cy="225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5" name="Rectangle 17"/>
                <p:cNvSpPr>
                  <a:spLocks noChangeArrowheads="1"/>
                </p:cNvSpPr>
                <p:nvPr/>
              </p:nvSpPr>
              <p:spPr bwMode="auto">
                <a:xfrm>
                  <a:off x="4704" y="4884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6" name="Rectangle 18"/>
                <p:cNvSpPr>
                  <a:spLocks noChangeArrowheads="1"/>
                </p:cNvSpPr>
                <p:nvPr/>
              </p:nvSpPr>
              <p:spPr bwMode="auto">
                <a:xfrm>
                  <a:off x="6815" y="4884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7" name="Rectangle 19"/>
                <p:cNvSpPr>
                  <a:spLocks noChangeArrowheads="1"/>
                </p:cNvSpPr>
                <p:nvPr/>
              </p:nvSpPr>
              <p:spPr bwMode="auto">
                <a:xfrm>
                  <a:off x="7283" y="3878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8" name="Rectangle 20"/>
                <p:cNvSpPr>
                  <a:spLocks noChangeArrowheads="1"/>
                </p:cNvSpPr>
                <p:nvPr/>
              </p:nvSpPr>
              <p:spPr bwMode="auto">
                <a:xfrm>
                  <a:off x="7283" y="4364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59" name="Rectangle 21"/>
                <p:cNvSpPr>
                  <a:spLocks noChangeArrowheads="1"/>
                </p:cNvSpPr>
                <p:nvPr/>
              </p:nvSpPr>
              <p:spPr bwMode="auto">
                <a:xfrm>
                  <a:off x="7289" y="4890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60" name="Rectangle 22"/>
                <p:cNvSpPr>
                  <a:spLocks noChangeArrowheads="1"/>
                </p:cNvSpPr>
                <p:nvPr/>
              </p:nvSpPr>
              <p:spPr bwMode="auto">
                <a:xfrm>
                  <a:off x="5788" y="4359"/>
                  <a:ext cx="300" cy="350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61" name="Rectangle 23"/>
                <p:cNvSpPr>
                  <a:spLocks noChangeArrowheads="1"/>
                </p:cNvSpPr>
                <p:nvPr/>
              </p:nvSpPr>
              <p:spPr bwMode="auto">
                <a:xfrm>
                  <a:off x="5145" y="4890"/>
                  <a:ext cx="300" cy="225"/>
                </a:xfrm>
                <a:prstGeom prst="rect">
                  <a:avLst/>
                </a:prstGeom>
                <a:solidFill>
                  <a:srgbClr val="FFFFFF"/>
                </a:solidFill>
                <a:ln w="317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39" name="Group 24"/>
              <p:cNvGrpSpPr>
                <a:grpSpLocks/>
              </p:cNvGrpSpPr>
              <p:nvPr/>
            </p:nvGrpSpPr>
            <p:grpSpPr bwMode="auto">
              <a:xfrm rot="-2129484">
                <a:off x="846" y="3012"/>
                <a:ext cx="3378" cy="1077"/>
                <a:chOff x="9161" y="912"/>
                <a:chExt cx="2224" cy="954"/>
              </a:xfrm>
            </p:grpSpPr>
            <p:sp>
              <p:nvSpPr>
                <p:cNvPr id="40" name="AutoShape 25"/>
                <p:cNvSpPr>
                  <a:spLocks noChangeArrowheads="1"/>
                </p:cNvSpPr>
                <p:nvPr/>
              </p:nvSpPr>
              <p:spPr bwMode="auto">
                <a:xfrm>
                  <a:off x="9161" y="912"/>
                  <a:ext cx="2224" cy="954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E5B8B7"/>
                    </a:gs>
                  </a:gsLst>
                  <a:lin ang="5400000" scaled="1"/>
                </a:gradFill>
                <a:ln w="12700">
                  <a:solidFill>
                    <a:srgbClr val="D99594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endParaRPr>
                </a:p>
              </p:txBody>
            </p:sp>
            <p:sp>
              <p:nvSpPr>
                <p:cNvPr id="41" name="Oval 26"/>
                <p:cNvSpPr>
                  <a:spLocks noChangeArrowheads="1"/>
                </p:cNvSpPr>
                <p:nvPr/>
              </p:nvSpPr>
              <p:spPr bwMode="auto">
                <a:xfrm>
                  <a:off x="10124" y="1218"/>
                  <a:ext cx="301" cy="26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>
                    <a:solidFill>
                      <a:prstClr val="black"/>
                    </a:solidFill>
                    <a:latin typeface="Arial" charset="0"/>
                    <a:ea typeface="ＭＳ Ｐゴシック" charset="-128"/>
                  </a:endParaRPr>
                </a:p>
              </p:txBody>
            </p:sp>
            <p:sp>
              <p:nvSpPr>
                <p:cNvPr id="42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9878" y="1578"/>
                  <a:ext cx="776" cy="238"/>
                </a:xfrm>
                <a:prstGeom prst="rect">
                  <a:avLst/>
                </a:prstGeom>
              </p:spPr>
              <p:txBody>
                <a:bodyPr wrap="none" fromWordArt="1">
                  <a:prstTxWarp prst="textCanDown">
                    <a:avLst>
                      <a:gd name="adj" fmla="val 14287"/>
                    </a:avLst>
                  </a:prstTxWarp>
                </a:bodyPr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000" kern="10" dirty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ＭＳ Ｐゴシック" charset="-128"/>
                      <a:cs typeface="Arial"/>
                    </a:rPr>
                    <a:t>SCHULE</a:t>
                  </a:r>
                </a:p>
              </p:txBody>
            </p:sp>
          </p:grpSp>
        </p:grpSp>
        <p:sp>
          <p:nvSpPr>
            <p:cNvPr id="37" name="WordArt 28"/>
            <p:cNvSpPr>
              <a:spLocks noChangeArrowheads="1" noChangeShapeType="1" noTextEdit="1"/>
            </p:cNvSpPr>
            <p:nvPr/>
          </p:nvSpPr>
          <p:spPr bwMode="auto">
            <a:xfrm rot="19735624">
              <a:off x="3142" y="2691"/>
              <a:ext cx="2853" cy="2423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2875"/>
                </a:avLst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0" spc="20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Lernen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0" spc="20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Betreuung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0" spc="20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Mittagessen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 kern="10" spc="20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Freizeit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0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6D098CC-C049-56D0-BF90-B7540710C69E}"/>
              </a:ext>
            </a:extLst>
          </p:cNvPr>
          <p:cNvSpPr/>
          <p:nvPr/>
        </p:nvSpPr>
        <p:spPr bwMode="auto">
          <a:xfrm>
            <a:off x="9456356" y="6178207"/>
            <a:ext cx="2737152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" name="Grafik 1" descr="Ein Bild, das Text, Himmel, Screenshot, Wolke enthält.&#10;&#10;Automatisch generierte Beschreibung">
            <a:extLst>
              <a:ext uri="{FF2B5EF4-FFF2-40B4-BE49-F238E27FC236}">
                <a16:creationId xmlns:a16="http://schemas.microsoft.com/office/drawing/2014/main" id="{FEB743E6-EEF9-278A-15A7-A516D434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1"/>
          <a:stretch>
            <a:fillRect/>
          </a:stretch>
        </p:blipFill>
        <p:spPr>
          <a:xfrm>
            <a:off x="6320159" y="0"/>
            <a:ext cx="5234315" cy="6858000"/>
          </a:xfrm>
          <a:prstGeom prst="rect">
            <a:avLst/>
          </a:prstGeom>
        </p:spPr>
      </p:pic>
      <p:pic>
        <p:nvPicPr>
          <p:cNvPr id="10" name="Grafik 9" descr="Ein Bild, das Himmel, Screenshot, draußen, Wolke enthält.&#10;&#10;Automatisch generierte Beschreibung">
            <a:extLst>
              <a:ext uri="{FF2B5EF4-FFF2-40B4-BE49-F238E27FC236}">
                <a16:creationId xmlns:a16="http://schemas.microsoft.com/office/drawing/2014/main" id="{A648A097-00A8-0A58-CEDD-1CCAB94E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09" y="2348880"/>
            <a:ext cx="5786539" cy="3829327"/>
          </a:xfrm>
          <a:prstGeom prst="rect">
            <a:avLst/>
          </a:prstGeom>
        </p:spPr>
      </p:pic>
      <p:pic>
        <p:nvPicPr>
          <p:cNvPr id="12" name="Grafik 11" descr="Ein Bild, das Muster, nähen enthält.&#10;&#10;Automatisch generierte Beschreibung">
            <a:extLst>
              <a:ext uri="{FF2B5EF4-FFF2-40B4-BE49-F238E27FC236}">
                <a16:creationId xmlns:a16="http://schemas.microsoft.com/office/drawing/2014/main" id="{ECAD22A4-AC3F-ED2A-9A15-252F429DA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77" y="548680"/>
            <a:ext cx="2227049" cy="21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32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2456F4A-D248-F273-4619-F5DA2BFDB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-675456"/>
            <a:ext cx="8693136" cy="867077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76396950-6938-0161-14B8-9AD3FE326CB9}"/>
              </a:ext>
            </a:extLst>
          </p:cNvPr>
          <p:cNvSpPr/>
          <p:nvPr/>
        </p:nvSpPr>
        <p:spPr>
          <a:xfrm>
            <a:off x="1701690" y="1437512"/>
            <a:ext cx="8597343" cy="45719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rgbClr val="65626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DD9190FC-429A-59AC-E5CD-9501543C8940}"/>
              </a:ext>
            </a:extLst>
          </p:cNvPr>
          <p:cNvSpPr/>
          <p:nvPr/>
        </p:nvSpPr>
        <p:spPr>
          <a:xfrm>
            <a:off x="192519" y="836712"/>
            <a:ext cx="7415649" cy="4583776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chemeClr val="bg1">
              <a:alpha val="85161"/>
            </a:scheme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A9C7CF0-0FF9-ACE4-BC1F-54842DDF1FE2}"/>
              </a:ext>
            </a:extLst>
          </p:cNvPr>
          <p:cNvSpPr txBox="1">
            <a:spLocks/>
          </p:cNvSpPr>
          <p:nvPr/>
        </p:nvSpPr>
        <p:spPr bwMode="auto">
          <a:xfrm>
            <a:off x="225265" y="2180788"/>
            <a:ext cx="5904656" cy="283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larendon Bold"/>
                <a:ea typeface="MS PGothic" panose="020B0600070205080204" pitchFamily="34" charset="-128"/>
                <a:cs typeface="Clarendon Bold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9pPr>
          </a:lstStyle>
          <a:p>
            <a:pPr algn="l" eaLnBrk="1" hangingPunct="1"/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Braunschweig-Innenstadt : vielfältige </a:t>
            </a:r>
            <a:br>
              <a:rPr lang="de-DE" altLang="de-DE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</a:br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Bildungsorte und -akteure</a:t>
            </a:r>
            <a:b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  <a:cs typeface="+mn-cs"/>
              </a:rPr>
            </a:br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  <a:cs typeface="+mn-cs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Allgemeinbildende Schulen und Berufsbildende Schulen </a:t>
            </a:r>
          </a:p>
          <a:p>
            <a:pPr algn="l" eaLnBrk="1" hangingPunct="1"/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Erwachsenenbildung und Weiterbildung (z.B.  VHS, Frauenberatungsstelle, Seniorpartner in School e.V.)</a:t>
            </a:r>
          </a:p>
          <a:p>
            <a:pPr algn="l" eaLnBrk="1" hangingPunct="1"/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Spezialisierte Bildungsangebote (z.B. Werkstatt für behinderte Menschen, Kreativ-Region e.V., Kunstverein e.V., Somalischer Verein)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Freie Bildungsangebote (z.B. Naturfreunde-Jugend, Umweltzentrum, </a:t>
            </a:r>
            <a:r>
              <a:rPr lang="de-DE" altLang="de-DE" sz="20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SchülerInhilfe</a:t>
            </a:r>
            <a: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)</a:t>
            </a:r>
            <a:b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</a:br>
            <a:endParaRPr lang="de-DE" altLang="de-DE" sz="18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  <a:p>
            <a:pPr algn="l" eaLnBrk="1" hangingPunct="1"/>
            <a:b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Clarendon Bold" charset="0"/>
                <a:cs typeface="+mn-cs"/>
              </a:rPr>
            </a:br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+mn-cs"/>
            </a:endParaRPr>
          </a:p>
          <a:p>
            <a:pPr algn="l"/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5C55D7-C4C0-6654-ED27-FD4602B60B13}"/>
              </a:ext>
            </a:extLst>
          </p:cNvPr>
          <p:cNvSpPr/>
          <p:nvPr/>
        </p:nvSpPr>
        <p:spPr bwMode="auto">
          <a:xfrm>
            <a:off x="1612164" y="6237312"/>
            <a:ext cx="1946038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A96374-05AE-2857-C610-FE73DC8C693B}"/>
              </a:ext>
            </a:extLst>
          </p:cNvPr>
          <p:cNvSpPr txBox="1">
            <a:spLocks/>
          </p:cNvSpPr>
          <p:nvPr/>
        </p:nvSpPr>
        <p:spPr bwMode="auto">
          <a:xfrm>
            <a:off x="191344" y="5611772"/>
            <a:ext cx="2634784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1400" dirty="0">
                <a:latin typeface="Calibri" panose="020F0502020204030204" pitchFamily="34" charset="0"/>
              </a:rPr>
              <a:t>Quelle: Sophie von </a:t>
            </a:r>
            <a:r>
              <a:rPr lang="de-DE" altLang="de-DE" sz="1400" dirty="0" err="1">
                <a:latin typeface="Calibri" panose="020F0502020204030204" pitchFamily="34" charset="0"/>
              </a:rPr>
              <a:t>Woedtke</a:t>
            </a:r>
            <a:endParaRPr lang="de-DE" altLang="de-DE" sz="1400" dirty="0"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1400" dirty="0">
                <a:latin typeface="Calibri" panose="020F0502020204030204" pitchFamily="34" charset="0"/>
              </a:rPr>
              <a:t>zu Braunschweig, TU Berlin, 2024 </a:t>
            </a:r>
            <a:endParaRPr lang="de-DE" altLang="de-DE" sz="1800" dirty="0"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64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2A801664-00FE-5EDE-A1E6-BAA553F3DB73}"/>
              </a:ext>
            </a:extLst>
          </p:cNvPr>
          <p:cNvSpPr/>
          <p:nvPr/>
        </p:nvSpPr>
        <p:spPr>
          <a:xfrm>
            <a:off x="1701691" y="914401"/>
            <a:ext cx="3890254" cy="3675025"/>
          </a:xfrm>
          <a:custGeom>
            <a:avLst/>
            <a:gdLst>
              <a:gd name="connsiteX0" fmla="*/ 0 w 8784006"/>
              <a:gd name="connsiteY0" fmla="*/ 5958014 h 5958014"/>
              <a:gd name="connsiteX1" fmla="*/ 8784006 w 8784006"/>
              <a:gd name="connsiteY1" fmla="*/ 5958014 h 5958014"/>
              <a:gd name="connsiteX2" fmla="*/ 8784006 w 8784006"/>
              <a:gd name="connsiteY2" fmla="*/ 0 h 5958014"/>
              <a:gd name="connsiteX3" fmla="*/ 0 w 8784006"/>
              <a:gd name="connsiteY3" fmla="*/ 0 h 5958014"/>
              <a:gd name="connsiteX4" fmla="*/ 0 w 8784006"/>
              <a:gd name="connsiteY4" fmla="*/ 5958014 h 5958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84006" h="5958014">
                <a:moveTo>
                  <a:pt x="0" y="5958014"/>
                </a:moveTo>
                <a:lnTo>
                  <a:pt x="8784006" y="5958014"/>
                </a:lnTo>
                <a:lnTo>
                  <a:pt x="8784006" y="0"/>
                </a:lnTo>
                <a:lnTo>
                  <a:pt x="0" y="0"/>
                </a:lnTo>
                <a:lnTo>
                  <a:pt x="0" y="5958014"/>
                </a:lnTo>
              </a:path>
            </a:pathLst>
          </a:custGeom>
          <a:solidFill>
            <a:schemeClr val="bg1">
              <a:alpha val="48932"/>
            </a:scheme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E5A27F9-5E8E-5252-5D30-7795449D7050}"/>
              </a:ext>
            </a:extLst>
          </p:cNvPr>
          <p:cNvSpPr txBox="1">
            <a:spLocks/>
          </p:cNvSpPr>
          <p:nvPr/>
        </p:nvSpPr>
        <p:spPr bwMode="auto">
          <a:xfrm>
            <a:off x="262442" y="1056772"/>
            <a:ext cx="5400600" cy="25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Clarendon Bold"/>
                <a:ea typeface="MS PGothic" panose="020B0600070205080204" pitchFamily="34" charset="-128"/>
                <a:cs typeface="Clarendon Bold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MS PGothic" panose="020B0600070205080204" pitchFamily="34" charset="-128"/>
                <a:cs typeface="Clarendon Bold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larendon Bold" charset="-18"/>
                <a:ea typeface="ＭＳ Ｐゴシック" charset="-128"/>
              </a:defRPr>
            </a:lvl9pPr>
          </a:lstStyle>
          <a:p>
            <a:pPr algn="l" eaLnBrk="1" hangingPunct="1"/>
            <a:r>
              <a:rPr lang="de-DE" altLang="de-DE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…weitere Bildungs-Orte:</a:t>
            </a:r>
            <a:br>
              <a:rPr lang="de-DE" altLang="de-DE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</a:br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Vielfältige Vereinslokale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Kirchen und religiöse Gemeinschaften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Gemeindehäuser und Stadtteilzentrum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Sport(-Vereine)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Spielplätze und Parks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Theater und Kino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e-DE" altLang="de-DE" sz="18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Museen und Galerien</a:t>
            </a:r>
            <a:br>
              <a:rPr lang="de-DE" altLang="de-DE" sz="2000" dirty="0">
                <a:solidFill>
                  <a:schemeClr val="bg2">
                    <a:lumMod val="10000"/>
                  </a:schemeClr>
                </a:solidFill>
                <a:latin typeface="Clarendon Bold" charset="0"/>
              </a:rPr>
            </a:br>
            <a:endParaRPr lang="de-DE" alt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l"/>
            <a:endParaRPr lang="de-DE" altLang="de-DE" dirty="0">
              <a:solidFill>
                <a:schemeClr val="bg2">
                  <a:lumMod val="10000"/>
                </a:schemeClr>
              </a:solidFill>
              <a:latin typeface="Clarendon Bold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0C9F507-8EE6-2046-53AE-D85229094F30}"/>
              </a:ext>
            </a:extLst>
          </p:cNvPr>
          <p:cNvSpPr/>
          <p:nvPr/>
        </p:nvSpPr>
        <p:spPr bwMode="auto">
          <a:xfrm>
            <a:off x="1631504" y="6192576"/>
            <a:ext cx="2737152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86DBA1F-8AD6-8E1C-A85D-1BF134FB23D9}"/>
              </a:ext>
            </a:extLst>
          </p:cNvPr>
          <p:cNvSpPr/>
          <p:nvPr/>
        </p:nvSpPr>
        <p:spPr bwMode="auto">
          <a:xfrm>
            <a:off x="9456356" y="6178207"/>
            <a:ext cx="2737152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94013E-56F9-9898-A9DB-64BA75AB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-1179512"/>
            <a:ext cx="8693136" cy="8670771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09C44EB-366B-EEDA-C6CB-CE889A6F44F5}"/>
              </a:ext>
            </a:extLst>
          </p:cNvPr>
          <p:cNvSpPr txBox="1">
            <a:spLocks/>
          </p:cNvSpPr>
          <p:nvPr/>
        </p:nvSpPr>
        <p:spPr bwMode="auto">
          <a:xfrm>
            <a:off x="191344" y="5611772"/>
            <a:ext cx="2634784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1400" dirty="0">
                <a:latin typeface="Calibri" panose="020F0502020204030204" pitchFamily="34" charset="0"/>
              </a:rPr>
              <a:t>Quelle: Sophie von </a:t>
            </a:r>
            <a:r>
              <a:rPr lang="de-DE" altLang="de-DE" sz="1400" dirty="0" err="1">
                <a:latin typeface="Calibri" panose="020F0502020204030204" pitchFamily="34" charset="0"/>
              </a:rPr>
              <a:t>Woedtke</a:t>
            </a:r>
            <a:endParaRPr lang="de-DE" altLang="de-DE" sz="1400" dirty="0"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1400" dirty="0">
                <a:latin typeface="Calibri" panose="020F0502020204030204" pitchFamily="34" charset="0"/>
              </a:rPr>
              <a:t>zu Braunschweig, TU Berlin, 2024 </a:t>
            </a:r>
            <a:endParaRPr lang="de-DE" altLang="de-DE" sz="1800" dirty="0"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40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uster, nähen, monochrom enthält.&#10;&#10;Automatisch generierte Beschreibung">
            <a:extLst>
              <a:ext uri="{FF2B5EF4-FFF2-40B4-BE49-F238E27FC236}">
                <a16:creationId xmlns:a16="http://schemas.microsoft.com/office/drawing/2014/main" id="{B802BEE9-94F6-E65A-353A-4F2609D9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853" y="450057"/>
            <a:ext cx="2525610" cy="25148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183C9C-7448-A4A5-486D-71DB2C504B48}"/>
              </a:ext>
            </a:extLst>
          </p:cNvPr>
          <p:cNvSpPr txBox="1"/>
          <p:nvPr/>
        </p:nvSpPr>
        <p:spPr bwMode="auto">
          <a:xfrm>
            <a:off x="157736" y="2009525"/>
            <a:ext cx="5506216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2300" dirty="0">
                <a:latin typeface="Calibri" panose="020F0502020204030204" pitchFamily="34" charset="0"/>
              </a:rPr>
              <a:t>Pariser Schulstraßenprogramm</a:t>
            </a:r>
            <a:br>
              <a:rPr lang="de-DE" altLang="de-DE" sz="2300" dirty="0">
                <a:latin typeface="Calibri" panose="020F0502020204030204" pitchFamily="34" charset="0"/>
              </a:rPr>
            </a:br>
            <a:br>
              <a:rPr lang="de-DE" altLang="de-DE" sz="2300" dirty="0">
                <a:latin typeface="Calibri" panose="020F0502020204030204" pitchFamily="34" charset="0"/>
              </a:rPr>
            </a:br>
            <a:r>
              <a:rPr lang="de-DE" altLang="de-DE" sz="2300" dirty="0">
                <a:latin typeface="Calibri" panose="020F0502020204030204" pitchFamily="34" charset="0"/>
              </a:rPr>
              <a:t>Rechtsgutachten Schulstraßen Deutschland: </a:t>
            </a:r>
          </a:p>
        </p:txBody>
      </p:sp>
      <p:pic>
        <p:nvPicPr>
          <p:cNvPr id="11" name="Grafik 10" descr="Ein Bild, das draußen, Wolke, Gebäude, Himmel enthält.&#10;&#10;Automatisch generierte Beschreibung">
            <a:extLst>
              <a:ext uri="{FF2B5EF4-FFF2-40B4-BE49-F238E27FC236}">
                <a16:creationId xmlns:a16="http://schemas.microsoft.com/office/drawing/2014/main" id="{971DD7D0-2EB4-6D4D-1757-06DC05A5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966"/>
          <a:stretch/>
        </p:blipFill>
        <p:spPr>
          <a:xfrm>
            <a:off x="5974080" y="-2320628"/>
            <a:ext cx="6217920" cy="917862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1B4954-0F6F-316B-E5BB-7A5A76BA7C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736" y="188640"/>
            <a:ext cx="5938263" cy="2397966"/>
          </a:xfrm>
        </p:spPr>
        <p:txBody>
          <a:bodyPr/>
          <a:lstStyle/>
          <a:p>
            <a:endParaRPr lang="en-US" dirty="0"/>
          </a:p>
          <a:p>
            <a:r>
              <a:rPr lang="de-DE" sz="2400" b="1" dirty="0">
                <a:solidFill>
                  <a:schemeClr val="tx1"/>
                </a:solidFill>
              </a:rPr>
              <a:t>Infrastruktur und Mobilität als Lernraum</a:t>
            </a:r>
            <a:endParaRPr lang="de-DE" dirty="0">
              <a:solidFill>
                <a:schemeClr val="tx1"/>
              </a:solidFill>
            </a:endParaRPr>
          </a:p>
          <a:p>
            <a:endParaRPr lang="de-DE" sz="2100" dirty="0">
              <a:solidFill>
                <a:schemeClr val="tx1"/>
              </a:solidFill>
            </a:endParaRPr>
          </a:p>
          <a:p>
            <a:r>
              <a:rPr lang="de-DE" sz="2100" dirty="0">
                <a:solidFill>
                  <a:schemeClr val="tx1"/>
                </a:solidFill>
              </a:rPr>
              <a:t>Straßen als Lern- und </a:t>
            </a:r>
            <a:r>
              <a:rPr lang="de-DE" sz="2100" dirty="0" err="1">
                <a:solidFill>
                  <a:schemeClr val="tx1"/>
                </a:solidFill>
              </a:rPr>
              <a:t>Auffenthaltsraum</a:t>
            </a:r>
            <a:endParaRPr lang="de-DE" sz="2100" dirty="0">
              <a:solidFill>
                <a:schemeClr val="tx1"/>
              </a:solidFill>
            </a:endParaRPr>
          </a:p>
        </p:txBody>
      </p:sp>
      <p:pic>
        <p:nvPicPr>
          <p:cNvPr id="14" name="Grafik 13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A26F173A-157C-4DB8-500C-38C3DD27D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3422394"/>
            <a:ext cx="27686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0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itel 1">
            <a:extLst>
              <a:ext uri="{FF2B5EF4-FFF2-40B4-BE49-F238E27FC236}">
                <a16:creationId xmlns:a16="http://schemas.microsoft.com/office/drawing/2014/main" id="{4F3C2379-0A7D-1A3A-1B07-AC3B895B107D}"/>
              </a:ext>
            </a:extLst>
          </p:cNvPr>
          <p:cNvSpPr txBox="1">
            <a:spLocks/>
          </p:cNvSpPr>
          <p:nvPr/>
        </p:nvSpPr>
        <p:spPr bwMode="auto">
          <a:xfrm>
            <a:off x="263352" y="275280"/>
            <a:ext cx="9361040" cy="67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32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Bernburg - Stadt als Campus: Bilanz-Workshop 2023</a:t>
            </a:r>
            <a:endParaRPr lang="de-DE" altLang="de-DE" sz="2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B45707-9695-07B2-DBCC-D13A8586A4C3}"/>
              </a:ext>
            </a:extLst>
          </p:cNvPr>
          <p:cNvSpPr txBox="1"/>
          <p:nvPr/>
        </p:nvSpPr>
        <p:spPr bwMode="auto">
          <a:xfrm>
            <a:off x="5426928" y="6022971"/>
            <a:ext cx="61471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de-DE" altLang="de-DE" sz="1000" dirty="0">
                <a:solidFill>
                  <a:schemeClr val="bg1"/>
                </a:solidFill>
                <a:latin typeface="Clarendon Bold" charset="0"/>
              </a:rPr>
              <a:t>Kompetenzzentrum Stadtumbau Sachsen-Anhalt (2020): Stadtumbau 30. Magdeburg, p.18-19..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DB105CD-884E-CF7A-C50F-CB483156ACC0}"/>
              </a:ext>
            </a:extLst>
          </p:cNvPr>
          <p:cNvSpPr txBox="1"/>
          <p:nvPr/>
        </p:nvSpPr>
        <p:spPr bwMode="auto">
          <a:xfrm>
            <a:off x="224394" y="6033808"/>
            <a:ext cx="7022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www.nationale-stadtentwicklungspolitik.de</a:t>
            </a:r>
            <a:r>
              <a:rPr lang="en-US" sz="1000" dirty="0"/>
              <a:t>/</a:t>
            </a:r>
            <a:r>
              <a:rPr lang="en-US" sz="1000" dirty="0" err="1"/>
              <a:t>NSPWeb</a:t>
            </a:r>
            <a:r>
              <a:rPr lang="en-US" sz="1000" dirty="0"/>
              <a:t>/</a:t>
            </a:r>
            <a:r>
              <a:rPr lang="en-US" sz="1000" dirty="0" err="1"/>
              <a:t>SharedDocs</a:t>
            </a:r>
            <a:r>
              <a:rPr lang="en-US" sz="1000" dirty="0"/>
              <a:t>/</a:t>
            </a:r>
            <a:r>
              <a:rPr lang="en-US" sz="1000" dirty="0" err="1"/>
              <a:t>Blogeintraege</a:t>
            </a:r>
            <a:r>
              <a:rPr lang="en-US" sz="1000" dirty="0"/>
              <a:t>/DE/</a:t>
            </a:r>
            <a:r>
              <a:rPr lang="en-US" sz="1000" dirty="0" err="1"/>
              <a:t>stadt-als-campus.html</a:t>
            </a:r>
            <a:endParaRPr lang="en-US" sz="1000" dirty="0"/>
          </a:p>
        </p:txBody>
      </p:sp>
      <p:pic>
        <p:nvPicPr>
          <p:cNvPr id="22" name="Grafik 21" descr="Ein Bild, das Text, Computer, computer, Ausgabegerät enthält.&#10;&#10;Automatisch generierte Beschreibung">
            <a:extLst>
              <a:ext uri="{FF2B5EF4-FFF2-40B4-BE49-F238E27FC236}">
                <a16:creationId xmlns:a16="http://schemas.microsoft.com/office/drawing/2014/main" id="{15AEED22-834A-DA5A-1D12-E3CEA3E1B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39"/>
          <a:stretch/>
        </p:blipFill>
        <p:spPr>
          <a:xfrm>
            <a:off x="254236" y="956193"/>
            <a:ext cx="8785224" cy="5067645"/>
          </a:xfrm>
          <a:prstGeom prst="rect">
            <a:avLst/>
          </a:prstGeom>
        </p:spPr>
      </p:pic>
      <p:pic>
        <p:nvPicPr>
          <p:cNvPr id="3" name="Grafik 2" descr="Ein Bild, das Muster, nähen enthält.&#10;&#10;Automatisch generierte Beschreibung">
            <a:extLst>
              <a:ext uri="{FF2B5EF4-FFF2-40B4-BE49-F238E27FC236}">
                <a16:creationId xmlns:a16="http://schemas.microsoft.com/office/drawing/2014/main" id="{8C952EC2-3BD8-91BD-86F3-7BE64D59C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982" y="332656"/>
            <a:ext cx="243699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7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186BF-E2B7-8FEB-F120-680D2E71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 2" descr="Abbildung-Bildung.jpg">
            <a:extLst>
              <a:ext uri="{FF2B5EF4-FFF2-40B4-BE49-F238E27FC236}">
                <a16:creationId xmlns:a16="http://schemas.microsoft.com/office/drawing/2014/main" id="{5DA148E4-E77B-F3E8-C72F-AF50CFD05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25926" r="9904" b="26173"/>
          <a:stretch>
            <a:fillRect/>
          </a:stretch>
        </p:blipFill>
        <p:spPr bwMode="auto">
          <a:xfrm>
            <a:off x="2233613" y="249239"/>
            <a:ext cx="72326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ihandform 2">
            <a:extLst>
              <a:ext uri="{FF2B5EF4-FFF2-40B4-BE49-F238E27FC236}">
                <a16:creationId xmlns:a16="http://schemas.microsoft.com/office/drawing/2014/main" id="{4B28822E-0B87-9386-8088-BC2E0C844C63}"/>
              </a:ext>
            </a:extLst>
          </p:cNvPr>
          <p:cNvSpPr/>
          <p:nvPr/>
        </p:nvSpPr>
        <p:spPr bwMode="auto">
          <a:xfrm>
            <a:off x="2999656" y="764704"/>
            <a:ext cx="6626431" cy="4821382"/>
          </a:xfrm>
          <a:custGeom>
            <a:avLst/>
            <a:gdLst>
              <a:gd name="connsiteX0" fmla="*/ 5747657 w 6626431"/>
              <a:gd name="connsiteY0" fmla="*/ 4690754 h 4821382"/>
              <a:gd name="connsiteX1" fmla="*/ 5712031 w 6626431"/>
              <a:gd name="connsiteY1" fmla="*/ 4750130 h 4821382"/>
              <a:gd name="connsiteX2" fmla="*/ 5676405 w 6626431"/>
              <a:gd name="connsiteY2" fmla="*/ 4762006 h 4821382"/>
              <a:gd name="connsiteX3" fmla="*/ 5569527 w 6626431"/>
              <a:gd name="connsiteY3" fmla="*/ 4809507 h 4821382"/>
              <a:gd name="connsiteX4" fmla="*/ 5498275 w 6626431"/>
              <a:gd name="connsiteY4" fmla="*/ 4821382 h 4821382"/>
              <a:gd name="connsiteX5" fmla="*/ 4762005 w 6626431"/>
              <a:gd name="connsiteY5" fmla="*/ 4809507 h 4821382"/>
              <a:gd name="connsiteX6" fmla="*/ 4702628 w 6626431"/>
              <a:gd name="connsiteY6" fmla="*/ 4797631 h 4821382"/>
              <a:gd name="connsiteX7" fmla="*/ 4583875 w 6626431"/>
              <a:gd name="connsiteY7" fmla="*/ 4785756 h 4821382"/>
              <a:gd name="connsiteX8" fmla="*/ 4524499 w 6626431"/>
              <a:gd name="connsiteY8" fmla="*/ 4773881 h 4821382"/>
              <a:gd name="connsiteX9" fmla="*/ 4476997 w 6626431"/>
              <a:gd name="connsiteY9" fmla="*/ 4762006 h 4821382"/>
              <a:gd name="connsiteX10" fmla="*/ 4358244 w 6626431"/>
              <a:gd name="connsiteY10" fmla="*/ 4738255 h 4821382"/>
              <a:gd name="connsiteX11" fmla="*/ 4239491 w 6626431"/>
              <a:gd name="connsiteY11" fmla="*/ 4702629 h 4821382"/>
              <a:gd name="connsiteX12" fmla="*/ 4144488 w 6626431"/>
              <a:gd name="connsiteY12" fmla="*/ 4678878 h 4821382"/>
              <a:gd name="connsiteX13" fmla="*/ 4096987 w 6626431"/>
              <a:gd name="connsiteY13" fmla="*/ 4667003 h 4821382"/>
              <a:gd name="connsiteX14" fmla="*/ 4001984 w 6626431"/>
              <a:gd name="connsiteY14" fmla="*/ 4643252 h 4821382"/>
              <a:gd name="connsiteX15" fmla="*/ 3954483 w 6626431"/>
              <a:gd name="connsiteY15" fmla="*/ 4619502 h 4821382"/>
              <a:gd name="connsiteX16" fmla="*/ 3906982 w 6626431"/>
              <a:gd name="connsiteY16" fmla="*/ 4607626 h 4821382"/>
              <a:gd name="connsiteX17" fmla="*/ 3800104 w 6626431"/>
              <a:gd name="connsiteY17" fmla="*/ 4572000 h 4821382"/>
              <a:gd name="connsiteX18" fmla="*/ 3764478 w 6626431"/>
              <a:gd name="connsiteY18" fmla="*/ 4560125 h 4821382"/>
              <a:gd name="connsiteX19" fmla="*/ 3728852 w 6626431"/>
              <a:gd name="connsiteY19" fmla="*/ 4548250 h 4821382"/>
              <a:gd name="connsiteX20" fmla="*/ 3610099 w 6626431"/>
              <a:gd name="connsiteY20" fmla="*/ 4512624 h 4821382"/>
              <a:gd name="connsiteX21" fmla="*/ 3574473 w 6626431"/>
              <a:gd name="connsiteY21" fmla="*/ 4500748 h 4821382"/>
              <a:gd name="connsiteX22" fmla="*/ 3515096 w 6626431"/>
              <a:gd name="connsiteY22" fmla="*/ 4488873 h 4821382"/>
              <a:gd name="connsiteX23" fmla="*/ 2897579 w 6626431"/>
              <a:gd name="connsiteY23" fmla="*/ 4512624 h 4821382"/>
              <a:gd name="connsiteX24" fmla="*/ 2790701 w 6626431"/>
              <a:gd name="connsiteY24" fmla="*/ 4524499 h 4821382"/>
              <a:gd name="connsiteX25" fmla="*/ 2731325 w 6626431"/>
              <a:gd name="connsiteY25" fmla="*/ 4536374 h 4821382"/>
              <a:gd name="connsiteX26" fmla="*/ 2660073 w 6626431"/>
              <a:gd name="connsiteY26" fmla="*/ 4548250 h 4821382"/>
              <a:gd name="connsiteX27" fmla="*/ 2600696 w 6626431"/>
              <a:gd name="connsiteY27" fmla="*/ 4560125 h 4821382"/>
              <a:gd name="connsiteX28" fmla="*/ 2505693 w 6626431"/>
              <a:gd name="connsiteY28" fmla="*/ 4572000 h 4821382"/>
              <a:gd name="connsiteX29" fmla="*/ 2410691 w 6626431"/>
              <a:gd name="connsiteY29" fmla="*/ 4595751 h 4821382"/>
              <a:gd name="connsiteX30" fmla="*/ 2327564 w 6626431"/>
              <a:gd name="connsiteY30" fmla="*/ 4619502 h 4821382"/>
              <a:gd name="connsiteX31" fmla="*/ 2268187 w 6626431"/>
              <a:gd name="connsiteY31" fmla="*/ 4631377 h 4821382"/>
              <a:gd name="connsiteX32" fmla="*/ 2220686 w 6626431"/>
              <a:gd name="connsiteY32" fmla="*/ 4643252 h 4821382"/>
              <a:gd name="connsiteX33" fmla="*/ 2161309 w 6626431"/>
              <a:gd name="connsiteY33" fmla="*/ 4655128 h 4821382"/>
              <a:gd name="connsiteX34" fmla="*/ 2090057 w 6626431"/>
              <a:gd name="connsiteY34" fmla="*/ 4678878 h 4821382"/>
              <a:gd name="connsiteX35" fmla="*/ 1959428 w 6626431"/>
              <a:gd name="connsiteY35" fmla="*/ 4702629 h 4821382"/>
              <a:gd name="connsiteX36" fmla="*/ 1460665 w 6626431"/>
              <a:gd name="connsiteY36" fmla="*/ 4714504 h 4821382"/>
              <a:gd name="connsiteX37" fmla="*/ 1068779 w 6626431"/>
              <a:gd name="connsiteY37" fmla="*/ 4690754 h 4821382"/>
              <a:gd name="connsiteX38" fmla="*/ 997527 w 6626431"/>
              <a:gd name="connsiteY38" fmla="*/ 4667003 h 4821382"/>
              <a:gd name="connsiteX39" fmla="*/ 831273 w 6626431"/>
              <a:gd name="connsiteY39" fmla="*/ 4619502 h 4821382"/>
              <a:gd name="connsiteX40" fmla="*/ 771896 w 6626431"/>
              <a:gd name="connsiteY40" fmla="*/ 4595751 h 4821382"/>
              <a:gd name="connsiteX41" fmla="*/ 688769 w 6626431"/>
              <a:gd name="connsiteY41" fmla="*/ 4548250 h 4821382"/>
              <a:gd name="connsiteX42" fmla="*/ 570015 w 6626431"/>
              <a:gd name="connsiteY42" fmla="*/ 4476998 h 4821382"/>
              <a:gd name="connsiteX43" fmla="*/ 439387 w 6626431"/>
              <a:gd name="connsiteY43" fmla="*/ 4381995 h 4821382"/>
              <a:gd name="connsiteX44" fmla="*/ 391886 w 6626431"/>
              <a:gd name="connsiteY44" fmla="*/ 4346369 h 4821382"/>
              <a:gd name="connsiteX45" fmla="*/ 356260 w 6626431"/>
              <a:gd name="connsiteY45" fmla="*/ 4322619 h 4821382"/>
              <a:gd name="connsiteX46" fmla="*/ 285008 w 6626431"/>
              <a:gd name="connsiteY46" fmla="*/ 4251367 h 4821382"/>
              <a:gd name="connsiteX47" fmla="*/ 166254 w 6626431"/>
              <a:gd name="connsiteY47" fmla="*/ 4144489 h 4821382"/>
              <a:gd name="connsiteX48" fmla="*/ 130628 w 6626431"/>
              <a:gd name="connsiteY48" fmla="*/ 4108863 h 4821382"/>
              <a:gd name="connsiteX49" fmla="*/ 106878 w 6626431"/>
              <a:gd name="connsiteY49" fmla="*/ 4073237 h 4821382"/>
              <a:gd name="connsiteX50" fmla="*/ 59376 w 6626431"/>
              <a:gd name="connsiteY50" fmla="*/ 4037611 h 4821382"/>
              <a:gd name="connsiteX51" fmla="*/ 11875 w 6626431"/>
              <a:gd name="connsiteY51" fmla="*/ 3930733 h 4821382"/>
              <a:gd name="connsiteX52" fmla="*/ 0 w 6626431"/>
              <a:gd name="connsiteY52" fmla="*/ 3895107 h 4821382"/>
              <a:gd name="connsiteX53" fmla="*/ 11875 w 6626431"/>
              <a:gd name="connsiteY53" fmla="*/ 3847606 h 4821382"/>
              <a:gd name="connsiteX54" fmla="*/ 23751 w 6626431"/>
              <a:gd name="connsiteY54" fmla="*/ 3811980 h 4821382"/>
              <a:gd name="connsiteX55" fmla="*/ 47501 w 6626431"/>
              <a:gd name="connsiteY55" fmla="*/ 3669476 h 4821382"/>
              <a:gd name="connsiteX56" fmla="*/ 71252 w 6626431"/>
              <a:gd name="connsiteY56" fmla="*/ 3598224 h 4821382"/>
              <a:gd name="connsiteX57" fmla="*/ 95002 w 6626431"/>
              <a:gd name="connsiteY57" fmla="*/ 3526972 h 4821382"/>
              <a:gd name="connsiteX58" fmla="*/ 106878 w 6626431"/>
              <a:gd name="connsiteY58" fmla="*/ 3491346 h 4821382"/>
              <a:gd name="connsiteX59" fmla="*/ 118753 w 6626431"/>
              <a:gd name="connsiteY59" fmla="*/ 3455720 h 4821382"/>
              <a:gd name="connsiteX60" fmla="*/ 154379 w 6626431"/>
              <a:gd name="connsiteY60" fmla="*/ 3396343 h 4821382"/>
              <a:gd name="connsiteX61" fmla="*/ 166254 w 6626431"/>
              <a:gd name="connsiteY61" fmla="*/ 3348842 h 4821382"/>
              <a:gd name="connsiteX62" fmla="*/ 213756 w 6626431"/>
              <a:gd name="connsiteY62" fmla="*/ 3277590 h 4821382"/>
              <a:gd name="connsiteX63" fmla="*/ 332509 w 6626431"/>
              <a:gd name="connsiteY63" fmla="*/ 3087585 h 4821382"/>
              <a:gd name="connsiteX64" fmla="*/ 356260 w 6626431"/>
              <a:gd name="connsiteY64" fmla="*/ 3051959 h 4821382"/>
              <a:gd name="connsiteX65" fmla="*/ 403761 w 6626431"/>
              <a:gd name="connsiteY65" fmla="*/ 3016333 h 4821382"/>
              <a:gd name="connsiteX66" fmla="*/ 475013 w 6626431"/>
              <a:gd name="connsiteY66" fmla="*/ 2933206 h 4821382"/>
              <a:gd name="connsiteX67" fmla="*/ 570015 w 6626431"/>
              <a:gd name="connsiteY67" fmla="*/ 2861954 h 4821382"/>
              <a:gd name="connsiteX68" fmla="*/ 605641 w 6626431"/>
              <a:gd name="connsiteY68" fmla="*/ 2814452 h 4821382"/>
              <a:gd name="connsiteX69" fmla="*/ 700644 w 6626431"/>
              <a:gd name="connsiteY69" fmla="*/ 2743200 h 4821382"/>
              <a:gd name="connsiteX70" fmla="*/ 748145 w 6626431"/>
              <a:gd name="connsiteY70" fmla="*/ 2707574 h 4821382"/>
              <a:gd name="connsiteX71" fmla="*/ 843148 w 6626431"/>
              <a:gd name="connsiteY71" fmla="*/ 2624447 h 4821382"/>
              <a:gd name="connsiteX72" fmla="*/ 890649 w 6626431"/>
              <a:gd name="connsiteY72" fmla="*/ 2576946 h 4821382"/>
              <a:gd name="connsiteX73" fmla="*/ 950026 w 6626431"/>
              <a:gd name="connsiteY73" fmla="*/ 2541320 h 4821382"/>
              <a:gd name="connsiteX74" fmla="*/ 1045028 w 6626431"/>
              <a:gd name="connsiteY74" fmla="*/ 2446317 h 4821382"/>
              <a:gd name="connsiteX75" fmla="*/ 1128156 w 6626431"/>
              <a:gd name="connsiteY75" fmla="*/ 2375065 h 4821382"/>
              <a:gd name="connsiteX76" fmla="*/ 1151906 w 6626431"/>
              <a:gd name="connsiteY76" fmla="*/ 2339439 h 4821382"/>
              <a:gd name="connsiteX77" fmla="*/ 1116280 w 6626431"/>
              <a:gd name="connsiteY77" fmla="*/ 2149434 h 4821382"/>
              <a:gd name="connsiteX78" fmla="*/ 1068779 w 6626431"/>
              <a:gd name="connsiteY78" fmla="*/ 2078182 h 4821382"/>
              <a:gd name="connsiteX79" fmla="*/ 1021278 w 6626431"/>
              <a:gd name="connsiteY79" fmla="*/ 2006930 h 4821382"/>
              <a:gd name="connsiteX80" fmla="*/ 973776 w 6626431"/>
              <a:gd name="connsiteY80" fmla="*/ 1935678 h 4821382"/>
              <a:gd name="connsiteX81" fmla="*/ 926275 w 6626431"/>
              <a:gd name="connsiteY81" fmla="*/ 1864426 h 4821382"/>
              <a:gd name="connsiteX82" fmla="*/ 878774 w 6626431"/>
              <a:gd name="connsiteY82" fmla="*/ 1793174 h 4821382"/>
              <a:gd name="connsiteX83" fmla="*/ 843148 w 6626431"/>
              <a:gd name="connsiteY83" fmla="*/ 1757548 h 4821382"/>
              <a:gd name="connsiteX84" fmla="*/ 819397 w 6626431"/>
              <a:gd name="connsiteY84" fmla="*/ 1721922 h 4821382"/>
              <a:gd name="connsiteX85" fmla="*/ 783771 w 6626431"/>
              <a:gd name="connsiteY85" fmla="*/ 1674421 h 4821382"/>
              <a:gd name="connsiteX86" fmla="*/ 760021 w 6626431"/>
              <a:gd name="connsiteY86" fmla="*/ 1638795 h 4821382"/>
              <a:gd name="connsiteX87" fmla="*/ 724395 w 6626431"/>
              <a:gd name="connsiteY87" fmla="*/ 1591294 h 4821382"/>
              <a:gd name="connsiteX88" fmla="*/ 700644 w 6626431"/>
              <a:gd name="connsiteY88" fmla="*/ 1555668 h 4821382"/>
              <a:gd name="connsiteX89" fmla="*/ 629392 w 6626431"/>
              <a:gd name="connsiteY89" fmla="*/ 1472541 h 4821382"/>
              <a:gd name="connsiteX90" fmla="*/ 605641 w 6626431"/>
              <a:gd name="connsiteY90" fmla="*/ 1436915 h 4821382"/>
              <a:gd name="connsiteX91" fmla="*/ 570015 w 6626431"/>
              <a:gd name="connsiteY91" fmla="*/ 1401289 h 4821382"/>
              <a:gd name="connsiteX92" fmla="*/ 522514 w 6626431"/>
              <a:gd name="connsiteY92" fmla="*/ 1330037 h 4821382"/>
              <a:gd name="connsiteX93" fmla="*/ 486888 w 6626431"/>
              <a:gd name="connsiteY93" fmla="*/ 1282535 h 4821382"/>
              <a:gd name="connsiteX94" fmla="*/ 439387 w 6626431"/>
              <a:gd name="connsiteY94" fmla="*/ 1199408 h 4821382"/>
              <a:gd name="connsiteX95" fmla="*/ 415636 w 6626431"/>
              <a:gd name="connsiteY95" fmla="*/ 1151907 h 4821382"/>
              <a:gd name="connsiteX96" fmla="*/ 403761 w 6626431"/>
              <a:gd name="connsiteY96" fmla="*/ 1104406 h 4821382"/>
              <a:gd name="connsiteX97" fmla="*/ 356260 w 6626431"/>
              <a:gd name="connsiteY97" fmla="*/ 1021278 h 4821382"/>
              <a:gd name="connsiteX98" fmla="*/ 320634 w 6626431"/>
              <a:gd name="connsiteY98" fmla="*/ 950026 h 4821382"/>
              <a:gd name="connsiteX99" fmla="*/ 285008 w 6626431"/>
              <a:gd name="connsiteY99" fmla="*/ 819398 h 4821382"/>
              <a:gd name="connsiteX100" fmla="*/ 285008 w 6626431"/>
              <a:gd name="connsiteY100" fmla="*/ 486889 h 4821382"/>
              <a:gd name="connsiteX101" fmla="*/ 308758 w 6626431"/>
              <a:gd name="connsiteY101" fmla="*/ 380011 h 4821382"/>
              <a:gd name="connsiteX102" fmla="*/ 368135 w 6626431"/>
              <a:gd name="connsiteY102" fmla="*/ 285008 h 4821382"/>
              <a:gd name="connsiteX103" fmla="*/ 415636 w 6626431"/>
              <a:gd name="connsiteY103" fmla="*/ 213756 h 4821382"/>
              <a:gd name="connsiteX104" fmla="*/ 463138 w 6626431"/>
              <a:gd name="connsiteY104" fmla="*/ 178130 h 4821382"/>
              <a:gd name="connsiteX105" fmla="*/ 498764 w 6626431"/>
              <a:gd name="connsiteY105" fmla="*/ 154380 h 4821382"/>
              <a:gd name="connsiteX106" fmla="*/ 534389 w 6626431"/>
              <a:gd name="connsiteY106" fmla="*/ 118754 h 4821382"/>
              <a:gd name="connsiteX107" fmla="*/ 641267 w 6626431"/>
              <a:gd name="connsiteY107" fmla="*/ 59377 h 4821382"/>
              <a:gd name="connsiteX108" fmla="*/ 712519 w 6626431"/>
              <a:gd name="connsiteY108" fmla="*/ 23751 h 4821382"/>
              <a:gd name="connsiteX109" fmla="*/ 807522 w 6626431"/>
              <a:gd name="connsiteY109" fmla="*/ 0 h 4821382"/>
              <a:gd name="connsiteX110" fmla="*/ 1009402 w 6626431"/>
              <a:gd name="connsiteY110" fmla="*/ 11876 h 4821382"/>
              <a:gd name="connsiteX111" fmla="*/ 1151906 w 6626431"/>
              <a:gd name="connsiteY111" fmla="*/ 35626 h 4821382"/>
              <a:gd name="connsiteX112" fmla="*/ 1294410 w 6626431"/>
              <a:gd name="connsiteY112" fmla="*/ 71252 h 4821382"/>
              <a:gd name="connsiteX113" fmla="*/ 1330036 w 6626431"/>
              <a:gd name="connsiteY113" fmla="*/ 83128 h 4821382"/>
              <a:gd name="connsiteX114" fmla="*/ 1389413 w 6626431"/>
              <a:gd name="connsiteY114" fmla="*/ 95003 h 4821382"/>
              <a:gd name="connsiteX115" fmla="*/ 1460665 w 6626431"/>
              <a:gd name="connsiteY115" fmla="*/ 118754 h 4821382"/>
              <a:gd name="connsiteX116" fmla="*/ 1496291 w 6626431"/>
              <a:gd name="connsiteY116" fmla="*/ 130629 h 4821382"/>
              <a:gd name="connsiteX117" fmla="*/ 1555667 w 6626431"/>
              <a:gd name="connsiteY117" fmla="*/ 142504 h 4821382"/>
              <a:gd name="connsiteX118" fmla="*/ 1638795 w 6626431"/>
              <a:gd name="connsiteY118" fmla="*/ 178130 h 4821382"/>
              <a:gd name="connsiteX119" fmla="*/ 1698171 w 6626431"/>
              <a:gd name="connsiteY119" fmla="*/ 190006 h 4821382"/>
              <a:gd name="connsiteX120" fmla="*/ 1781299 w 6626431"/>
              <a:gd name="connsiteY120" fmla="*/ 213756 h 4821382"/>
              <a:gd name="connsiteX121" fmla="*/ 1864426 w 6626431"/>
              <a:gd name="connsiteY121" fmla="*/ 225631 h 4821382"/>
              <a:gd name="connsiteX122" fmla="*/ 1911927 w 6626431"/>
              <a:gd name="connsiteY122" fmla="*/ 237507 h 4821382"/>
              <a:gd name="connsiteX123" fmla="*/ 2006930 w 6626431"/>
              <a:gd name="connsiteY123" fmla="*/ 249382 h 4821382"/>
              <a:gd name="connsiteX124" fmla="*/ 2078182 w 6626431"/>
              <a:gd name="connsiteY124" fmla="*/ 261257 h 4821382"/>
              <a:gd name="connsiteX125" fmla="*/ 2291938 w 6626431"/>
              <a:gd name="connsiteY125" fmla="*/ 285008 h 4821382"/>
              <a:gd name="connsiteX126" fmla="*/ 2470067 w 6626431"/>
              <a:gd name="connsiteY126" fmla="*/ 308759 h 4821382"/>
              <a:gd name="connsiteX127" fmla="*/ 3277589 w 6626431"/>
              <a:gd name="connsiteY127" fmla="*/ 296883 h 4821382"/>
              <a:gd name="connsiteX128" fmla="*/ 3526971 w 6626431"/>
              <a:gd name="connsiteY128" fmla="*/ 273133 h 4821382"/>
              <a:gd name="connsiteX129" fmla="*/ 3776353 w 6626431"/>
              <a:gd name="connsiteY129" fmla="*/ 261257 h 4821382"/>
              <a:gd name="connsiteX130" fmla="*/ 4120738 w 6626431"/>
              <a:gd name="connsiteY130" fmla="*/ 237507 h 4821382"/>
              <a:gd name="connsiteX131" fmla="*/ 4263241 w 6626431"/>
              <a:gd name="connsiteY131" fmla="*/ 225631 h 4821382"/>
              <a:gd name="connsiteX132" fmla="*/ 4346369 w 6626431"/>
              <a:gd name="connsiteY132" fmla="*/ 213756 h 4821382"/>
              <a:gd name="connsiteX133" fmla="*/ 4690753 w 6626431"/>
              <a:gd name="connsiteY133" fmla="*/ 201881 h 4821382"/>
              <a:gd name="connsiteX134" fmla="*/ 4975761 w 6626431"/>
              <a:gd name="connsiteY134" fmla="*/ 190006 h 4821382"/>
              <a:gd name="connsiteX135" fmla="*/ 5391397 w 6626431"/>
              <a:gd name="connsiteY135" fmla="*/ 166255 h 4821382"/>
              <a:gd name="connsiteX136" fmla="*/ 5723906 w 6626431"/>
              <a:gd name="connsiteY136" fmla="*/ 178130 h 4821382"/>
              <a:gd name="connsiteX137" fmla="*/ 5795158 w 6626431"/>
              <a:gd name="connsiteY137" fmla="*/ 213756 h 4821382"/>
              <a:gd name="connsiteX138" fmla="*/ 5818909 w 6626431"/>
              <a:gd name="connsiteY138" fmla="*/ 249382 h 4821382"/>
              <a:gd name="connsiteX139" fmla="*/ 5842660 w 6626431"/>
              <a:gd name="connsiteY139" fmla="*/ 332509 h 4821382"/>
              <a:gd name="connsiteX140" fmla="*/ 5854535 w 6626431"/>
              <a:gd name="connsiteY140" fmla="*/ 368135 h 4821382"/>
              <a:gd name="connsiteX141" fmla="*/ 5830784 w 6626431"/>
              <a:gd name="connsiteY141" fmla="*/ 498764 h 4821382"/>
              <a:gd name="connsiteX142" fmla="*/ 5747657 w 6626431"/>
              <a:gd name="connsiteY142" fmla="*/ 641268 h 4821382"/>
              <a:gd name="connsiteX143" fmla="*/ 5700156 w 6626431"/>
              <a:gd name="connsiteY143" fmla="*/ 688769 h 4821382"/>
              <a:gd name="connsiteX144" fmla="*/ 5628904 w 6626431"/>
              <a:gd name="connsiteY144" fmla="*/ 783772 h 4821382"/>
              <a:gd name="connsiteX145" fmla="*/ 5593278 w 6626431"/>
              <a:gd name="connsiteY145" fmla="*/ 819398 h 4821382"/>
              <a:gd name="connsiteX146" fmla="*/ 5510151 w 6626431"/>
              <a:gd name="connsiteY146" fmla="*/ 914400 h 4821382"/>
              <a:gd name="connsiteX147" fmla="*/ 5462649 w 6626431"/>
              <a:gd name="connsiteY147" fmla="*/ 938151 h 4821382"/>
              <a:gd name="connsiteX148" fmla="*/ 5379522 w 6626431"/>
              <a:gd name="connsiteY148" fmla="*/ 1021278 h 4821382"/>
              <a:gd name="connsiteX149" fmla="*/ 5343896 w 6626431"/>
              <a:gd name="connsiteY149" fmla="*/ 1068780 h 4821382"/>
              <a:gd name="connsiteX150" fmla="*/ 5260769 w 6626431"/>
              <a:gd name="connsiteY150" fmla="*/ 1151907 h 4821382"/>
              <a:gd name="connsiteX151" fmla="*/ 5177641 w 6626431"/>
              <a:gd name="connsiteY151" fmla="*/ 1246909 h 4821382"/>
              <a:gd name="connsiteX152" fmla="*/ 5106389 w 6626431"/>
              <a:gd name="connsiteY152" fmla="*/ 1341912 h 4821382"/>
              <a:gd name="connsiteX153" fmla="*/ 5058888 w 6626431"/>
              <a:gd name="connsiteY153" fmla="*/ 1389413 h 4821382"/>
              <a:gd name="connsiteX154" fmla="*/ 4963886 w 6626431"/>
              <a:gd name="connsiteY154" fmla="*/ 1520042 h 4821382"/>
              <a:gd name="connsiteX155" fmla="*/ 4916384 w 6626431"/>
              <a:gd name="connsiteY155" fmla="*/ 1567543 h 4821382"/>
              <a:gd name="connsiteX156" fmla="*/ 4868883 w 6626431"/>
              <a:gd name="connsiteY156" fmla="*/ 1638795 h 4821382"/>
              <a:gd name="connsiteX157" fmla="*/ 4785756 w 6626431"/>
              <a:gd name="connsiteY157" fmla="*/ 1733798 h 4821382"/>
              <a:gd name="connsiteX158" fmla="*/ 4714504 w 6626431"/>
              <a:gd name="connsiteY158" fmla="*/ 1828800 h 4821382"/>
              <a:gd name="connsiteX159" fmla="*/ 4619501 w 6626431"/>
              <a:gd name="connsiteY159" fmla="*/ 1923803 h 4821382"/>
              <a:gd name="connsiteX160" fmla="*/ 4595751 w 6626431"/>
              <a:gd name="connsiteY160" fmla="*/ 1971304 h 4821382"/>
              <a:gd name="connsiteX161" fmla="*/ 4583875 w 6626431"/>
              <a:gd name="connsiteY161" fmla="*/ 2006930 h 4821382"/>
              <a:gd name="connsiteX162" fmla="*/ 4560125 w 6626431"/>
              <a:gd name="connsiteY162" fmla="*/ 2042556 h 4821382"/>
              <a:gd name="connsiteX163" fmla="*/ 4512623 w 6626431"/>
              <a:gd name="connsiteY163" fmla="*/ 2137559 h 4821382"/>
              <a:gd name="connsiteX164" fmla="*/ 4536374 w 6626431"/>
              <a:gd name="connsiteY164" fmla="*/ 2351315 h 4821382"/>
              <a:gd name="connsiteX165" fmla="*/ 4548249 w 6626431"/>
              <a:gd name="connsiteY165" fmla="*/ 2386941 h 4821382"/>
              <a:gd name="connsiteX166" fmla="*/ 4595751 w 6626431"/>
              <a:gd name="connsiteY166" fmla="*/ 2470068 h 4821382"/>
              <a:gd name="connsiteX167" fmla="*/ 4667002 w 6626431"/>
              <a:gd name="connsiteY167" fmla="*/ 2553195 h 4821382"/>
              <a:gd name="connsiteX168" fmla="*/ 4702628 w 6626431"/>
              <a:gd name="connsiteY168" fmla="*/ 2576946 h 4821382"/>
              <a:gd name="connsiteX169" fmla="*/ 4738254 w 6626431"/>
              <a:gd name="connsiteY169" fmla="*/ 2612572 h 4821382"/>
              <a:gd name="connsiteX170" fmla="*/ 4892634 w 6626431"/>
              <a:gd name="connsiteY170" fmla="*/ 2695699 h 4821382"/>
              <a:gd name="connsiteX171" fmla="*/ 4975761 w 6626431"/>
              <a:gd name="connsiteY171" fmla="*/ 2731325 h 4821382"/>
              <a:gd name="connsiteX172" fmla="*/ 5142015 w 6626431"/>
              <a:gd name="connsiteY172" fmla="*/ 2790702 h 4821382"/>
              <a:gd name="connsiteX173" fmla="*/ 5177641 w 6626431"/>
              <a:gd name="connsiteY173" fmla="*/ 2802577 h 4821382"/>
              <a:gd name="connsiteX174" fmla="*/ 5248893 w 6626431"/>
              <a:gd name="connsiteY174" fmla="*/ 2814452 h 4821382"/>
              <a:gd name="connsiteX175" fmla="*/ 5462649 w 6626431"/>
              <a:gd name="connsiteY175" fmla="*/ 2861954 h 4821382"/>
              <a:gd name="connsiteX176" fmla="*/ 5533901 w 6626431"/>
              <a:gd name="connsiteY176" fmla="*/ 2873829 h 4821382"/>
              <a:gd name="connsiteX177" fmla="*/ 5569527 w 6626431"/>
              <a:gd name="connsiteY177" fmla="*/ 2885704 h 4821382"/>
              <a:gd name="connsiteX178" fmla="*/ 5676405 w 6626431"/>
              <a:gd name="connsiteY178" fmla="*/ 2897580 h 4821382"/>
              <a:gd name="connsiteX179" fmla="*/ 5937662 w 6626431"/>
              <a:gd name="connsiteY179" fmla="*/ 2933206 h 4821382"/>
              <a:gd name="connsiteX180" fmla="*/ 6056415 w 6626431"/>
              <a:gd name="connsiteY180" fmla="*/ 2968831 h 4821382"/>
              <a:gd name="connsiteX181" fmla="*/ 6092041 w 6626431"/>
              <a:gd name="connsiteY181" fmla="*/ 2980707 h 4821382"/>
              <a:gd name="connsiteX182" fmla="*/ 6127667 w 6626431"/>
              <a:gd name="connsiteY182" fmla="*/ 2992582 h 4821382"/>
              <a:gd name="connsiteX183" fmla="*/ 6175169 w 6626431"/>
              <a:gd name="connsiteY183" fmla="*/ 3016333 h 4821382"/>
              <a:gd name="connsiteX184" fmla="*/ 6246421 w 6626431"/>
              <a:gd name="connsiteY184" fmla="*/ 3040083 h 4821382"/>
              <a:gd name="connsiteX185" fmla="*/ 6282047 w 6626431"/>
              <a:gd name="connsiteY185" fmla="*/ 3063834 h 4821382"/>
              <a:gd name="connsiteX186" fmla="*/ 6317673 w 6626431"/>
              <a:gd name="connsiteY186" fmla="*/ 3075709 h 4821382"/>
              <a:gd name="connsiteX187" fmla="*/ 6424551 w 6626431"/>
              <a:gd name="connsiteY187" fmla="*/ 3170712 h 4821382"/>
              <a:gd name="connsiteX188" fmla="*/ 6472052 w 6626431"/>
              <a:gd name="connsiteY188" fmla="*/ 3206338 h 4821382"/>
              <a:gd name="connsiteX189" fmla="*/ 6495802 w 6626431"/>
              <a:gd name="connsiteY189" fmla="*/ 3241964 h 4821382"/>
              <a:gd name="connsiteX190" fmla="*/ 6590805 w 6626431"/>
              <a:gd name="connsiteY190" fmla="*/ 3372593 h 4821382"/>
              <a:gd name="connsiteX191" fmla="*/ 6614556 w 6626431"/>
              <a:gd name="connsiteY191" fmla="*/ 3455720 h 4821382"/>
              <a:gd name="connsiteX192" fmla="*/ 6626431 w 6626431"/>
              <a:gd name="connsiteY192" fmla="*/ 3491346 h 4821382"/>
              <a:gd name="connsiteX193" fmla="*/ 6614556 w 6626431"/>
              <a:gd name="connsiteY193" fmla="*/ 3562598 h 4821382"/>
              <a:gd name="connsiteX194" fmla="*/ 6602680 w 6626431"/>
              <a:gd name="connsiteY194" fmla="*/ 3598224 h 4821382"/>
              <a:gd name="connsiteX195" fmla="*/ 6590805 w 6626431"/>
              <a:gd name="connsiteY195" fmla="*/ 3645725 h 4821382"/>
              <a:gd name="connsiteX196" fmla="*/ 6567054 w 6626431"/>
              <a:gd name="connsiteY196" fmla="*/ 3716977 h 4821382"/>
              <a:gd name="connsiteX197" fmla="*/ 6519553 w 6626431"/>
              <a:gd name="connsiteY197" fmla="*/ 3788229 h 4821382"/>
              <a:gd name="connsiteX198" fmla="*/ 6495802 w 6626431"/>
              <a:gd name="connsiteY198" fmla="*/ 3823855 h 4821382"/>
              <a:gd name="connsiteX199" fmla="*/ 6460176 w 6626431"/>
              <a:gd name="connsiteY199" fmla="*/ 3847606 h 4821382"/>
              <a:gd name="connsiteX200" fmla="*/ 6412675 w 6626431"/>
              <a:gd name="connsiteY200" fmla="*/ 3906982 h 4821382"/>
              <a:gd name="connsiteX201" fmla="*/ 6365174 w 6626431"/>
              <a:gd name="connsiteY201" fmla="*/ 3978234 h 4821382"/>
              <a:gd name="connsiteX202" fmla="*/ 6305797 w 6626431"/>
              <a:gd name="connsiteY202" fmla="*/ 4049486 h 4821382"/>
              <a:gd name="connsiteX203" fmla="*/ 6270171 w 6626431"/>
              <a:gd name="connsiteY203" fmla="*/ 4085112 h 4821382"/>
              <a:gd name="connsiteX204" fmla="*/ 6222670 w 6626431"/>
              <a:gd name="connsiteY204" fmla="*/ 4156364 h 4821382"/>
              <a:gd name="connsiteX205" fmla="*/ 6187044 w 6626431"/>
              <a:gd name="connsiteY205" fmla="*/ 4191990 h 4821382"/>
              <a:gd name="connsiteX206" fmla="*/ 6139543 w 6626431"/>
              <a:gd name="connsiteY206" fmla="*/ 4275117 h 4821382"/>
              <a:gd name="connsiteX207" fmla="*/ 6044540 w 6626431"/>
              <a:gd name="connsiteY207" fmla="*/ 4370120 h 4821382"/>
              <a:gd name="connsiteX208" fmla="*/ 5973288 w 6626431"/>
              <a:gd name="connsiteY208" fmla="*/ 4476998 h 4821382"/>
              <a:gd name="connsiteX209" fmla="*/ 5949538 w 6626431"/>
              <a:gd name="connsiteY209" fmla="*/ 4512624 h 4821382"/>
              <a:gd name="connsiteX210" fmla="*/ 5913912 w 6626431"/>
              <a:gd name="connsiteY210" fmla="*/ 4548250 h 4821382"/>
              <a:gd name="connsiteX211" fmla="*/ 5842660 w 6626431"/>
              <a:gd name="connsiteY211" fmla="*/ 4619502 h 4821382"/>
              <a:gd name="connsiteX212" fmla="*/ 5759532 w 6626431"/>
              <a:gd name="connsiteY212" fmla="*/ 4702629 h 4821382"/>
              <a:gd name="connsiteX213" fmla="*/ 5723906 w 6626431"/>
              <a:gd name="connsiteY213" fmla="*/ 4714504 h 4821382"/>
              <a:gd name="connsiteX214" fmla="*/ 5747657 w 6626431"/>
              <a:gd name="connsiteY214" fmla="*/ 4690754 h 482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626431" h="4821382">
                <a:moveTo>
                  <a:pt x="5747657" y="4690754"/>
                </a:moveTo>
                <a:cubicBezTo>
                  <a:pt x="5745678" y="4696692"/>
                  <a:pt x="5728352" y="4733809"/>
                  <a:pt x="5712031" y="4750130"/>
                </a:cubicBezTo>
                <a:cubicBezTo>
                  <a:pt x="5703180" y="4758981"/>
                  <a:pt x="5687911" y="4757075"/>
                  <a:pt x="5676405" y="4762006"/>
                </a:cubicBezTo>
                <a:cubicBezTo>
                  <a:pt x="5630750" y="4781573"/>
                  <a:pt x="5620158" y="4795699"/>
                  <a:pt x="5569527" y="4809507"/>
                </a:cubicBezTo>
                <a:cubicBezTo>
                  <a:pt x="5546297" y="4815842"/>
                  <a:pt x="5522026" y="4817424"/>
                  <a:pt x="5498275" y="4821382"/>
                </a:cubicBezTo>
                <a:lnTo>
                  <a:pt x="4762005" y="4809507"/>
                </a:lnTo>
                <a:cubicBezTo>
                  <a:pt x="4741830" y="4808905"/>
                  <a:pt x="4722635" y="4800299"/>
                  <a:pt x="4702628" y="4797631"/>
                </a:cubicBezTo>
                <a:cubicBezTo>
                  <a:pt x="4663195" y="4792373"/>
                  <a:pt x="4623459" y="4789714"/>
                  <a:pt x="4583875" y="4785756"/>
                </a:cubicBezTo>
                <a:cubicBezTo>
                  <a:pt x="4564083" y="4781798"/>
                  <a:pt x="4544202" y="4778259"/>
                  <a:pt x="4524499" y="4773881"/>
                </a:cubicBezTo>
                <a:cubicBezTo>
                  <a:pt x="4508566" y="4770341"/>
                  <a:pt x="4492956" y="4765426"/>
                  <a:pt x="4476997" y="4762006"/>
                </a:cubicBezTo>
                <a:cubicBezTo>
                  <a:pt x="4437525" y="4753548"/>
                  <a:pt x="4358244" y="4738255"/>
                  <a:pt x="4358244" y="4738255"/>
                </a:cubicBezTo>
                <a:cubicBezTo>
                  <a:pt x="4278336" y="4698300"/>
                  <a:pt x="4342991" y="4724808"/>
                  <a:pt x="4239491" y="4702629"/>
                </a:cubicBezTo>
                <a:cubicBezTo>
                  <a:pt x="4207573" y="4695790"/>
                  <a:pt x="4176156" y="4686795"/>
                  <a:pt x="4144488" y="4678878"/>
                </a:cubicBezTo>
                <a:lnTo>
                  <a:pt x="4096987" y="4667003"/>
                </a:lnTo>
                <a:cubicBezTo>
                  <a:pt x="4096982" y="4667002"/>
                  <a:pt x="4001988" y="4643254"/>
                  <a:pt x="4001984" y="4643252"/>
                </a:cubicBezTo>
                <a:cubicBezTo>
                  <a:pt x="3986150" y="4635335"/>
                  <a:pt x="3971058" y="4625718"/>
                  <a:pt x="3954483" y="4619502"/>
                </a:cubicBezTo>
                <a:cubicBezTo>
                  <a:pt x="3939201" y="4613771"/>
                  <a:pt x="3922615" y="4612316"/>
                  <a:pt x="3906982" y="4607626"/>
                </a:cubicBezTo>
                <a:cubicBezTo>
                  <a:pt x="3906897" y="4607601"/>
                  <a:pt x="3817959" y="4577952"/>
                  <a:pt x="3800104" y="4572000"/>
                </a:cubicBezTo>
                <a:lnTo>
                  <a:pt x="3764478" y="4560125"/>
                </a:lnTo>
                <a:lnTo>
                  <a:pt x="3728852" y="4548250"/>
                </a:lnTo>
                <a:cubicBezTo>
                  <a:pt x="3663864" y="4504924"/>
                  <a:pt x="3719265" y="4534458"/>
                  <a:pt x="3610099" y="4512624"/>
                </a:cubicBezTo>
                <a:cubicBezTo>
                  <a:pt x="3597824" y="4510169"/>
                  <a:pt x="3586617" y="4503784"/>
                  <a:pt x="3574473" y="4500748"/>
                </a:cubicBezTo>
                <a:cubicBezTo>
                  <a:pt x="3554891" y="4495853"/>
                  <a:pt x="3534888" y="4492831"/>
                  <a:pt x="3515096" y="4488873"/>
                </a:cubicBezTo>
                <a:cubicBezTo>
                  <a:pt x="3274255" y="4495563"/>
                  <a:pt x="3118534" y="4494947"/>
                  <a:pt x="2897579" y="4512624"/>
                </a:cubicBezTo>
                <a:cubicBezTo>
                  <a:pt x="2861848" y="4515483"/>
                  <a:pt x="2826186" y="4519430"/>
                  <a:pt x="2790701" y="4524499"/>
                </a:cubicBezTo>
                <a:cubicBezTo>
                  <a:pt x="2770720" y="4527353"/>
                  <a:pt x="2751183" y="4532763"/>
                  <a:pt x="2731325" y="4536374"/>
                </a:cubicBezTo>
                <a:cubicBezTo>
                  <a:pt x="2707635" y="4540681"/>
                  <a:pt x="2683763" y="4543943"/>
                  <a:pt x="2660073" y="4548250"/>
                </a:cubicBezTo>
                <a:cubicBezTo>
                  <a:pt x="2640214" y="4551861"/>
                  <a:pt x="2620646" y="4557056"/>
                  <a:pt x="2600696" y="4560125"/>
                </a:cubicBezTo>
                <a:cubicBezTo>
                  <a:pt x="2569153" y="4564978"/>
                  <a:pt x="2537361" y="4568042"/>
                  <a:pt x="2505693" y="4572000"/>
                </a:cubicBezTo>
                <a:cubicBezTo>
                  <a:pt x="2474026" y="4579917"/>
                  <a:pt x="2441658" y="4585429"/>
                  <a:pt x="2410691" y="4595751"/>
                </a:cubicBezTo>
                <a:cubicBezTo>
                  <a:pt x="2371024" y="4608973"/>
                  <a:pt x="2372289" y="4609563"/>
                  <a:pt x="2327564" y="4619502"/>
                </a:cubicBezTo>
                <a:cubicBezTo>
                  <a:pt x="2307860" y="4623881"/>
                  <a:pt x="2287891" y="4626999"/>
                  <a:pt x="2268187" y="4631377"/>
                </a:cubicBezTo>
                <a:cubicBezTo>
                  <a:pt x="2252255" y="4634917"/>
                  <a:pt x="2236618" y="4639711"/>
                  <a:pt x="2220686" y="4643252"/>
                </a:cubicBezTo>
                <a:cubicBezTo>
                  <a:pt x="2200982" y="4647631"/>
                  <a:pt x="2180782" y="4649817"/>
                  <a:pt x="2161309" y="4655128"/>
                </a:cubicBezTo>
                <a:cubicBezTo>
                  <a:pt x="2137156" y="4661715"/>
                  <a:pt x="2114606" y="4673968"/>
                  <a:pt x="2090057" y="4678878"/>
                </a:cubicBezTo>
                <a:cubicBezTo>
                  <a:pt x="2067394" y="4683411"/>
                  <a:pt x="1978627" y="4701829"/>
                  <a:pt x="1959428" y="4702629"/>
                </a:cubicBezTo>
                <a:cubicBezTo>
                  <a:pt x="1793271" y="4709552"/>
                  <a:pt x="1626919" y="4710546"/>
                  <a:pt x="1460665" y="4714504"/>
                </a:cubicBezTo>
                <a:cubicBezTo>
                  <a:pt x="1439183" y="4713645"/>
                  <a:pt x="1163038" y="4710952"/>
                  <a:pt x="1068779" y="4690754"/>
                </a:cubicBezTo>
                <a:cubicBezTo>
                  <a:pt x="1044299" y="4685508"/>
                  <a:pt x="1021599" y="4673881"/>
                  <a:pt x="997527" y="4667003"/>
                </a:cubicBezTo>
                <a:cubicBezTo>
                  <a:pt x="918720" y="4644486"/>
                  <a:pt x="902443" y="4647970"/>
                  <a:pt x="831273" y="4619502"/>
                </a:cubicBezTo>
                <a:cubicBezTo>
                  <a:pt x="811481" y="4611585"/>
                  <a:pt x="790530" y="4606104"/>
                  <a:pt x="771896" y="4595751"/>
                </a:cubicBezTo>
                <a:cubicBezTo>
                  <a:pt x="664057" y="4535840"/>
                  <a:pt x="774999" y="4576992"/>
                  <a:pt x="688769" y="4548250"/>
                </a:cubicBezTo>
                <a:cubicBezTo>
                  <a:pt x="514467" y="4432047"/>
                  <a:pt x="697823" y="4550030"/>
                  <a:pt x="570015" y="4476998"/>
                </a:cubicBezTo>
                <a:cubicBezTo>
                  <a:pt x="538023" y="4458717"/>
                  <a:pt x="444380" y="4385740"/>
                  <a:pt x="439387" y="4381995"/>
                </a:cubicBezTo>
                <a:cubicBezTo>
                  <a:pt x="423553" y="4370120"/>
                  <a:pt x="408354" y="4357347"/>
                  <a:pt x="391886" y="4346369"/>
                </a:cubicBezTo>
                <a:cubicBezTo>
                  <a:pt x="380011" y="4338452"/>
                  <a:pt x="366927" y="4332101"/>
                  <a:pt x="356260" y="4322619"/>
                </a:cubicBezTo>
                <a:cubicBezTo>
                  <a:pt x="331156" y="4300304"/>
                  <a:pt x="312955" y="4269999"/>
                  <a:pt x="285008" y="4251367"/>
                </a:cubicBezTo>
                <a:cubicBezTo>
                  <a:pt x="216777" y="4205879"/>
                  <a:pt x="259473" y="4237707"/>
                  <a:pt x="166254" y="4144489"/>
                </a:cubicBezTo>
                <a:cubicBezTo>
                  <a:pt x="154379" y="4132614"/>
                  <a:pt x="139944" y="4122837"/>
                  <a:pt x="130628" y="4108863"/>
                </a:cubicBezTo>
                <a:cubicBezTo>
                  <a:pt x="122711" y="4096988"/>
                  <a:pt x="116970" y="4083329"/>
                  <a:pt x="106878" y="4073237"/>
                </a:cubicBezTo>
                <a:cubicBezTo>
                  <a:pt x="92883" y="4059242"/>
                  <a:pt x="75210" y="4049486"/>
                  <a:pt x="59376" y="4037611"/>
                </a:cubicBezTo>
                <a:cubicBezTo>
                  <a:pt x="21740" y="3981155"/>
                  <a:pt x="40139" y="4015524"/>
                  <a:pt x="11875" y="3930733"/>
                </a:cubicBezTo>
                <a:lnTo>
                  <a:pt x="0" y="3895107"/>
                </a:lnTo>
                <a:cubicBezTo>
                  <a:pt x="3958" y="3879273"/>
                  <a:pt x="7391" y="3863299"/>
                  <a:pt x="11875" y="3847606"/>
                </a:cubicBezTo>
                <a:cubicBezTo>
                  <a:pt x="15314" y="3835570"/>
                  <a:pt x="21296" y="3824255"/>
                  <a:pt x="23751" y="3811980"/>
                </a:cubicBezTo>
                <a:cubicBezTo>
                  <a:pt x="36495" y="3748259"/>
                  <a:pt x="31568" y="3727896"/>
                  <a:pt x="47501" y="3669476"/>
                </a:cubicBezTo>
                <a:cubicBezTo>
                  <a:pt x="54088" y="3645323"/>
                  <a:pt x="63335" y="3621975"/>
                  <a:pt x="71252" y="3598224"/>
                </a:cubicBezTo>
                <a:lnTo>
                  <a:pt x="95002" y="3526972"/>
                </a:lnTo>
                <a:lnTo>
                  <a:pt x="106878" y="3491346"/>
                </a:lnTo>
                <a:cubicBezTo>
                  <a:pt x="110836" y="3479471"/>
                  <a:pt x="112313" y="3466454"/>
                  <a:pt x="118753" y="3455720"/>
                </a:cubicBezTo>
                <a:lnTo>
                  <a:pt x="154379" y="3396343"/>
                </a:lnTo>
                <a:cubicBezTo>
                  <a:pt x="158337" y="3380509"/>
                  <a:pt x="158955" y="3363440"/>
                  <a:pt x="166254" y="3348842"/>
                </a:cubicBezTo>
                <a:cubicBezTo>
                  <a:pt x="179020" y="3323311"/>
                  <a:pt x="213756" y="3277590"/>
                  <a:pt x="213756" y="3277590"/>
                </a:cubicBezTo>
                <a:cubicBezTo>
                  <a:pt x="262642" y="3130928"/>
                  <a:pt x="203428" y="3281203"/>
                  <a:pt x="332509" y="3087585"/>
                </a:cubicBezTo>
                <a:cubicBezTo>
                  <a:pt x="340426" y="3075710"/>
                  <a:pt x="346168" y="3062051"/>
                  <a:pt x="356260" y="3051959"/>
                </a:cubicBezTo>
                <a:cubicBezTo>
                  <a:pt x="370255" y="3037964"/>
                  <a:pt x="389766" y="3030328"/>
                  <a:pt x="403761" y="3016333"/>
                </a:cubicBezTo>
                <a:cubicBezTo>
                  <a:pt x="511738" y="2908356"/>
                  <a:pt x="304764" y="3075081"/>
                  <a:pt x="475013" y="2933206"/>
                </a:cubicBezTo>
                <a:cubicBezTo>
                  <a:pt x="505422" y="2907865"/>
                  <a:pt x="546265" y="2893622"/>
                  <a:pt x="570015" y="2861954"/>
                </a:cubicBezTo>
                <a:cubicBezTo>
                  <a:pt x="581890" y="2846120"/>
                  <a:pt x="590996" y="2827766"/>
                  <a:pt x="605641" y="2814452"/>
                </a:cubicBezTo>
                <a:cubicBezTo>
                  <a:pt x="634931" y="2787825"/>
                  <a:pt x="668976" y="2766951"/>
                  <a:pt x="700644" y="2743200"/>
                </a:cubicBezTo>
                <a:cubicBezTo>
                  <a:pt x="716478" y="2731325"/>
                  <a:pt x="734150" y="2721569"/>
                  <a:pt x="748145" y="2707574"/>
                </a:cubicBezTo>
                <a:cubicBezTo>
                  <a:pt x="883664" y="2572058"/>
                  <a:pt x="712307" y="2738933"/>
                  <a:pt x="843148" y="2624447"/>
                </a:cubicBezTo>
                <a:cubicBezTo>
                  <a:pt x="860000" y="2609702"/>
                  <a:pt x="872974" y="2590693"/>
                  <a:pt x="890649" y="2576946"/>
                </a:cubicBezTo>
                <a:cubicBezTo>
                  <a:pt x="908869" y="2562775"/>
                  <a:pt x="932406" y="2556229"/>
                  <a:pt x="950026" y="2541320"/>
                </a:cubicBezTo>
                <a:cubicBezTo>
                  <a:pt x="984214" y="2512392"/>
                  <a:pt x="1009200" y="2473188"/>
                  <a:pt x="1045028" y="2446317"/>
                </a:cubicBezTo>
                <a:cubicBezTo>
                  <a:pt x="1079974" y="2420108"/>
                  <a:pt x="1100589" y="2408146"/>
                  <a:pt x="1128156" y="2375065"/>
                </a:cubicBezTo>
                <a:cubicBezTo>
                  <a:pt x="1137293" y="2364101"/>
                  <a:pt x="1143989" y="2351314"/>
                  <a:pt x="1151906" y="2339439"/>
                </a:cubicBezTo>
                <a:cubicBezTo>
                  <a:pt x="1142475" y="2226262"/>
                  <a:pt x="1159895" y="2222125"/>
                  <a:pt x="1116280" y="2149434"/>
                </a:cubicBezTo>
                <a:cubicBezTo>
                  <a:pt x="1101594" y="2124957"/>
                  <a:pt x="1068779" y="2078182"/>
                  <a:pt x="1068779" y="2078182"/>
                </a:cubicBezTo>
                <a:cubicBezTo>
                  <a:pt x="1046069" y="2010049"/>
                  <a:pt x="1073168" y="2073645"/>
                  <a:pt x="1021278" y="2006930"/>
                </a:cubicBezTo>
                <a:cubicBezTo>
                  <a:pt x="1003753" y="1984398"/>
                  <a:pt x="989610" y="1959429"/>
                  <a:pt x="973776" y="1935678"/>
                </a:cubicBezTo>
                <a:lnTo>
                  <a:pt x="926275" y="1864426"/>
                </a:lnTo>
                <a:cubicBezTo>
                  <a:pt x="926272" y="1864421"/>
                  <a:pt x="878778" y="1793178"/>
                  <a:pt x="878774" y="1793174"/>
                </a:cubicBezTo>
                <a:cubicBezTo>
                  <a:pt x="866899" y="1781299"/>
                  <a:pt x="853899" y="1770450"/>
                  <a:pt x="843148" y="1757548"/>
                </a:cubicBezTo>
                <a:cubicBezTo>
                  <a:pt x="834011" y="1746584"/>
                  <a:pt x="827693" y="1733536"/>
                  <a:pt x="819397" y="1721922"/>
                </a:cubicBezTo>
                <a:cubicBezTo>
                  <a:pt x="807893" y="1705817"/>
                  <a:pt x="795275" y="1690527"/>
                  <a:pt x="783771" y="1674421"/>
                </a:cubicBezTo>
                <a:cubicBezTo>
                  <a:pt x="775475" y="1662807"/>
                  <a:pt x="768317" y="1650409"/>
                  <a:pt x="760021" y="1638795"/>
                </a:cubicBezTo>
                <a:cubicBezTo>
                  <a:pt x="748517" y="1622689"/>
                  <a:pt x="735899" y="1607399"/>
                  <a:pt x="724395" y="1591294"/>
                </a:cubicBezTo>
                <a:cubicBezTo>
                  <a:pt x="716099" y="1579680"/>
                  <a:pt x="708940" y="1567282"/>
                  <a:pt x="700644" y="1555668"/>
                </a:cubicBezTo>
                <a:cubicBezTo>
                  <a:pt x="611696" y="1431142"/>
                  <a:pt x="715708" y="1576120"/>
                  <a:pt x="629392" y="1472541"/>
                </a:cubicBezTo>
                <a:cubicBezTo>
                  <a:pt x="620255" y="1461577"/>
                  <a:pt x="614778" y="1447879"/>
                  <a:pt x="605641" y="1436915"/>
                </a:cubicBezTo>
                <a:cubicBezTo>
                  <a:pt x="594890" y="1424013"/>
                  <a:pt x="580326" y="1414546"/>
                  <a:pt x="570015" y="1401289"/>
                </a:cubicBezTo>
                <a:cubicBezTo>
                  <a:pt x="552490" y="1378757"/>
                  <a:pt x="539641" y="1352873"/>
                  <a:pt x="522514" y="1330037"/>
                </a:cubicBezTo>
                <a:lnTo>
                  <a:pt x="486888" y="1282535"/>
                </a:lnTo>
                <a:cubicBezTo>
                  <a:pt x="463558" y="1212544"/>
                  <a:pt x="490739" y="1281570"/>
                  <a:pt x="439387" y="1199408"/>
                </a:cubicBezTo>
                <a:cubicBezTo>
                  <a:pt x="430005" y="1184396"/>
                  <a:pt x="423553" y="1167741"/>
                  <a:pt x="415636" y="1151907"/>
                </a:cubicBezTo>
                <a:cubicBezTo>
                  <a:pt x="411678" y="1136073"/>
                  <a:pt x="409492" y="1119688"/>
                  <a:pt x="403761" y="1104406"/>
                </a:cubicBezTo>
                <a:cubicBezTo>
                  <a:pt x="372535" y="1021136"/>
                  <a:pt x="390710" y="1090179"/>
                  <a:pt x="356260" y="1021278"/>
                </a:cubicBezTo>
                <a:cubicBezTo>
                  <a:pt x="307094" y="922946"/>
                  <a:pt x="388698" y="1052124"/>
                  <a:pt x="320634" y="950026"/>
                </a:cubicBezTo>
                <a:cubicBezTo>
                  <a:pt x="293847" y="842880"/>
                  <a:pt x="307205" y="885991"/>
                  <a:pt x="285008" y="819398"/>
                </a:cubicBezTo>
                <a:cubicBezTo>
                  <a:pt x="263139" y="666322"/>
                  <a:pt x="266518" y="727254"/>
                  <a:pt x="285008" y="486889"/>
                </a:cubicBezTo>
                <a:cubicBezTo>
                  <a:pt x="285736" y="477423"/>
                  <a:pt x="303589" y="393795"/>
                  <a:pt x="308758" y="380011"/>
                </a:cubicBezTo>
                <a:cubicBezTo>
                  <a:pt x="326987" y="331399"/>
                  <a:pt x="337956" y="328121"/>
                  <a:pt x="368135" y="285008"/>
                </a:cubicBezTo>
                <a:cubicBezTo>
                  <a:pt x="384504" y="261623"/>
                  <a:pt x="392800" y="230883"/>
                  <a:pt x="415636" y="213756"/>
                </a:cubicBezTo>
                <a:cubicBezTo>
                  <a:pt x="431470" y="201881"/>
                  <a:pt x="447032" y="189634"/>
                  <a:pt x="463138" y="178130"/>
                </a:cubicBezTo>
                <a:cubicBezTo>
                  <a:pt x="474752" y="169835"/>
                  <a:pt x="487800" y="163517"/>
                  <a:pt x="498764" y="154380"/>
                </a:cubicBezTo>
                <a:cubicBezTo>
                  <a:pt x="511666" y="143629"/>
                  <a:pt x="521133" y="129065"/>
                  <a:pt x="534389" y="118754"/>
                </a:cubicBezTo>
                <a:cubicBezTo>
                  <a:pt x="595640" y="71114"/>
                  <a:pt x="587514" y="77294"/>
                  <a:pt x="641267" y="59377"/>
                </a:cubicBezTo>
                <a:cubicBezTo>
                  <a:pt x="678685" y="34431"/>
                  <a:pt x="670916" y="35097"/>
                  <a:pt x="712519" y="23751"/>
                </a:cubicBezTo>
                <a:cubicBezTo>
                  <a:pt x="744011" y="15162"/>
                  <a:pt x="807522" y="0"/>
                  <a:pt x="807522" y="0"/>
                </a:cubicBezTo>
                <a:cubicBezTo>
                  <a:pt x="874815" y="3959"/>
                  <a:pt x="942350" y="4940"/>
                  <a:pt x="1009402" y="11876"/>
                </a:cubicBezTo>
                <a:cubicBezTo>
                  <a:pt x="1057303" y="16831"/>
                  <a:pt x="1151906" y="35626"/>
                  <a:pt x="1151906" y="35626"/>
                </a:cubicBezTo>
                <a:cubicBezTo>
                  <a:pt x="1235771" y="63583"/>
                  <a:pt x="1135613" y="31553"/>
                  <a:pt x="1294410" y="71252"/>
                </a:cubicBezTo>
                <a:cubicBezTo>
                  <a:pt x="1306554" y="74288"/>
                  <a:pt x="1317892" y="80092"/>
                  <a:pt x="1330036" y="83128"/>
                </a:cubicBezTo>
                <a:cubicBezTo>
                  <a:pt x="1349618" y="88023"/>
                  <a:pt x="1369940" y="89692"/>
                  <a:pt x="1389413" y="95003"/>
                </a:cubicBezTo>
                <a:cubicBezTo>
                  <a:pt x="1413566" y="101590"/>
                  <a:pt x="1436914" y="110837"/>
                  <a:pt x="1460665" y="118754"/>
                </a:cubicBezTo>
                <a:cubicBezTo>
                  <a:pt x="1472540" y="122712"/>
                  <a:pt x="1484016" y="128174"/>
                  <a:pt x="1496291" y="130629"/>
                </a:cubicBezTo>
                <a:lnTo>
                  <a:pt x="1555667" y="142504"/>
                </a:lnTo>
                <a:cubicBezTo>
                  <a:pt x="1589657" y="159499"/>
                  <a:pt x="1603845" y="169392"/>
                  <a:pt x="1638795" y="178130"/>
                </a:cubicBezTo>
                <a:cubicBezTo>
                  <a:pt x="1658376" y="183025"/>
                  <a:pt x="1678590" y="185111"/>
                  <a:pt x="1698171" y="190006"/>
                </a:cubicBezTo>
                <a:cubicBezTo>
                  <a:pt x="1765992" y="206962"/>
                  <a:pt x="1699864" y="198950"/>
                  <a:pt x="1781299" y="213756"/>
                </a:cubicBezTo>
                <a:cubicBezTo>
                  <a:pt x="1808838" y="218763"/>
                  <a:pt x="1836887" y="220624"/>
                  <a:pt x="1864426" y="225631"/>
                </a:cubicBezTo>
                <a:cubicBezTo>
                  <a:pt x="1880484" y="228551"/>
                  <a:pt x="1895828" y="234824"/>
                  <a:pt x="1911927" y="237507"/>
                </a:cubicBezTo>
                <a:cubicBezTo>
                  <a:pt x="1943407" y="242754"/>
                  <a:pt x="1975337" y="244869"/>
                  <a:pt x="2006930" y="249382"/>
                </a:cubicBezTo>
                <a:cubicBezTo>
                  <a:pt x="2030766" y="252787"/>
                  <a:pt x="2054290" y="258270"/>
                  <a:pt x="2078182" y="261257"/>
                </a:cubicBezTo>
                <a:cubicBezTo>
                  <a:pt x="2149319" y="270149"/>
                  <a:pt x="2221640" y="270949"/>
                  <a:pt x="2291938" y="285008"/>
                </a:cubicBezTo>
                <a:cubicBezTo>
                  <a:pt x="2390323" y="304685"/>
                  <a:pt x="2331230" y="294875"/>
                  <a:pt x="2470067" y="308759"/>
                </a:cubicBezTo>
                <a:lnTo>
                  <a:pt x="3277589" y="296883"/>
                </a:lnTo>
                <a:cubicBezTo>
                  <a:pt x="3361045" y="294070"/>
                  <a:pt x="3443562" y="277105"/>
                  <a:pt x="3526971" y="273133"/>
                </a:cubicBezTo>
                <a:lnTo>
                  <a:pt x="3776353" y="261257"/>
                </a:lnTo>
                <a:cubicBezTo>
                  <a:pt x="3935199" y="229489"/>
                  <a:pt x="3786214" y="256092"/>
                  <a:pt x="4120738" y="237507"/>
                </a:cubicBezTo>
                <a:cubicBezTo>
                  <a:pt x="4168330" y="234863"/>
                  <a:pt x="4215837" y="230621"/>
                  <a:pt x="4263241" y="225631"/>
                </a:cubicBezTo>
                <a:cubicBezTo>
                  <a:pt x="4291078" y="222701"/>
                  <a:pt x="4318421" y="215309"/>
                  <a:pt x="4346369" y="213756"/>
                </a:cubicBezTo>
                <a:cubicBezTo>
                  <a:pt x="4461055" y="207385"/>
                  <a:pt x="4575972" y="206212"/>
                  <a:pt x="4690753" y="201881"/>
                </a:cubicBezTo>
                <a:lnTo>
                  <a:pt x="4975761" y="190006"/>
                </a:lnTo>
                <a:cubicBezTo>
                  <a:pt x="5145723" y="168760"/>
                  <a:pt x="5143316" y="166255"/>
                  <a:pt x="5391397" y="166255"/>
                </a:cubicBezTo>
                <a:cubicBezTo>
                  <a:pt x="5502304" y="166255"/>
                  <a:pt x="5613070" y="174172"/>
                  <a:pt x="5723906" y="178130"/>
                </a:cubicBezTo>
                <a:cubicBezTo>
                  <a:pt x="5752880" y="187788"/>
                  <a:pt x="5772139" y="190737"/>
                  <a:pt x="5795158" y="213756"/>
                </a:cubicBezTo>
                <a:cubicBezTo>
                  <a:pt x="5805250" y="223848"/>
                  <a:pt x="5810992" y="237507"/>
                  <a:pt x="5818909" y="249382"/>
                </a:cubicBezTo>
                <a:cubicBezTo>
                  <a:pt x="5847381" y="334801"/>
                  <a:pt x="5812837" y="228130"/>
                  <a:pt x="5842660" y="332509"/>
                </a:cubicBezTo>
                <a:cubicBezTo>
                  <a:pt x="5846099" y="344545"/>
                  <a:pt x="5850577" y="356260"/>
                  <a:pt x="5854535" y="368135"/>
                </a:cubicBezTo>
                <a:cubicBezTo>
                  <a:pt x="5848831" y="413769"/>
                  <a:pt x="5849723" y="457098"/>
                  <a:pt x="5830784" y="498764"/>
                </a:cubicBezTo>
                <a:cubicBezTo>
                  <a:pt x="5803421" y="558962"/>
                  <a:pt x="5788321" y="594795"/>
                  <a:pt x="5747657" y="641268"/>
                </a:cubicBezTo>
                <a:cubicBezTo>
                  <a:pt x="5732912" y="658120"/>
                  <a:pt x="5714491" y="671567"/>
                  <a:pt x="5700156" y="688769"/>
                </a:cubicBezTo>
                <a:cubicBezTo>
                  <a:pt x="5674815" y="719179"/>
                  <a:pt x="5656894" y="755782"/>
                  <a:pt x="5628904" y="783772"/>
                </a:cubicBezTo>
                <a:cubicBezTo>
                  <a:pt x="5617029" y="795647"/>
                  <a:pt x="5604208" y="806647"/>
                  <a:pt x="5593278" y="819398"/>
                </a:cubicBezTo>
                <a:cubicBezTo>
                  <a:pt x="5557206" y="861481"/>
                  <a:pt x="5556951" y="879300"/>
                  <a:pt x="5510151" y="914400"/>
                </a:cubicBezTo>
                <a:cubicBezTo>
                  <a:pt x="5495989" y="925022"/>
                  <a:pt x="5478483" y="930234"/>
                  <a:pt x="5462649" y="938151"/>
                </a:cubicBezTo>
                <a:cubicBezTo>
                  <a:pt x="5367642" y="1064826"/>
                  <a:pt x="5490362" y="910437"/>
                  <a:pt x="5379522" y="1021278"/>
                </a:cubicBezTo>
                <a:cubicBezTo>
                  <a:pt x="5365527" y="1035273"/>
                  <a:pt x="5357210" y="1054135"/>
                  <a:pt x="5343896" y="1068780"/>
                </a:cubicBezTo>
                <a:cubicBezTo>
                  <a:pt x="5317536" y="1097776"/>
                  <a:pt x="5284281" y="1120558"/>
                  <a:pt x="5260769" y="1151907"/>
                </a:cubicBezTo>
                <a:cubicBezTo>
                  <a:pt x="5130166" y="1326043"/>
                  <a:pt x="5331393" y="1062408"/>
                  <a:pt x="5177641" y="1246909"/>
                </a:cubicBezTo>
                <a:cubicBezTo>
                  <a:pt x="5152300" y="1277319"/>
                  <a:pt x="5134379" y="1313922"/>
                  <a:pt x="5106389" y="1341912"/>
                </a:cubicBezTo>
                <a:cubicBezTo>
                  <a:pt x="5090555" y="1357746"/>
                  <a:pt x="5072876" y="1371928"/>
                  <a:pt x="5058888" y="1389413"/>
                </a:cubicBezTo>
                <a:cubicBezTo>
                  <a:pt x="4947795" y="1528280"/>
                  <a:pt x="5073201" y="1397063"/>
                  <a:pt x="4963886" y="1520042"/>
                </a:cubicBezTo>
                <a:cubicBezTo>
                  <a:pt x="4949009" y="1536778"/>
                  <a:pt x="4930372" y="1550057"/>
                  <a:pt x="4916384" y="1567543"/>
                </a:cubicBezTo>
                <a:cubicBezTo>
                  <a:pt x="4898552" y="1589833"/>
                  <a:pt x="4889067" y="1618611"/>
                  <a:pt x="4868883" y="1638795"/>
                </a:cubicBezTo>
                <a:cubicBezTo>
                  <a:pt x="4816635" y="1691043"/>
                  <a:pt x="4826642" y="1676557"/>
                  <a:pt x="4785756" y="1733798"/>
                </a:cubicBezTo>
                <a:cubicBezTo>
                  <a:pt x="4752728" y="1780037"/>
                  <a:pt x="4762428" y="1776883"/>
                  <a:pt x="4714504" y="1828800"/>
                </a:cubicBezTo>
                <a:cubicBezTo>
                  <a:pt x="4684127" y="1861708"/>
                  <a:pt x="4619501" y="1923803"/>
                  <a:pt x="4619501" y="1923803"/>
                </a:cubicBezTo>
                <a:cubicBezTo>
                  <a:pt x="4611584" y="1939637"/>
                  <a:pt x="4602724" y="1955033"/>
                  <a:pt x="4595751" y="1971304"/>
                </a:cubicBezTo>
                <a:cubicBezTo>
                  <a:pt x="4590820" y="1982810"/>
                  <a:pt x="4589473" y="1995734"/>
                  <a:pt x="4583875" y="2006930"/>
                </a:cubicBezTo>
                <a:cubicBezTo>
                  <a:pt x="4577492" y="2019695"/>
                  <a:pt x="4566959" y="2030026"/>
                  <a:pt x="4560125" y="2042556"/>
                </a:cubicBezTo>
                <a:cubicBezTo>
                  <a:pt x="4543171" y="2073638"/>
                  <a:pt x="4512623" y="2137559"/>
                  <a:pt x="4512623" y="2137559"/>
                </a:cubicBezTo>
                <a:cubicBezTo>
                  <a:pt x="4521552" y="2262558"/>
                  <a:pt x="4512232" y="2266814"/>
                  <a:pt x="4536374" y="2351315"/>
                </a:cubicBezTo>
                <a:cubicBezTo>
                  <a:pt x="4539813" y="2363351"/>
                  <a:pt x="4543318" y="2375435"/>
                  <a:pt x="4548249" y="2386941"/>
                </a:cubicBezTo>
                <a:cubicBezTo>
                  <a:pt x="4563159" y="2421732"/>
                  <a:pt x="4574454" y="2440252"/>
                  <a:pt x="4595751" y="2470068"/>
                </a:cubicBezTo>
                <a:cubicBezTo>
                  <a:pt x="4618878" y="2502447"/>
                  <a:pt x="4636536" y="2527806"/>
                  <a:pt x="4667002" y="2553195"/>
                </a:cubicBezTo>
                <a:cubicBezTo>
                  <a:pt x="4677966" y="2562332"/>
                  <a:pt x="4691664" y="2567809"/>
                  <a:pt x="4702628" y="2576946"/>
                </a:cubicBezTo>
                <a:cubicBezTo>
                  <a:pt x="4715530" y="2587697"/>
                  <a:pt x="4725352" y="2601821"/>
                  <a:pt x="4738254" y="2612572"/>
                </a:cubicBezTo>
                <a:cubicBezTo>
                  <a:pt x="4774476" y="2642757"/>
                  <a:pt x="4873455" y="2686109"/>
                  <a:pt x="4892634" y="2695699"/>
                </a:cubicBezTo>
                <a:cubicBezTo>
                  <a:pt x="4976050" y="2737407"/>
                  <a:pt x="4905862" y="2705113"/>
                  <a:pt x="4975761" y="2731325"/>
                </a:cubicBezTo>
                <a:cubicBezTo>
                  <a:pt x="5126558" y="2787874"/>
                  <a:pt x="4915289" y="2715127"/>
                  <a:pt x="5142015" y="2790702"/>
                </a:cubicBezTo>
                <a:cubicBezTo>
                  <a:pt x="5153890" y="2794660"/>
                  <a:pt x="5165294" y="2800519"/>
                  <a:pt x="5177641" y="2802577"/>
                </a:cubicBezTo>
                <a:lnTo>
                  <a:pt x="5248893" y="2814452"/>
                </a:lnTo>
                <a:cubicBezTo>
                  <a:pt x="5365829" y="2853431"/>
                  <a:pt x="5295453" y="2834088"/>
                  <a:pt x="5462649" y="2861954"/>
                </a:cubicBezTo>
                <a:cubicBezTo>
                  <a:pt x="5486400" y="2865912"/>
                  <a:pt x="5511058" y="2866215"/>
                  <a:pt x="5533901" y="2873829"/>
                </a:cubicBezTo>
                <a:cubicBezTo>
                  <a:pt x="5545776" y="2877787"/>
                  <a:pt x="5557180" y="2883646"/>
                  <a:pt x="5569527" y="2885704"/>
                </a:cubicBezTo>
                <a:cubicBezTo>
                  <a:pt x="5604885" y="2891597"/>
                  <a:pt x="5640757" y="2893827"/>
                  <a:pt x="5676405" y="2897580"/>
                </a:cubicBezTo>
                <a:cubicBezTo>
                  <a:pt x="5762705" y="2906664"/>
                  <a:pt x="5853208" y="2912093"/>
                  <a:pt x="5937662" y="2933206"/>
                </a:cubicBezTo>
                <a:cubicBezTo>
                  <a:pt x="6009446" y="2951151"/>
                  <a:pt x="5969688" y="2939922"/>
                  <a:pt x="6056415" y="2968831"/>
                </a:cubicBezTo>
                <a:lnTo>
                  <a:pt x="6092041" y="2980707"/>
                </a:lnTo>
                <a:cubicBezTo>
                  <a:pt x="6103916" y="2984665"/>
                  <a:pt x="6116471" y="2986984"/>
                  <a:pt x="6127667" y="2992582"/>
                </a:cubicBezTo>
                <a:cubicBezTo>
                  <a:pt x="6143501" y="3000499"/>
                  <a:pt x="6158732" y="3009758"/>
                  <a:pt x="6175169" y="3016333"/>
                </a:cubicBezTo>
                <a:cubicBezTo>
                  <a:pt x="6198414" y="3025631"/>
                  <a:pt x="6246421" y="3040083"/>
                  <a:pt x="6246421" y="3040083"/>
                </a:cubicBezTo>
                <a:cubicBezTo>
                  <a:pt x="6258296" y="3048000"/>
                  <a:pt x="6269281" y="3057451"/>
                  <a:pt x="6282047" y="3063834"/>
                </a:cubicBezTo>
                <a:cubicBezTo>
                  <a:pt x="6293243" y="3069432"/>
                  <a:pt x="6307058" y="3069075"/>
                  <a:pt x="6317673" y="3075709"/>
                </a:cubicBezTo>
                <a:cubicBezTo>
                  <a:pt x="6377750" y="3113258"/>
                  <a:pt x="6373954" y="3126440"/>
                  <a:pt x="6424551" y="3170712"/>
                </a:cubicBezTo>
                <a:cubicBezTo>
                  <a:pt x="6439446" y="3183745"/>
                  <a:pt x="6456218" y="3194463"/>
                  <a:pt x="6472052" y="3206338"/>
                </a:cubicBezTo>
                <a:cubicBezTo>
                  <a:pt x="6479969" y="3218213"/>
                  <a:pt x="6487408" y="3230421"/>
                  <a:pt x="6495802" y="3241964"/>
                </a:cubicBezTo>
                <a:cubicBezTo>
                  <a:pt x="6602235" y="3388311"/>
                  <a:pt x="6535499" y="3289635"/>
                  <a:pt x="6590805" y="3372593"/>
                </a:cubicBezTo>
                <a:cubicBezTo>
                  <a:pt x="6619277" y="3458012"/>
                  <a:pt x="6584733" y="3351341"/>
                  <a:pt x="6614556" y="3455720"/>
                </a:cubicBezTo>
                <a:cubicBezTo>
                  <a:pt x="6617995" y="3467756"/>
                  <a:pt x="6622473" y="3479471"/>
                  <a:pt x="6626431" y="3491346"/>
                </a:cubicBezTo>
                <a:cubicBezTo>
                  <a:pt x="6622473" y="3515097"/>
                  <a:pt x="6619779" y="3539093"/>
                  <a:pt x="6614556" y="3562598"/>
                </a:cubicBezTo>
                <a:cubicBezTo>
                  <a:pt x="6611840" y="3574818"/>
                  <a:pt x="6606119" y="3586188"/>
                  <a:pt x="6602680" y="3598224"/>
                </a:cubicBezTo>
                <a:cubicBezTo>
                  <a:pt x="6598196" y="3613917"/>
                  <a:pt x="6595495" y="3630092"/>
                  <a:pt x="6590805" y="3645725"/>
                </a:cubicBezTo>
                <a:cubicBezTo>
                  <a:pt x="6583611" y="3669705"/>
                  <a:pt x="6580941" y="3696146"/>
                  <a:pt x="6567054" y="3716977"/>
                </a:cubicBezTo>
                <a:lnTo>
                  <a:pt x="6519553" y="3788229"/>
                </a:lnTo>
                <a:cubicBezTo>
                  <a:pt x="6511636" y="3800104"/>
                  <a:pt x="6507677" y="3815938"/>
                  <a:pt x="6495802" y="3823855"/>
                </a:cubicBezTo>
                <a:lnTo>
                  <a:pt x="6460176" y="3847606"/>
                </a:lnTo>
                <a:cubicBezTo>
                  <a:pt x="6433434" y="3927832"/>
                  <a:pt x="6470521" y="3840871"/>
                  <a:pt x="6412675" y="3906982"/>
                </a:cubicBezTo>
                <a:cubicBezTo>
                  <a:pt x="6393878" y="3928464"/>
                  <a:pt x="6385358" y="3958050"/>
                  <a:pt x="6365174" y="3978234"/>
                </a:cubicBezTo>
                <a:cubicBezTo>
                  <a:pt x="6261092" y="4082316"/>
                  <a:pt x="6388463" y="3950287"/>
                  <a:pt x="6305797" y="4049486"/>
                </a:cubicBezTo>
                <a:cubicBezTo>
                  <a:pt x="6295046" y="4062388"/>
                  <a:pt x="6280482" y="4071855"/>
                  <a:pt x="6270171" y="4085112"/>
                </a:cubicBezTo>
                <a:cubicBezTo>
                  <a:pt x="6252646" y="4107644"/>
                  <a:pt x="6242854" y="4136180"/>
                  <a:pt x="6222670" y="4156364"/>
                </a:cubicBezTo>
                <a:cubicBezTo>
                  <a:pt x="6210795" y="4168239"/>
                  <a:pt x="6196806" y="4178324"/>
                  <a:pt x="6187044" y="4191990"/>
                </a:cubicBezTo>
                <a:cubicBezTo>
                  <a:pt x="6152167" y="4240817"/>
                  <a:pt x="6176936" y="4233984"/>
                  <a:pt x="6139543" y="4275117"/>
                </a:cubicBezTo>
                <a:cubicBezTo>
                  <a:pt x="6109418" y="4308255"/>
                  <a:pt x="6069382" y="4332857"/>
                  <a:pt x="6044540" y="4370120"/>
                </a:cubicBezTo>
                <a:lnTo>
                  <a:pt x="5973288" y="4476998"/>
                </a:lnTo>
                <a:cubicBezTo>
                  <a:pt x="5965371" y="4488873"/>
                  <a:pt x="5959630" y="4502532"/>
                  <a:pt x="5949538" y="4512624"/>
                </a:cubicBezTo>
                <a:cubicBezTo>
                  <a:pt x="5937663" y="4524499"/>
                  <a:pt x="5924842" y="4535499"/>
                  <a:pt x="5913912" y="4548250"/>
                </a:cubicBezTo>
                <a:cubicBezTo>
                  <a:pt x="5854993" y="4616989"/>
                  <a:pt x="5905376" y="4577691"/>
                  <a:pt x="5842660" y="4619502"/>
                </a:cubicBezTo>
                <a:cubicBezTo>
                  <a:pt x="5826234" y="4668777"/>
                  <a:pt x="5830990" y="4678810"/>
                  <a:pt x="5759532" y="4702629"/>
                </a:cubicBezTo>
                <a:cubicBezTo>
                  <a:pt x="5747657" y="4706587"/>
                  <a:pt x="5735781" y="4718462"/>
                  <a:pt x="5723906" y="4714504"/>
                </a:cubicBezTo>
                <a:cubicBezTo>
                  <a:pt x="5716396" y="4712001"/>
                  <a:pt x="5749636" y="4684816"/>
                  <a:pt x="5747657" y="4690754"/>
                </a:cubicBezTo>
                <a:close/>
              </a:path>
            </a:pathLst>
          </a:custGeom>
          <a:solidFill>
            <a:srgbClr val="EC6608">
              <a:alpha val="29203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2055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43669-53DC-7738-2D73-982C89C36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3BDBFDF-E913-B761-94A2-64BC04498FD0}"/>
              </a:ext>
            </a:extLst>
          </p:cNvPr>
          <p:cNvSpPr txBox="1"/>
          <p:nvPr/>
        </p:nvSpPr>
        <p:spPr>
          <a:xfrm>
            <a:off x="263352" y="476672"/>
            <a:ext cx="1108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1E1E1E"/>
                </a:solidFill>
              </a:rPr>
              <a:t>Zusammenfassung</a:t>
            </a:r>
            <a:endParaRPr lang="de-DE" sz="2000" dirty="0">
              <a:solidFill>
                <a:prstClr val="black"/>
              </a:solidFill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582" y="1054115"/>
            <a:ext cx="1137202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6E6E6E"/>
                </a:solidFill>
                <a:latin typeface="Calibri"/>
              </a:defRPr>
            </a:pPr>
            <a:r>
              <a:rPr sz="2400" dirty="0" err="1"/>
              <a:t>Bildungslandschaften</a:t>
            </a:r>
            <a:r>
              <a:rPr sz="2400" dirty="0"/>
              <a:t> </a:t>
            </a:r>
            <a:r>
              <a:rPr sz="2400" dirty="0" err="1"/>
              <a:t>als</a:t>
            </a:r>
            <a:r>
              <a:rPr sz="2400" dirty="0"/>
              <a:t> </a:t>
            </a:r>
            <a:r>
              <a:rPr sz="2400" dirty="0" err="1"/>
              <a:t>sozialräumliche</a:t>
            </a:r>
            <a:r>
              <a:rPr sz="2400" dirty="0"/>
              <a:t> </a:t>
            </a:r>
            <a:r>
              <a:rPr sz="2400" dirty="0" err="1"/>
              <a:t>Infrastruktur</a:t>
            </a:r>
            <a:r>
              <a:rPr sz="2400" dirty="0"/>
              <a:t>: </a:t>
            </a:r>
            <a:r>
              <a:rPr sz="2400" dirty="0" err="1"/>
              <a:t>Netzwerke</a:t>
            </a:r>
            <a:r>
              <a:rPr sz="2400" dirty="0"/>
              <a:t> ↔ </a:t>
            </a:r>
            <a:r>
              <a:rPr sz="2400" dirty="0" err="1"/>
              <a:t>Räume</a:t>
            </a:r>
            <a:r>
              <a:rPr sz="2400" dirty="0"/>
              <a:t> ↔ </a:t>
            </a:r>
            <a:r>
              <a:rPr sz="2400" dirty="0" err="1"/>
              <a:t>Teilhabe</a:t>
            </a:r>
            <a:endParaRPr sz="2400" dirty="0"/>
          </a:p>
        </p:txBody>
      </p:sp>
      <p:sp>
        <p:nvSpPr>
          <p:cNvPr id="7" name="Rectangle 6"/>
          <p:cNvSpPr/>
          <p:nvPr/>
        </p:nvSpPr>
        <p:spPr>
          <a:xfrm>
            <a:off x="3732437" y="1692739"/>
            <a:ext cx="4347675" cy="914400"/>
          </a:xfrm>
          <a:prstGeom prst="rect">
            <a:avLst/>
          </a:prstGeom>
          <a:solidFill>
            <a:srgbClr val="FFFFFF"/>
          </a:solidFill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7000" tIns="76200" rIns="127000" bIns="50800" rtlCol="0" anchor="ctr"/>
          <a:lstStyle/>
          <a:p>
            <a:pPr algn="ctr"/>
            <a:r>
              <a:rPr sz="1800" b="1" dirty="0">
                <a:solidFill>
                  <a:srgbClr val="1E1E1E"/>
                </a:solidFill>
                <a:latin typeface="Calibri"/>
              </a:rPr>
              <a:t>1  </a:t>
            </a:r>
            <a:r>
              <a:rPr sz="1800" b="1" dirty="0" err="1">
                <a:solidFill>
                  <a:srgbClr val="1E1E1E"/>
                </a:solidFill>
                <a:latin typeface="Calibri"/>
              </a:rPr>
              <a:t>Bildungstheorie</a:t>
            </a:r>
            <a:r>
              <a:rPr sz="1800" b="1" dirty="0">
                <a:solidFill>
                  <a:srgbClr val="1E1E1E"/>
                </a:solidFill>
                <a:latin typeface="Calibri"/>
              </a:rPr>
              <a:t> &amp; </a:t>
            </a:r>
            <a:r>
              <a:rPr sz="1800" b="1" dirty="0" err="1">
                <a:solidFill>
                  <a:srgbClr val="1E1E1E"/>
                </a:solidFill>
                <a:latin typeface="Calibri"/>
              </a:rPr>
              <a:t>Bildungsorte</a:t>
            </a:r>
            <a:endParaRPr lang="de-DE" b="1" dirty="0">
              <a:solidFill>
                <a:srgbClr val="1E1E1E"/>
              </a:solidFill>
              <a:latin typeface="Calibri"/>
            </a:endParaRPr>
          </a:p>
          <a:p>
            <a:pPr algn="ctr"/>
            <a:r>
              <a:rPr lang="de-DE" sz="1400" dirty="0">
                <a:solidFill>
                  <a:srgbClr val="1E1E1E"/>
                </a:solidFill>
                <a:latin typeface="Calibri"/>
              </a:rPr>
              <a:t>Orten, Zeiten, Beziehungen – nicht nur Institutionen</a:t>
            </a:r>
            <a:endParaRPr sz="1400" dirty="0">
              <a:solidFill>
                <a:srgbClr val="1E1E1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2" y="3100526"/>
            <a:ext cx="3749039" cy="1150321"/>
          </a:xfrm>
          <a:prstGeom prst="rect">
            <a:avLst/>
          </a:prstGeom>
          <a:solidFill>
            <a:srgbClr val="FFFFFF"/>
          </a:solidFill>
          <a:ln w="25400">
            <a:solidFill>
              <a:srgbClr val="00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7000" tIns="76200" rIns="127000" bIns="50800" rtlCol="0" anchor="ctr"/>
          <a:lstStyle/>
          <a:p>
            <a:pPr algn="ctr"/>
            <a:r>
              <a:rPr sz="1800" b="1" dirty="0">
                <a:solidFill>
                  <a:schemeClr val="tx1"/>
                </a:solidFill>
                <a:latin typeface="Calibri"/>
              </a:rPr>
              <a:t>2  </a:t>
            </a:r>
            <a:r>
              <a:rPr sz="1800" b="1" dirty="0" err="1">
                <a:solidFill>
                  <a:schemeClr val="tx1"/>
                </a:solidFill>
                <a:latin typeface="Calibri"/>
              </a:rPr>
              <a:t>Ungleicher</a:t>
            </a:r>
            <a:r>
              <a:rPr sz="1800" b="1" dirty="0">
                <a:solidFill>
                  <a:schemeClr val="tx1"/>
                </a:solidFill>
                <a:latin typeface="Calibri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Calibri"/>
              </a:rPr>
              <a:t>Zugang</a:t>
            </a:r>
            <a:r>
              <a:rPr sz="1800" b="1" dirty="0">
                <a:solidFill>
                  <a:schemeClr val="tx1"/>
                </a:solidFill>
                <a:latin typeface="Calibri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Calibri"/>
              </a:rPr>
              <a:t>zu</a:t>
            </a:r>
            <a:r>
              <a:rPr sz="1800" b="1" dirty="0">
                <a:solidFill>
                  <a:schemeClr val="tx1"/>
                </a:solidFill>
                <a:latin typeface="Calibri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Calibri"/>
              </a:rPr>
              <a:t>Bildung</a:t>
            </a:r>
            <a:endParaRPr lang="de-DE" b="1" dirty="0">
              <a:solidFill>
                <a:schemeClr val="tx1"/>
              </a:solidFill>
              <a:latin typeface="Calibri"/>
            </a:endParaRPr>
          </a:p>
          <a:p>
            <a:pPr algn="ctr"/>
            <a:r>
              <a:rPr lang="de-DE" sz="1400" dirty="0">
                <a:solidFill>
                  <a:srgbClr val="1E1E1E"/>
                </a:solidFill>
                <a:latin typeface="Calibri"/>
              </a:rPr>
              <a:t>Räumlich und organisatorisch</a:t>
            </a:r>
            <a:endParaRPr sz="1400" dirty="0">
              <a:solidFill>
                <a:srgbClr val="1E1E1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2880" y="3091691"/>
            <a:ext cx="3749039" cy="1159157"/>
          </a:xfrm>
          <a:prstGeom prst="rect">
            <a:avLst/>
          </a:prstGeom>
          <a:solidFill>
            <a:srgbClr val="FFFFFF"/>
          </a:solidFill>
          <a:ln w="25400">
            <a:solidFill>
              <a:srgbClr val="1E1E1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7000" tIns="76200" rIns="127000" bIns="50800" rtlCol="0" anchor="ctr"/>
          <a:lstStyle/>
          <a:p>
            <a:pPr algn="ctr"/>
            <a:r>
              <a:rPr sz="1800" b="1" dirty="0">
                <a:solidFill>
                  <a:srgbClr val="1E1E1E"/>
                </a:solidFill>
                <a:latin typeface="Calibri"/>
              </a:rPr>
              <a:t>3  </a:t>
            </a:r>
            <a:r>
              <a:rPr sz="1800" b="1" dirty="0" err="1">
                <a:solidFill>
                  <a:srgbClr val="1E1E1E"/>
                </a:solidFill>
                <a:latin typeface="Calibri"/>
              </a:rPr>
              <a:t>Sozialräumliche</a:t>
            </a:r>
            <a:r>
              <a:rPr lang="de-DE" sz="1800" b="1" dirty="0">
                <a:solidFill>
                  <a:srgbClr val="1E1E1E"/>
                </a:solidFill>
                <a:latin typeface="Calibri"/>
              </a:rPr>
              <a:t> (gebaute)</a:t>
            </a:r>
            <a:r>
              <a:rPr sz="1800" b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800" b="1" dirty="0" err="1">
                <a:solidFill>
                  <a:srgbClr val="1E1E1E"/>
                </a:solidFill>
                <a:latin typeface="Calibri"/>
              </a:rPr>
              <a:t>Bildungslandschaften</a:t>
            </a:r>
            <a:endParaRPr lang="de-DE" b="1" dirty="0">
              <a:solidFill>
                <a:srgbClr val="1E1E1E"/>
              </a:solidFill>
              <a:latin typeface="Calibri"/>
            </a:endParaRPr>
          </a:p>
          <a:p>
            <a:pPr algn="ctr"/>
            <a:r>
              <a:rPr lang="de-DE" sz="1400" dirty="0">
                <a:solidFill>
                  <a:srgbClr val="1E1E1E"/>
                </a:solidFill>
                <a:latin typeface="Calibri"/>
              </a:rPr>
              <a:t>Koordinierte Verbindung von pädagogischen und stadtentwicklungsbezogene Ziele</a:t>
            </a:r>
            <a:endParaRPr sz="1400" dirty="0">
              <a:solidFill>
                <a:srgbClr val="1E1E1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5078" y="4664071"/>
            <a:ext cx="5586650" cy="11398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7000" tIns="76200" rIns="127000" bIns="50800" rtlCol="0" anchor="ctr"/>
          <a:lstStyle/>
          <a:p>
            <a:pPr algn="ctr"/>
            <a:r>
              <a:rPr sz="1800" b="1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4  </a:t>
            </a:r>
            <a:r>
              <a:rPr lang="de-DE" sz="1800" b="1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Stadt als Campus</a:t>
            </a:r>
            <a:endParaRPr sz="1800" b="1" dirty="0">
              <a:solidFill>
                <a:schemeClr val="bg2">
                  <a:lumMod val="10000"/>
                </a:schemeClr>
              </a:solidFill>
              <a:latin typeface="Calibri"/>
            </a:endParaRPr>
          </a:p>
          <a:p>
            <a:r>
              <a:rPr lang="de-DE" sz="1400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Weitere Ausweitung der </a:t>
            </a:r>
            <a:r>
              <a:rPr lang="de-DE" sz="1400" dirty="0" err="1">
                <a:solidFill>
                  <a:schemeClr val="bg2">
                    <a:lumMod val="10000"/>
                  </a:schemeClr>
                </a:solidFill>
                <a:latin typeface="Calibri"/>
              </a:rPr>
              <a:t>Akteurslandschaft</a:t>
            </a:r>
            <a:r>
              <a:rPr lang="de-DE" sz="1400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, Lernende Stadt, Co-produktion von Stadt durch Bildung, Bildung als Motor der Innenstädte, etc.</a:t>
            </a:r>
            <a:endParaRPr sz="1400" dirty="0">
              <a:solidFill>
                <a:schemeClr val="bg2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7018" y="2713251"/>
            <a:ext cx="2956562" cy="1829612"/>
          </a:xfrm>
          <a:prstGeom prst="roundRect">
            <a:avLst/>
          </a:prstGeom>
          <a:solidFill>
            <a:srgbClr val="FBBA00">
              <a:alpha val="39000"/>
            </a:srgbClr>
          </a:solidFill>
          <a:ln w="12700">
            <a:solidFill>
              <a:srgbClr val="FBB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7000" rIns="127000" rtlCol="0" anchor="ctr"/>
          <a:lstStyle/>
          <a:p>
            <a:pPr algn="ctr"/>
            <a:r>
              <a:rPr sz="1600" i="1" dirty="0" err="1">
                <a:solidFill>
                  <a:srgbClr val="1E1E1E"/>
                </a:solidFill>
                <a:latin typeface="Calibri"/>
              </a:rPr>
              <a:t>Bildungsnetzwerke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schreiben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sich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in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Räume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ein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–
und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Räume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wirken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zurück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 auf </a:t>
            </a:r>
            <a:r>
              <a:rPr sz="1600" i="1" dirty="0" err="1">
                <a:solidFill>
                  <a:srgbClr val="1E1E1E"/>
                </a:solidFill>
                <a:latin typeface="Calibri"/>
              </a:rPr>
              <a:t>Teilhabe</a:t>
            </a:r>
            <a:r>
              <a:rPr sz="1600" i="1" dirty="0">
                <a:solidFill>
                  <a:srgbClr val="1E1E1E"/>
                </a:solidFill>
                <a:latin typeface="Calibri"/>
              </a:rPr>
              <a:t>.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107679" y="3557727"/>
            <a:ext cx="0" cy="164592"/>
          </a:xfrm>
          <a:prstGeom prst="rightArrow">
            <a:avLst/>
          </a:prstGeom>
          <a:solidFill>
            <a:srgbClr val="AA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Down Arrow 12"/>
          <p:cNvSpPr/>
          <p:nvPr/>
        </p:nvSpPr>
        <p:spPr>
          <a:xfrm>
            <a:off x="9595104" y="4929327"/>
            <a:ext cx="164592" cy="0"/>
          </a:xfrm>
          <a:prstGeom prst="downArrow">
            <a:avLst/>
          </a:prstGeom>
          <a:solidFill>
            <a:srgbClr val="AA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Left Arrow 13"/>
          <p:cNvSpPr/>
          <p:nvPr/>
        </p:nvSpPr>
        <p:spPr>
          <a:xfrm>
            <a:off x="4526279" y="5112207"/>
            <a:ext cx="0" cy="164592"/>
          </a:xfrm>
          <a:prstGeom prst="leftArrow">
            <a:avLst/>
          </a:prstGeom>
          <a:solidFill>
            <a:srgbClr val="AA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Up Arrow 14"/>
          <p:cNvSpPr/>
          <p:nvPr/>
        </p:nvSpPr>
        <p:spPr>
          <a:xfrm>
            <a:off x="2432303" y="3877767"/>
            <a:ext cx="164592" cy="0"/>
          </a:xfrm>
          <a:prstGeom prst="upArrow">
            <a:avLst/>
          </a:prstGeom>
          <a:solidFill>
            <a:srgbClr val="AAA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97201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3576" y="476672"/>
            <a:ext cx="11088688" cy="863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3200" dirty="0" err="1">
                <a:solidFill>
                  <a:srgbClr val="1E1E1E"/>
                </a:solidFill>
                <a:latin typeface="+mn-lt"/>
              </a:rPr>
              <a:t>Conclusion</a:t>
            </a:r>
            <a:r>
              <a:rPr lang="de-DE" sz="3200" dirty="0">
                <a:solidFill>
                  <a:srgbClr val="1E1E1E"/>
                </a:solidFill>
                <a:latin typeface="+mn-lt"/>
              </a:rPr>
              <a:t> &amp; </a:t>
            </a:r>
            <a:r>
              <a:rPr sz="3200" dirty="0">
                <a:solidFill>
                  <a:srgbClr val="1E1E1E"/>
                </a:solidFill>
                <a:latin typeface="+mn-lt"/>
              </a:rPr>
              <a:t>Takeaways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BA4A6DE-B4B0-4743-BB2E-9B32F062A5D9}"/>
              </a:ext>
            </a:extLst>
          </p:cNvPr>
          <p:cNvSpPr txBox="1"/>
          <p:nvPr/>
        </p:nvSpPr>
        <p:spPr bwMode="auto">
          <a:xfrm>
            <a:off x="263575" y="908472"/>
            <a:ext cx="1192842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endParaRPr lang="de-DE" sz="2400" dirty="0"/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Bildung geschieht in einem Geflecht aus Orten, Zeiten, Beziehungen </a:t>
            </a:r>
            <a:br>
              <a:rPr lang="de-DE" sz="2400" dirty="0"/>
            </a:br>
            <a:r>
              <a:rPr lang="de-DE" sz="2400" dirty="0"/>
              <a:t>– nicht nur in Institutionen.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Ungleichheit entsteht auch räumlich und organisatorisch: </a:t>
            </a:r>
            <a:br>
              <a:rPr lang="de-DE" sz="2400" dirty="0"/>
            </a:br>
            <a:r>
              <a:rPr lang="de-DE" sz="2400" dirty="0"/>
              <a:t>Zugänge hängen von Schwellen, Ressourcen und Anschlussfähigkeiten ab.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Bildungslandschaften sind mehr als Netzwerke: Sie verbinden pädagogische und stadtentwicklungsbezogene Ziele und brauchen verlässliche Koordination.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Netzwerke werden gebaut: Campus-Ideen, Übergänge und Freiräume entscheiden mit darüber, wer sich eingeladen oder ausgeschlossen fühlt.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Von Bildungslandschaften &amp; Bildungscampus zu Stadt als Campus</a:t>
            </a:r>
          </a:p>
          <a:p>
            <a:pPr marL="342900" indent="-342900" algn="l">
              <a:spcAft>
                <a:spcPts val="400"/>
              </a:spcAft>
              <a:buFont typeface="Symbol" pitchFamily="2" charset="2"/>
              <a:buChar char="-"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de-DE" sz="2400" dirty="0"/>
              <a:t>Schlüssel ist kommunale Verantwortung: </a:t>
            </a:r>
            <a:br>
              <a:rPr lang="de-DE" sz="2400" dirty="0"/>
            </a:br>
            <a:r>
              <a:rPr lang="de-DE" sz="2400" dirty="0"/>
              <a:t>Wer führt zusammen – und wie wird Vielfalt zu verlässlichen Infrastruktur?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ED7B4-7A1E-5AF7-8D1D-E10EB604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82389D06-80BD-CFAC-AB1D-EF9209F32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D11977-79B0-9332-A1BE-E98414F8D449}"/>
              </a:ext>
            </a:extLst>
          </p:cNvPr>
          <p:cNvSpPr txBox="1"/>
          <p:nvPr/>
        </p:nvSpPr>
        <p:spPr>
          <a:xfrm>
            <a:off x="407368" y="4077072"/>
            <a:ext cx="84249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Städte als Orte der Bildung</a:t>
            </a:r>
            <a:br>
              <a:rPr lang="de-DE" sz="32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endParaRPr lang="de-DE" sz="24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Prof. Dr. Thomas Coelen, Universität Siegen</a:t>
            </a:r>
            <a:b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Prof. Dr. Angela Million, TU Berlin</a:t>
            </a:r>
            <a:endParaRPr lang="de-DE" sz="16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D244629-C534-3A5C-118B-3AD27F16F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979480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50778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67E26B-D9AE-0760-4653-E17D35393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-16093"/>
            <a:ext cx="4896544" cy="6874093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E46101-3582-DD62-49B2-F59BCD2D885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63352" y="1068388"/>
            <a:ext cx="6024563" cy="407828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indent="0" algn="l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Familie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Medien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Kita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Peers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chemeClr val="tx1"/>
                </a:solidFill>
              </a:rPr>
              <a:t>Sozialraum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Schule</a:t>
            </a:r>
          </a:p>
          <a:p>
            <a:pPr marL="0" indent="0" algn="l">
              <a:buNone/>
            </a:pPr>
            <a:r>
              <a:rPr lang="en-US" sz="2400" dirty="0" err="1">
                <a:solidFill>
                  <a:schemeClr val="tx1"/>
                </a:solidFill>
              </a:rPr>
              <a:t>Jugendarbeit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Vereine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Treffs</a:t>
            </a:r>
            <a:r>
              <a:rPr lang="en-US" dirty="0">
                <a:solidFill>
                  <a:schemeClr val="tx1"/>
                </a:solidFill>
              </a:rPr>
              <a:t> etc.)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5B2781B-9AEC-82BC-4AF5-3D9369D77D0C}"/>
              </a:ext>
            </a:extLst>
          </p:cNvPr>
          <p:cNvSpPr txBox="1"/>
          <p:nvPr/>
        </p:nvSpPr>
        <p:spPr>
          <a:xfrm>
            <a:off x="263352" y="624835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+mn-ea"/>
                <a:cs typeface="Calibri" panose="020F0502020204030204" pitchFamily="34" charset="0"/>
              </a:rPr>
              <a:t>Bildungsorte</a:t>
            </a:r>
            <a:endParaRPr lang="de-DE" sz="20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1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229225" y="450056"/>
            <a:ext cx="5002679" cy="54272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None/>
              <a:defRPr/>
            </a:pPr>
            <a:r>
              <a:rPr lang="de-DE" sz="3200" b="1" dirty="0">
                <a:solidFill>
                  <a:schemeClr val="bg2">
                    <a:lumMod val="10000"/>
                  </a:schemeClr>
                </a:solidFill>
                <a:sym typeface="Wingdings"/>
              </a:rPr>
              <a:t>Campus als (Konzept-) Figur</a:t>
            </a:r>
          </a:p>
          <a:p>
            <a:pPr algn="l">
              <a:defRPr/>
            </a:pP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Aufwertung von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Freiflächen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sowie von </a:t>
            </a:r>
            <a:r>
              <a:rPr lang="de-DE" sz="20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Zugängen</a:t>
            </a:r>
            <a:r>
              <a:rPr lang="de-DE" sz="2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20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Übergängen</a:t>
            </a:r>
            <a:r>
              <a:rPr lang="de-DE" sz="2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räumlich 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pädagogisch</a:t>
            </a:r>
          </a:p>
          <a:p>
            <a:pPr algn="l">
              <a:defRPr/>
            </a:pPr>
            <a:endParaRPr 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Annahme: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räumliche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Nähe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Kooperation, gemeinsame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Identität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niedrigschwellige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Zugänge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Übergänge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zwischen Institutionen und Bildungsbiografien ohne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Brüche</a:t>
            </a:r>
            <a:endParaRPr 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l">
              <a:defRPr/>
            </a:pPr>
            <a:r>
              <a:rPr lang="de-DE" sz="2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Kooperation 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sz="2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Vernetzung 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Akteur:innen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Institutionen durch Funktions- und Nutzungsmischung </a:t>
            </a:r>
          </a:p>
          <a:p>
            <a:pPr marL="0" indent="0" algn="l" eaLnBrk="1">
              <a:buNone/>
              <a:defRPr/>
            </a:pPr>
            <a:endParaRPr lang="de-DE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92695085-DA9E-52B1-69F1-9971DF3FC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 b="15166"/>
          <a:stretch/>
        </p:blipFill>
        <p:spPr bwMode="auto">
          <a:xfrm>
            <a:off x="6528048" y="450056"/>
            <a:ext cx="3866415" cy="259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A9F58A-37A5-C9B4-2CC0-EEE4D0CCEB2A}"/>
              </a:ext>
            </a:extLst>
          </p:cNvPr>
          <p:cNvSpPr txBox="1">
            <a:spLocks/>
          </p:cNvSpPr>
          <p:nvPr/>
        </p:nvSpPr>
        <p:spPr bwMode="auto">
          <a:xfrm>
            <a:off x="9293406" y="428164"/>
            <a:ext cx="1546167" cy="106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800" dirty="0">
                <a:latin typeface="+mn-lt"/>
              </a:rPr>
              <a:t>Zugang und Übergang</a:t>
            </a:r>
          </a:p>
          <a:p>
            <a:endParaRPr lang="de-DE" altLang="de-DE" sz="2800" dirty="0">
              <a:latin typeface="+mn-lt"/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FD6E4CB7-3A23-F187-9FB2-474044201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9"/>
          <a:stretch/>
        </p:blipFill>
        <p:spPr bwMode="auto">
          <a:xfrm>
            <a:off x="6851124" y="3482520"/>
            <a:ext cx="3310280" cy="25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5D6CE8F-B8CD-A87D-295D-FB0AC741327A}"/>
              </a:ext>
            </a:extLst>
          </p:cNvPr>
          <p:cNvSpPr txBox="1">
            <a:spLocks/>
          </p:cNvSpPr>
          <p:nvPr/>
        </p:nvSpPr>
        <p:spPr bwMode="auto">
          <a:xfrm>
            <a:off x="9768408" y="3808290"/>
            <a:ext cx="1546167" cy="106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800" dirty="0">
                <a:latin typeface="+mn-lt"/>
              </a:rPr>
              <a:t>Vernetzung und Verflechtung</a:t>
            </a:r>
          </a:p>
          <a:p>
            <a:endParaRPr lang="de-DE" alt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16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Text, Zeitung, Screenshot enthält.&#10;&#10;KI-generierte Inhalte können fehlerhaft sein.">
            <a:extLst>
              <a:ext uri="{FF2B5EF4-FFF2-40B4-BE49-F238E27FC236}">
                <a16:creationId xmlns:a16="http://schemas.microsoft.com/office/drawing/2014/main" id="{D687641D-6039-931A-AA0D-7F95A42B5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32656"/>
            <a:ext cx="950505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10704512" y="-2403648"/>
            <a:ext cx="5480768" cy="5644551"/>
          </a:xfrm>
          <a:prstGeom prst="rect">
            <a:avLst/>
          </a:prstGeom>
        </p:spPr>
        <p:txBody>
          <a:bodyPr vert="vert270">
            <a:normAutofit/>
          </a:bodyPr>
          <a:lstStyle/>
          <a:p>
            <a:pPr fontAlgn="base">
              <a:spcBef>
                <a:spcPts val="400"/>
              </a:spcBef>
              <a:spcAft>
                <a:spcPct val="0"/>
              </a:spcAft>
              <a:buSzPct val="100000"/>
              <a:defRPr/>
            </a:pPr>
            <a:r>
              <a:rPr lang="de-DE" altLang="de-DE" sz="2000" dirty="0">
                <a:sym typeface="Calibri" panose="020F0502020204030204" pitchFamily="34" charset="0"/>
              </a:rPr>
              <a:t>© Montag Stiftung (2012).</a:t>
            </a:r>
          </a:p>
        </p:txBody>
      </p:sp>
      <p:grpSp>
        <p:nvGrpSpPr>
          <p:cNvPr id="3" name="Gruppieren 1"/>
          <p:cNvGrpSpPr>
            <a:grpSpLocks/>
          </p:cNvGrpSpPr>
          <p:nvPr/>
        </p:nvGrpSpPr>
        <p:grpSpPr bwMode="auto">
          <a:xfrm>
            <a:off x="169232" y="450146"/>
            <a:ext cx="10585176" cy="6329040"/>
            <a:chOff x="581026" y="1126843"/>
            <a:chExt cx="7719875" cy="4680237"/>
          </a:xfrm>
        </p:grpSpPr>
        <p:pic>
          <p:nvPicPr>
            <p:cNvPr id="4" name="Bild 4" descr="Ein Bild, das Karte, Text, Plan, Diagramm enthält.&#10;&#10;KI-generierte Inhalte können fehlerhaft sein.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6" y="1126843"/>
              <a:ext cx="7719875" cy="468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1043676" y="2167007"/>
              <a:ext cx="1489210" cy="2654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youth club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6245005" y="1572573"/>
              <a:ext cx="531192" cy="2287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path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507886" y="3190569"/>
              <a:ext cx="1261778" cy="248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shopping mall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3469094" y="4025448"/>
              <a:ext cx="996960" cy="247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school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585773" y="4644928"/>
              <a:ext cx="998518" cy="247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home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740218" y="2596137"/>
              <a:ext cx="1152736" cy="247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kindergarten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746526" y="4162369"/>
              <a:ext cx="707219" cy="247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sports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142270" y="2636210"/>
              <a:ext cx="707219" cy="2487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 dirty="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park</a:t>
              </a:r>
              <a:endParaRPr lang="de-DE" sz="1400" b="1" dirty="0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5392915" y="4858653"/>
              <a:ext cx="707219" cy="247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03504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de-DE" sz="1848" b="1" kern="1200">
                  <a:solidFill>
                    <a:prstClr val="black"/>
                  </a:solidFill>
                  <a:latin typeface="Centaur" panose="02030504050205020304" pitchFamily="18" charset="0"/>
                  <a:ea typeface="ＭＳ Ｐゴシック"/>
                  <a:cs typeface="+mn-cs"/>
                </a:rPr>
                <a:t>street</a:t>
              </a:r>
              <a:endParaRPr lang="de-DE" sz="1400" b="1">
                <a:solidFill>
                  <a:prstClr val="black"/>
                </a:solidFill>
                <a:latin typeface="Centaur" panose="02030504050205020304" pitchFamily="18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363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DF3103-17C8-4F54-6388-19F60155C633}"/>
              </a:ext>
            </a:extLst>
          </p:cNvPr>
          <p:cNvGrpSpPr/>
          <p:nvPr/>
        </p:nvGrpSpPr>
        <p:grpSpPr>
          <a:xfrm>
            <a:off x="462628" y="620688"/>
            <a:ext cx="11177987" cy="5397958"/>
            <a:chOff x="1524000" y="1124744"/>
            <a:chExt cx="9144000" cy="4415726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FBB75B9-0D86-8410-45DE-8DB14C3B82D0}"/>
                </a:ext>
              </a:extLst>
            </p:cNvPr>
            <p:cNvSpPr/>
            <p:nvPr/>
          </p:nvSpPr>
          <p:spPr>
            <a:xfrm>
              <a:off x="1524000" y="1124744"/>
              <a:ext cx="9144000" cy="3454400"/>
            </a:xfrm>
            <a:prstGeom prst="ellipse">
              <a:avLst/>
            </a:prstGeom>
            <a:noFill/>
            <a:ln w="28575"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black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28D5DB4-10B8-9D76-A666-588FF66E87BA}"/>
                </a:ext>
              </a:extLst>
            </p:cNvPr>
            <p:cNvSpPr/>
            <p:nvPr/>
          </p:nvSpPr>
          <p:spPr>
            <a:xfrm>
              <a:off x="5285994" y="1393655"/>
              <a:ext cx="1512000" cy="180000"/>
            </a:xfrm>
            <a:prstGeom prst="rect">
              <a:avLst/>
            </a:pr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  <a:ea typeface="ＭＳ Ｐゴシック"/>
                </a:rPr>
                <a:t>Sozialraum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3A18396-4CFB-A20D-1BFC-FFE424C5AE5E}"/>
                </a:ext>
              </a:extLst>
            </p:cNvPr>
            <p:cNvSpPr/>
            <p:nvPr/>
          </p:nvSpPr>
          <p:spPr>
            <a:xfrm>
              <a:off x="1703389" y="1704182"/>
              <a:ext cx="8785225" cy="2874962"/>
            </a:xfrm>
            <a:prstGeom prst="ellipse">
              <a:avLst/>
            </a:prstGeom>
            <a:solidFill>
              <a:srgbClr val="C6D9F1"/>
            </a:solidFill>
            <a:ln w="28575"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black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D276593-3ECD-5398-F2CA-BDF8FA717088}"/>
                </a:ext>
              </a:extLst>
            </p:cNvPr>
            <p:cNvSpPr/>
            <p:nvPr/>
          </p:nvSpPr>
          <p:spPr>
            <a:xfrm>
              <a:off x="1955800" y="2207420"/>
              <a:ext cx="8172450" cy="2371725"/>
            </a:xfrm>
            <a:prstGeom prst="ellipse">
              <a:avLst/>
            </a:prstGeom>
            <a:solidFill>
              <a:srgbClr val="8DB4E4"/>
            </a:solidFill>
            <a:ln w="28575"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black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5C40520-F511-84E3-3DF1-8F95B37AA926}"/>
                </a:ext>
              </a:extLst>
            </p:cNvPr>
            <p:cNvSpPr/>
            <p:nvPr/>
          </p:nvSpPr>
          <p:spPr>
            <a:xfrm>
              <a:off x="3753644" y="2343245"/>
              <a:ext cx="4494213" cy="3197225"/>
            </a:xfrm>
            <a:prstGeom prst="ellipse">
              <a:avLst/>
            </a:prstGeom>
            <a:solidFill>
              <a:srgbClr val="EBF2DE"/>
            </a:solidFill>
            <a:ln w="28575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black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8134CEF-8B50-0119-D6B5-E84D96E8554A}"/>
                </a:ext>
              </a:extLst>
            </p:cNvPr>
            <p:cNvSpPr/>
            <p:nvPr/>
          </p:nvSpPr>
          <p:spPr>
            <a:xfrm>
              <a:off x="3946526" y="2386807"/>
              <a:ext cx="4067175" cy="2495550"/>
            </a:xfrm>
            <a:prstGeom prst="ellipse">
              <a:avLst/>
            </a:prstGeom>
            <a:solidFill>
              <a:srgbClr val="D7E4BE"/>
            </a:solidFill>
            <a:ln w="28575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 dirty="0">
                <a:solidFill>
                  <a:prstClr val="black"/>
                </a:solidFill>
                <a:highlight>
                  <a:srgbClr val="00FF00"/>
                </a:highlight>
                <a:latin typeface="Trebuchet MS"/>
                <a:ea typeface="ＭＳ Ｐゴシック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CBB7413-0730-07F5-D137-DF06AD9E4786}"/>
                </a:ext>
              </a:extLst>
            </p:cNvPr>
            <p:cNvSpPr/>
            <p:nvPr/>
          </p:nvSpPr>
          <p:spPr>
            <a:xfrm>
              <a:off x="2297113" y="2712244"/>
              <a:ext cx="1763712" cy="14049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3561" name="Textfeld 7">
              <a:extLst>
                <a:ext uri="{FF2B5EF4-FFF2-40B4-BE49-F238E27FC236}">
                  <a16:creationId xmlns:a16="http://schemas.microsoft.com/office/drawing/2014/main" id="{CE13255C-3D13-FCF7-6699-C6BA559AC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014" y="3112294"/>
              <a:ext cx="174307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2000" dirty="0">
                  <a:solidFill>
                    <a:prstClr val="black"/>
                  </a:solidFill>
                </a:rPr>
                <a:t>Kita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B0B94BC-0A77-3876-43F7-C726A71178B3}"/>
                </a:ext>
              </a:extLst>
            </p:cNvPr>
            <p:cNvSpPr/>
            <p:nvPr/>
          </p:nvSpPr>
          <p:spPr>
            <a:xfrm>
              <a:off x="4200526" y="2715419"/>
              <a:ext cx="1762125" cy="14049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3563" name="Textfeld 9">
              <a:extLst>
                <a:ext uri="{FF2B5EF4-FFF2-40B4-BE49-F238E27FC236}">
                  <a16:creationId xmlns:a16="http://schemas.microsoft.com/office/drawing/2014/main" id="{E3963C4A-934E-5C94-D356-EA9C093A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001" y="3112294"/>
              <a:ext cx="16351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2000">
                  <a:solidFill>
                    <a:prstClr val="black"/>
                  </a:solidFill>
                </a:rPr>
                <a:t>Schule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3C5188A-B5FD-C206-A25C-B2A6974E0837}"/>
                </a:ext>
              </a:extLst>
            </p:cNvPr>
            <p:cNvSpPr/>
            <p:nvPr/>
          </p:nvSpPr>
          <p:spPr>
            <a:xfrm>
              <a:off x="6132513" y="2715419"/>
              <a:ext cx="1765300" cy="14049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C62E665-8C2E-DE46-1B3D-BFB82895C7E3}"/>
                </a:ext>
              </a:extLst>
            </p:cNvPr>
            <p:cNvSpPr/>
            <p:nvPr/>
          </p:nvSpPr>
          <p:spPr>
            <a:xfrm>
              <a:off x="8077201" y="2715419"/>
              <a:ext cx="1763713" cy="14049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3566" name="Textfeld 11">
              <a:extLst>
                <a:ext uri="{FF2B5EF4-FFF2-40B4-BE49-F238E27FC236}">
                  <a16:creationId xmlns:a16="http://schemas.microsoft.com/office/drawing/2014/main" id="{E72CC28F-B77A-70A4-FEBB-8C44E3E85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101" y="3109119"/>
              <a:ext cx="16367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2000">
                  <a:solidFill>
                    <a:prstClr val="black"/>
                  </a:solidFill>
                </a:rPr>
                <a:t>Ausbildung</a:t>
              </a:r>
            </a:p>
          </p:txBody>
        </p:sp>
        <p:sp>
          <p:nvSpPr>
            <p:cNvPr id="23567" name="Textfeld 13">
              <a:extLst>
                <a:ext uri="{FF2B5EF4-FFF2-40B4-BE49-F238E27FC236}">
                  <a16:creationId xmlns:a16="http://schemas.microsoft.com/office/drawing/2014/main" id="{C380D1D6-CACC-6173-23A5-82458DBC4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4664" y="3109119"/>
              <a:ext cx="18176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2000" dirty="0">
                  <a:solidFill>
                    <a:prstClr val="black"/>
                  </a:solidFill>
                </a:rPr>
                <a:t>Weiterbildung</a:t>
              </a:r>
            </a:p>
          </p:txBody>
        </p:sp>
        <p:sp>
          <p:nvSpPr>
            <p:cNvPr id="23568" name="Textfeld 15">
              <a:extLst>
                <a:ext uri="{FF2B5EF4-FFF2-40B4-BE49-F238E27FC236}">
                  <a16:creationId xmlns:a16="http://schemas.microsoft.com/office/drawing/2014/main" id="{8433B32D-E04F-66BB-9485-CA5CE2F2D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0519" y="3467658"/>
              <a:ext cx="9953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prstClr val="black"/>
                  </a:solidFill>
                </a:rPr>
                <a:t>6-16(-19) Jahre</a:t>
              </a:r>
            </a:p>
          </p:txBody>
        </p:sp>
        <p:sp>
          <p:nvSpPr>
            <p:cNvPr id="23569" name="Textfeld 16">
              <a:extLst>
                <a:ext uri="{FF2B5EF4-FFF2-40B4-BE49-F238E27FC236}">
                  <a16:creationId xmlns:a16="http://schemas.microsoft.com/office/drawing/2014/main" id="{01FA8625-9004-229F-4B1E-5DA45DA3F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5725" y="3512345"/>
              <a:ext cx="1168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>
                  <a:solidFill>
                    <a:prstClr val="black"/>
                  </a:solidFill>
                </a:rPr>
                <a:t>16-19(-21) Jahre</a:t>
              </a:r>
            </a:p>
          </p:txBody>
        </p:sp>
        <p:sp>
          <p:nvSpPr>
            <p:cNvPr id="23570" name="Textfeld 14">
              <a:extLst>
                <a:ext uri="{FF2B5EF4-FFF2-40B4-BE49-F238E27FC236}">
                  <a16:creationId xmlns:a16="http://schemas.microsoft.com/office/drawing/2014/main" id="{1316434F-555B-68DC-6960-D171C2382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5725" y="3499645"/>
              <a:ext cx="9207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>
                  <a:solidFill>
                    <a:prstClr val="black"/>
                  </a:solidFill>
                </a:rPr>
                <a:t>(1-)3-6 Jahre</a:t>
              </a:r>
            </a:p>
          </p:txBody>
        </p:sp>
        <p:sp>
          <p:nvSpPr>
            <p:cNvPr id="23571" name="Textfeld 17">
              <a:extLst>
                <a:ext uri="{FF2B5EF4-FFF2-40B4-BE49-F238E27FC236}">
                  <a16:creationId xmlns:a16="http://schemas.microsoft.com/office/drawing/2014/main" id="{C26C06A1-B8BE-4FD5-ECC0-115CBE0E8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8513" y="3607595"/>
              <a:ext cx="12303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>
                  <a:solidFill>
                    <a:prstClr val="black"/>
                  </a:solidFill>
                </a:rPr>
                <a:t>ab 25 Jahre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038CE9EB-555C-9E1C-176B-4909D02E99DF}"/>
                </a:ext>
              </a:extLst>
            </p:cNvPr>
            <p:cNvSpPr/>
            <p:nvPr/>
          </p:nvSpPr>
          <p:spPr>
            <a:xfrm>
              <a:off x="5411992" y="1933713"/>
              <a:ext cx="1224000" cy="180000"/>
            </a:xfrm>
            <a:prstGeom prst="rect">
              <a:avLst/>
            </a:prstGeom>
            <a:solidFill>
              <a:srgbClr val="C6D9F1"/>
            </a:solidFill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  <a:ea typeface="ＭＳ Ｐゴシック"/>
                </a:rPr>
                <a:t>Medien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A4A37DF-D238-2C6A-947C-D5D83CAAD355}"/>
                </a:ext>
              </a:extLst>
            </p:cNvPr>
            <p:cNvSpPr/>
            <p:nvPr/>
          </p:nvSpPr>
          <p:spPr>
            <a:xfrm>
              <a:off x="5411992" y="2430012"/>
              <a:ext cx="1224000" cy="180000"/>
            </a:xfrm>
            <a:prstGeom prst="rect">
              <a:avLst/>
            </a:pr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  <a:ea typeface="ＭＳ Ｐゴシック"/>
                </a:rPr>
                <a:t>Familie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8424DE9B-14E3-D946-3324-2BE7E972695C}"/>
                </a:ext>
              </a:extLst>
            </p:cNvPr>
            <p:cNvSpPr/>
            <p:nvPr/>
          </p:nvSpPr>
          <p:spPr>
            <a:xfrm>
              <a:off x="5429994" y="4554858"/>
              <a:ext cx="1224000" cy="180000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  <a:ea typeface="ＭＳ Ｐゴシック"/>
                </a:rPr>
                <a:t>Peers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814531C8-E931-2991-BE95-1ACA521D39CF}"/>
                </a:ext>
              </a:extLst>
            </p:cNvPr>
            <p:cNvSpPr/>
            <p:nvPr/>
          </p:nvSpPr>
          <p:spPr>
            <a:xfrm>
              <a:off x="5100546" y="4876086"/>
              <a:ext cx="1995018" cy="447796"/>
            </a:xfrm>
            <a:prstGeom prst="rect">
              <a:avLst/>
            </a:prstGeom>
            <a:noFill/>
          </p:spPr>
          <p:txBody>
            <a:bodyPr spcFirstLastPara="1" wrap="none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/>
                  <a:ea typeface="ＭＳ Ｐゴシック"/>
                </a:rPr>
                <a:t>Jugendarbeit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56A806B2-35D1-BDF4-BD7B-8FF7DD61969A}"/>
                </a:ext>
              </a:extLst>
            </p:cNvPr>
            <p:cNvSpPr txBox="1"/>
            <p:nvPr/>
          </p:nvSpPr>
          <p:spPr>
            <a:xfrm>
              <a:off x="2855642" y="4706145"/>
              <a:ext cx="1827086" cy="400110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2000" dirty="0">
                  <a:solidFill>
                    <a:prstClr val="black"/>
                  </a:solidFill>
                  <a:latin typeface="Trebuchet MS"/>
                  <a:ea typeface="ＭＳ Ｐゴシック"/>
                </a:rPr>
                <a:t> 11-Jährige/r</a:t>
              </a:r>
            </a:p>
          </p:txBody>
        </p: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C4ADC7AA-2D37-E803-F66F-3B2928A034D1}"/>
                </a:ext>
              </a:extLst>
            </p:cNvPr>
            <p:cNvCxnSpPr>
              <a:cxnSpLocks/>
            </p:cNvCxnSpPr>
            <p:nvPr/>
          </p:nvCxnSpPr>
          <p:spPr>
            <a:xfrm>
              <a:off x="4680379" y="1212231"/>
              <a:ext cx="0" cy="396044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" name="Pfeil nach rechts 2">
              <a:extLst>
                <a:ext uri="{FF2B5EF4-FFF2-40B4-BE49-F238E27FC236}">
                  <a16:creationId xmlns:a16="http://schemas.microsoft.com/office/drawing/2014/main" id="{8E61F385-7337-10ED-9DB0-43633442DF16}"/>
                </a:ext>
              </a:extLst>
            </p:cNvPr>
            <p:cNvSpPr/>
            <p:nvPr/>
          </p:nvSpPr>
          <p:spPr>
            <a:xfrm>
              <a:off x="3913189" y="3304382"/>
              <a:ext cx="306387" cy="30321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29" name="Pfeil nach rechts 28">
              <a:extLst>
                <a:ext uri="{FF2B5EF4-FFF2-40B4-BE49-F238E27FC236}">
                  <a16:creationId xmlns:a16="http://schemas.microsoft.com/office/drawing/2014/main" id="{1002650B-F41C-DA45-9C34-17BCC727FC84}"/>
                </a:ext>
              </a:extLst>
            </p:cNvPr>
            <p:cNvSpPr/>
            <p:nvPr/>
          </p:nvSpPr>
          <p:spPr>
            <a:xfrm>
              <a:off x="5849939" y="3332957"/>
              <a:ext cx="307975" cy="3048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  <p:sp>
          <p:nvSpPr>
            <p:cNvPr id="30" name="Pfeil nach rechts 29">
              <a:extLst>
                <a:ext uri="{FF2B5EF4-FFF2-40B4-BE49-F238E27FC236}">
                  <a16:creationId xmlns:a16="http://schemas.microsoft.com/office/drawing/2014/main" id="{CD74E6BC-167B-9E19-13D5-DA7A3CC6601F}"/>
                </a:ext>
              </a:extLst>
            </p:cNvPr>
            <p:cNvSpPr/>
            <p:nvPr/>
          </p:nvSpPr>
          <p:spPr>
            <a:xfrm>
              <a:off x="7815263" y="3350419"/>
              <a:ext cx="304800" cy="3048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Trebuchet MS"/>
                <a:ea typeface="ＭＳ Ｐゴシック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 2" descr="Abbildung-Bildung.jpg">
            <a:extLst>
              <a:ext uri="{FF2B5EF4-FFF2-40B4-BE49-F238E27FC236}">
                <a16:creationId xmlns:a16="http://schemas.microsoft.com/office/drawing/2014/main" id="{56465A19-8AF4-6F89-7DAF-98CCE3DFA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25926" r="9904" b="26173"/>
          <a:stretch>
            <a:fillRect/>
          </a:stretch>
        </p:blipFill>
        <p:spPr bwMode="auto">
          <a:xfrm>
            <a:off x="2233613" y="249239"/>
            <a:ext cx="72326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EE92-C78D-387B-2A35-3224C2035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B062291.JPG                                                   002BCC0FMacintosh HD                   C4FA5709:">
            <a:extLst>
              <a:ext uri="{FF2B5EF4-FFF2-40B4-BE49-F238E27FC236}">
                <a16:creationId xmlns:a16="http://schemas.microsoft.com/office/drawing/2014/main" id="{FF6A5697-F12E-94AC-DA7F-62ED435EA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48561" r="6378"/>
          <a:stretch/>
        </p:blipFill>
        <p:spPr bwMode="auto">
          <a:xfrm>
            <a:off x="122082" y="332656"/>
            <a:ext cx="11947836" cy="59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828936-7501-846E-2B7A-CB12E1CA7F99}"/>
              </a:ext>
            </a:extLst>
          </p:cNvPr>
          <p:cNvSpPr txBox="1"/>
          <p:nvPr/>
        </p:nvSpPr>
        <p:spPr>
          <a:xfrm>
            <a:off x="263352" y="3277647"/>
            <a:ext cx="11928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</a:br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1. Bildungstheorie &amp; Bildungsorte</a:t>
            </a:r>
          </a:p>
          <a:p>
            <a:r>
              <a:rPr lang="de-DE" sz="3600" b="1" dirty="0">
                <a:solidFill>
                  <a:srgbClr val="FBBA00"/>
                </a:solidFill>
                <a:latin typeface="Calibri" panose="020F0502020204030204" pitchFamily="34" charset="0"/>
                <a:ea typeface="ＭＳ Ｐゴシック"/>
              </a:rPr>
              <a:t>2. Ungleicher Zugang zu Bildung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3. Sozialräumliche Bildungslandschaften</a:t>
            </a:r>
          </a:p>
          <a:p>
            <a:r>
              <a:rPr lang="de-DE" sz="36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4. Stadt als Campus - aktuelle Entwicklungen</a:t>
            </a:r>
          </a:p>
          <a:p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C72EB74-2134-9515-C5F5-DBF03F70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552" y="5979480"/>
            <a:ext cx="10021972" cy="2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dirty="0"/>
              <a:t> </a:t>
            </a:r>
            <a:r>
              <a:rPr lang="de-DE" altLang="de-DE" sz="1200" dirty="0">
                <a:solidFill>
                  <a:schemeClr val="bg1"/>
                </a:solidFill>
              </a:rPr>
              <a:t>©JAS e.V.</a:t>
            </a:r>
          </a:p>
        </p:txBody>
      </p:sp>
    </p:spTree>
    <p:extLst>
      <p:ext uri="{BB962C8B-B14F-4D97-AF65-F5344CB8AC3E}">
        <p14:creationId xmlns:p14="http://schemas.microsoft.com/office/powerpoint/2010/main" val="2038290467"/>
      </p:ext>
    </p:extLst>
  </p:cSld>
  <p:clrMapOvr>
    <a:masterClrMapping/>
  </p:clrMapOvr>
</p:sld>
</file>

<file path=ppt/theme/theme1.xml><?xml version="1.0" encoding="utf-8"?>
<a:theme xmlns:a="http://schemas.openxmlformats.org/drawingml/2006/main" name="1_Master_PPT_neu - 7_Benutzerdefiniertes Layou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Master_PPT_neu - 7_Benutzerdefiniertes Layout">
      <a:majorFont>
        <a:latin typeface="Clarendon Bold"/>
        <a:ea typeface="Clarendon Bold"/>
        <a:cs typeface="Clarendon Bold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76200" dist="38100" dir="5400000" algn="ctr" rotWithShape="0">
            <a:srgbClr val="000000">
              <a:alpha val="34999"/>
            </a:srgbClr>
          </a:outerShdw>
        </a:effectLst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76200" dist="38100" dir="5400000" algn="ctr" rotWithShape="0">
            <a:srgbClr val="000000">
              <a:alpha val="34999"/>
            </a:srgbClr>
          </a:outerShdw>
        </a:effectLst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>
              <a:solidFill>
                <a:srgbClr val="000000"/>
              </a:solidFill>
              <a:miter lim="4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lIns="0" tIns="0" rIns="0" bIns="0" anchor="ctr">
        <a:spAutoFit/>
      </a:bodyPr>
      <a:lstStyle>
        <a:defPPr algn="r" eaLnBrk="1">
          <a:defRPr sz="9600" b="1" dirty="0">
            <a:solidFill>
              <a:schemeClr val="tx1"/>
            </a:solidFill>
            <a:latin typeface="DIN Alternate" panose="020B0500000000000000" pitchFamily="34" charset="77"/>
            <a:cs typeface="DIN PRO CONDENSED" panose="020B0506020101010102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2_Office-Design">
      <a:majorFont>
        <a:latin typeface=""/>
        <a:ea typeface="ＭＳ Ｐゴシック"/>
        <a:cs typeface="ＭＳ Ｐゴシック"/>
      </a:majorFont>
      <a:minorFont>
        <a:latin typeface="Trebuchet MS"/>
        <a:ea typeface="ＭＳ Ｐゴシック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2487</Words>
  <Application>Microsoft Office PowerPoint</Application>
  <PresentationFormat>Breitbild</PresentationFormat>
  <Paragraphs>328</Paragraphs>
  <Slides>40</Slides>
  <Notes>30</Notes>
  <HiddenSlides>5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6" baseType="lpstr">
      <vt:lpstr>ＭＳ Ｐゴシック</vt:lpstr>
      <vt:lpstr>ＭＳ Ｐゴシック</vt:lpstr>
      <vt:lpstr>Arial</vt:lpstr>
      <vt:lpstr>Calibri</vt:lpstr>
      <vt:lpstr>Centaur</vt:lpstr>
      <vt:lpstr>Claradon</vt:lpstr>
      <vt:lpstr>Clarendon Bold</vt:lpstr>
      <vt:lpstr>DidotElder</vt:lpstr>
      <vt:lpstr>DIN Alternate</vt:lpstr>
      <vt:lpstr>Symbol</vt:lpstr>
      <vt:lpstr>Trebuchet MS</vt:lpstr>
      <vt:lpstr>-webkit-standard</vt:lpstr>
      <vt:lpstr>Wingdings</vt:lpstr>
      <vt:lpstr>1_Master_PPT_neu - 7_Benutzerdefiniertes Layout</vt:lpstr>
      <vt:lpstr>12_Office-Design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Problem</vt:lpstr>
      <vt:lpstr>Zusammenarbeit</vt:lpstr>
      <vt:lpstr>Kooperationen …</vt:lpstr>
      <vt:lpstr>PowerPoint-Präsentation</vt:lpstr>
      <vt:lpstr>PowerPoint-Präsentation</vt:lpstr>
      <vt:lpstr>Gebaute Bildungslandschaften // Sozialräumliche Bildungslandschaften</vt:lpstr>
      <vt:lpstr>1. Quartiere mit hoher Armutsbetroffenheit, geringen Bildungschancen, hoher Belastunglage</vt:lpstr>
      <vt:lpstr>3. Investitionen in Quartiere und Biographien</vt:lpstr>
      <vt:lpstr>PowerPoint-Präsentation</vt:lpstr>
      <vt:lpstr>Sozialräumliche Bildungslandschaften – mehr als ein Netzwerk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 &amp; Takeaways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eine  Überschrift lorem</dc:title>
  <dc:creator>Sarah Kühn</dc:creator>
  <dc:description>PowerPoint Vorlage Offive 2019 | Format: 16:9 - quer</dc:description>
  <cp:lastModifiedBy>Thomas Coelen</cp:lastModifiedBy>
  <cp:revision>68</cp:revision>
  <dcterms:created xsi:type="dcterms:W3CDTF">2020-11-05T12:05:15Z</dcterms:created>
  <dcterms:modified xsi:type="dcterms:W3CDTF">2025-12-17T16:59:02Z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</Properties>
</file>