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de-DE"/>
  <c:roundedCorners val="1"/>
  <c:style val="2"/>
  <c:chart>
    <c:autoTitleDeleted val="1"/>
    <c:plotArea>
      <c:layout/>
      <c:lineChart>
        <c:grouping val="standard"/>
        <c:varyColors val="1"/>
        <c:ser>
          <c:idx val="0"/>
          <c:order val="0"/>
          <c:tx>
            <c:v>[Series A]</c:v>
          </c:tx>
          <c:spPr>
            <a:ln w="38100">
              <a:solidFill>
                <a:srgbClr val="08747B"/>
              </a:solidFill>
              <a:prstDash val="solid"/>
            </a:ln>
          </c:spPr>
          <c:marker>
            <c:symbol val="circle"/>
            <c:size val="8"/>
            <c:spPr>
              <a:solidFill>
                <a:srgbClr val="08747B"/>
              </a:solidFill>
            </c:spPr>
          </c:marker>
          <c:cat>
            <c:strLit>
              <c:ptCount val="5"/>
              <c:pt idx="0">
                <c:v>Year 1</c:v>
              </c:pt>
              <c:pt idx="1">
                <c:v>Year 2</c:v>
              </c:pt>
              <c:pt idx="2">
                <c:v>Year 3</c:v>
              </c:pt>
              <c:pt idx="3">
                <c:v>Year 4</c:v>
              </c:pt>
              <c:pt idx="4">
                <c:v>Year 5</c:v>
              </c:pt>
            </c:strLit>
          </c:cat>
          <c:val>
            <c:numLit>
              <c:formatCode>General</c:formatCode>
              <c:ptCount val="5"/>
              <c:pt idx="0">
                <c:v>42</c:v>
              </c:pt>
              <c:pt idx="1">
                <c:v>46</c:v>
              </c:pt>
              <c:pt idx="2">
                <c:v>49</c:v>
              </c:pt>
              <c:pt idx="3">
                <c:v>53</c:v>
              </c:pt>
              <c:pt idx="4">
                <c:v>57</c:v>
              </c:pt>
            </c:numLit>
          </c:val>
          <c:smooth val="1"/>
          <c:extLst>
            <c:ext xmlns:c16="http://schemas.microsoft.com/office/drawing/2014/chart" uri="{C3380CC4-5D6E-409C-BE32-E72D297353CC}">
              <c16:uniqueId val="{00000000-A46D-428F-B2BD-128D99CB1D1D}"/>
            </c:ext>
          </c:extLst>
        </c:ser>
        <c:ser>
          <c:idx val="1"/>
          <c:order val="1"/>
          <c:tx>
            <c:v>[Series B]</c:v>
          </c:tx>
          <c:spPr>
            <a:ln w="38100">
              <a:solidFill>
                <a:srgbClr val="9C5B32"/>
              </a:solidFill>
              <a:prstDash val="solid"/>
            </a:ln>
          </c:spPr>
          <c:marker>
            <c:symbol val="square"/>
            <c:size val="8"/>
            <c:spPr>
              <a:solidFill>
                <a:srgbClr val="9C5B32"/>
              </a:solidFill>
            </c:spPr>
          </c:marker>
          <c:cat>
            <c:strLit>
              <c:ptCount val="5"/>
              <c:pt idx="0">
                <c:v>Year 1</c:v>
              </c:pt>
              <c:pt idx="1">
                <c:v>Year 2</c:v>
              </c:pt>
              <c:pt idx="2">
                <c:v>Year 3</c:v>
              </c:pt>
              <c:pt idx="3">
                <c:v>Year 4</c:v>
              </c:pt>
              <c:pt idx="4">
                <c:v>Year 5</c:v>
              </c:pt>
            </c:strLit>
          </c:cat>
          <c:val>
            <c:numLit>
              <c:formatCode>General</c:formatCode>
              <c:ptCount val="5"/>
              <c:pt idx="0">
                <c:v>39</c:v>
              </c:pt>
              <c:pt idx="1">
                <c:v>40</c:v>
              </c:pt>
              <c:pt idx="2">
                <c:v>42</c:v>
              </c:pt>
              <c:pt idx="3">
                <c:v>43</c:v>
              </c:pt>
              <c:pt idx="4">
                <c:v>45</c:v>
              </c:pt>
            </c:numLit>
          </c:val>
          <c:smooth val="1"/>
          <c:extLst>
            <c:ext xmlns:c16="http://schemas.microsoft.com/office/drawing/2014/chart" uri="{C3380CC4-5D6E-409C-BE32-E72D297353CC}">
              <c16:uniqueId val="{00000001-A46D-428F-B2BD-128D99CB1D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425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endParaRPr lang="de-DE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60"/>
          <c:min val="30"/>
        </c:scaling>
        <c:delete val="0"/>
        <c:axPos val="l"/>
        <c:majorGridlines>
          <c:spPr>
            <a:ln w="9525">
              <a:solidFill>
                <a:srgbClr val="C8D5D8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r>
                  <a:rPr>
                    <a:latin typeface="Nimbus Sans"/>
                    <a:ea typeface="Nimbus Sans"/>
                    <a:cs typeface="Nimbus Sans"/>
                  </a:rPr>
                  <a:t>[Outcome, unit]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425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endParaRPr lang="de-DE"/>
          </a:p>
        </c:txPr>
        <c:crossAx val="48650112"/>
        <c:crosses val="autoZero"/>
        <c:crossBetween val="between"/>
        <c:majorUnit val="10"/>
      </c:valAx>
      <c:spPr>
        <a:solidFill>
          <a:srgbClr val="FFFFFF"/>
        </a:solidFill>
      </c:spPr>
    </c:plotArea>
    <c:legend>
      <c:legendPos val="b"/>
      <c:overlay val="0"/>
      <c:txPr>
        <a:bodyPr anchorCtr="1"/>
        <a:lstStyle/>
        <a:p>
          <a:pPr>
            <a:defRPr>
              <a:latin typeface="Nimbus Sans"/>
              <a:ea typeface="Nimbus Sans"/>
              <a:cs typeface="Nimbus Sans"/>
            </a:defRPr>
          </a:pPr>
          <a:endParaRPr lang="de-DE"/>
        </a:p>
      </c:txPr>
    </c:legend>
    <c:plotVisOnly val="1"/>
    <c:dispBlanksAs val="zero"/>
    <c:showDLblsOverMax val="1"/>
  </c:chart>
  <c:spPr>
    <a:solidFill>
      <a:srgbClr val="FFFFFF"/>
    </a:solidFill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Replace all bracketed text. Use a concise title that identifies the topic. Add the official logo only if permitted and retain its original proportions.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Duplicate only the slide types you need. Delete this guide before presenting. Replace every bracketed placeholder. Keep source notes on figure, table and quotation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Keep the outline short. Use section names that match the actual talk.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Explain the question in ordinary language before introducing terms and methods.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Replace the mechanism and hypotheses with the actual argument. A hypothesis is a prediction, not a finding.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Name the specific result from each source and the gap your work addresses. Add complete references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Replace the illustrative table with the actual sample definition. Specify unit, geographic coverage, years and exclusions.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Replace the generic formula with your actual model, explain variables and assumptions. If an equation is too dense, split it across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numbers are invented solely to show the editable chart layout. Replace data, units and labels. If uncertainty is relevant, show confidence intervals or standard errors in the actual result.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numbers are illustrative and must be replaced. Report estimate, uncertainty, sample size and model details. Define significance marks if you use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Replace the large figure placeholder. Keep it legible, preserve aspect ratio and put a source directly on the slide. Include a descriptive alt text in accessible materials.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Distinguish observed patterns from causal claims. State a limitation that can change how the result is 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State the answer to the research question, then one implication. Avoid introducing new evidence.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Replace all entries. Use one citation style consistently. Include the source for each figure, table, quotation and statistic. Add slides if needed rather than shrinking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 backup slides for details that may help answer questions. Label each table and figure and cite sources.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4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-72-164">
            <a:extLst>
              <a:ext uri="{FF2B5EF4-FFF2-40B4-BE49-F238E27FC236}">
                <a16:creationId xmlns:a16="http://schemas.microsoft.com/office/drawing/2014/main" id="{A4F2FF6C-C3C2-4271-B8C2-5F0266AD400D}"/>
              </a:ext>
            </a:extLst>
          </p:cNvPr>
          <p:cNvSpPr>
            <a:spLocks noGrp="1"/>
          </p:cNvSpPr>
          <p:nvPr/>
        </p:nvSpPr>
        <p:spPr>
          <a:xfrm>
            <a:off x="685800" y="1562100"/>
            <a:ext cx="10477500" cy="1381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45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4500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[PRESENTATION TITLE]</a:t>
            </a:r>
          </a:p>
        </p:txBody>
      </p:sp>
      <p:sp>
        <p:nvSpPr>
          <p:cNvPr id="2" name="text-72-326">
            <a:extLst>
              <a:ext uri="{FF2B5EF4-FFF2-40B4-BE49-F238E27FC236}">
                <a16:creationId xmlns:a16="http://schemas.microsoft.com/office/drawing/2014/main" id="{83098768-4833-45F4-A7E0-03E42165A5A9}"/>
              </a:ext>
            </a:extLst>
          </p:cNvPr>
          <p:cNvSpPr>
            <a:spLocks noGrp="1"/>
          </p:cNvSpPr>
          <p:nvPr/>
        </p:nvSpPr>
        <p:spPr>
          <a:xfrm>
            <a:off x="685800" y="3105150"/>
            <a:ext cx="103822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325" b="0" i="0">
                <a:solidFill>
                  <a:srgbClr val="C7E2E1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 i="0">
                <a:solidFill>
                  <a:srgbClr val="C7E2E1"/>
                </a:solidFill>
                <a:latin typeface="Nimbus Sans"/>
                <a:ea typeface="Nimbus Sans"/>
                <a:cs typeface="Nimbus Sans"/>
              </a:rPr>
              <a:t>[Specific subtitle or research question]</a:t>
            </a:r>
          </a:p>
        </p:txBody>
      </p:sp>
      <p:sp>
        <p:nvSpPr>
          <p:cNvPr id="3" name="text-72-536">
            <a:extLst>
              <a:ext uri="{FF2B5EF4-FFF2-40B4-BE49-F238E27FC236}">
                <a16:creationId xmlns:a16="http://schemas.microsoft.com/office/drawing/2014/main" id="{67D2067F-560F-4929-BC0A-19FB84D3494F}"/>
              </a:ext>
            </a:extLst>
          </p:cNvPr>
          <p:cNvSpPr>
            <a:spLocks noGrp="1"/>
          </p:cNvSpPr>
          <p:nvPr/>
        </p:nvSpPr>
        <p:spPr>
          <a:xfrm>
            <a:off x="685800" y="5105400"/>
            <a:ext cx="10477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 i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[Student name]   ·   [Course / seminar]   ·   [Date]</a:t>
            </a:r>
          </a:p>
        </p:txBody>
      </p:sp>
    </p:spTree>
    <p:extLst>
      <p:ext uri="{BB962C8B-B14F-4D97-AF65-F5344CB8AC3E}">
        <p14:creationId xmlns:p14="http://schemas.microsoft.com/office/powerpoint/2010/main" val="1751482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72-32">
            <a:extLst>
              <a:ext uri="{FF2B5EF4-FFF2-40B4-BE49-F238E27FC236}">
                <a16:creationId xmlns:a16="http://schemas.microsoft.com/office/drawing/2014/main" id="{452FC672-3DA1-4FEA-9285-1BB1CD17C3AB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7810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GUIDE</a:t>
            </a:r>
          </a:p>
        </p:txBody>
      </p:sp>
      <p:sp>
        <p:nvSpPr>
          <p:cNvPr id="2" name="text-72-78">
            <a:extLst>
              <a:ext uri="{FF2B5EF4-FFF2-40B4-BE49-F238E27FC236}">
                <a16:creationId xmlns:a16="http://schemas.microsoft.com/office/drawing/2014/main" id="{728E92F1-39D7-47F9-A742-CF9901C24F83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rPr>
              <a:t>How to use this template</a:t>
            </a:r>
          </a:p>
        </p:txBody>
      </p:sp>
      <p:sp>
        <p:nvSpPr>
          <p:cNvPr id="3" name="text-72-668">
            <a:extLst>
              <a:ext uri="{FF2B5EF4-FFF2-40B4-BE49-F238E27FC236}">
                <a16:creationId xmlns:a16="http://schemas.microsoft.com/office/drawing/2014/main" id="{E48DAEB9-7DD5-4FD5-B292-C83CED170495}"/>
              </a:ext>
            </a:extLst>
          </p:cNvPr>
          <p:cNvSpPr>
            <a:spLocks noGrp="1"/>
          </p:cNvSpPr>
          <p:nvPr/>
        </p:nvSpPr>
        <p:spPr>
          <a:xfrm>
            <a:off x="685800" y="6362700"/>
            <a:ext cx="9239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[Course / seminar]  ·  [Name]</a:t>
            </a:r>
          </a:p>
        </p:txBody>
      </p:sp>
      <p:sp>
        <p:nvSpPr>
          <p:cNvPr id="4" name="text-1110-668">
            <a:extLst>
              <a:ext uri="{FF2B5EF4-FFF2-40B4-BE49-F238E27FC236}">
                <a16:creationId xmlns:a16="http://schemas.microsoft.com/office/drawing/2014/main" id="{3C8C33E2-008C-4B19-A24E-2A38459F69C5}"/>
              </a:ext>
            </a:extLst>
          </p:cNvPr>
          <p:cNvSpPr>
            <a:spLocks noGrp="1"/>
          </p:cNvSpPr>
          <p:nvPr/>
        </p:nvSpPr>
        <p:spPr>
          <a:xfrm>
            <a:off x="10572750" y="6362700"/>
            <a:ext cx="9334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5" name="text-72-190">
            <a:extLst>
              <a:ext uri="{FF2B5EF4-FFF2-40B4-BE49-F238E27FC236}">
                <a16:creationId xmlns:a16="http://schemas.microsoft.com/office/drawing/2014/main" id="{8553DBDB-4108-4B3F-A0AB-34DC279382F7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10382250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400" b="1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400" b="1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Duplicate the layouts you need. Delete this guide before presenting.</a:t>
            </a:r>
          </a:p>
        </p:txBody>
      </p:sp>
      <p:sp>
        <p:nvSpPr>
          <p:cNvPr id="6" name="text-72-306">
            <a:extLst>
              <a:ext uri="{FF2B5EF4-FFF2-40B4-BE49-F238E27FC236}">
                <a16:creationId xmlns:a16="http://schemas.microsoft.com/office/drawing/2014/main" id="{A04AEE72-2C94-4686-A632-D1DD88FDA09A}"/>
              </a:ext>
            </a:extLst>
          </p:cNvPr>
          <p:cNvSpPr>
            <a:spLocks noGrp="1"/>
          </p:cNvSpPr>
          <p:nvPr/>
        </p:nvSpPr>
        <p:spPr>
          <a:xfrm>
            <a:off x="685800" y="2914650"/>
            <a:ext cx="2095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REPLACE</a:t>
            </a:r>
          </a:p>
        </p:txBody>
      </p:sp>
      <p:sp>
        <p:nvSpPr>
          <p:cNvPr id="7" name="text-72-340">
            <a:extLst>
              <a:ext uri="{FF2B5EF4-FFF2-40B4-BE49-F238E27FC236}">
                <a16:creationId xmlns:a16="http://schemas.microsoft.com/office/drawing/2014/main" id="{842DF5E0-7CD0-40AE-A842-1AFCF3602E0B}"/>
              </a:ext>
            </a:extLst>
          </p:cNvPr>
          <p:cNvSpPr>
            <a:spLocks noGrp="1"/>
          </p:cNvSpPr>
          <p:nvPr/>
        </p:nvSpPr>
        <p:spPr>
          <a:xfrm>
            <a:off x="685800" y="3238500"/>
            <a:ext cx="10287000" cy="447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Every [placeholder], illustrative number and example label</a:t>
            </a:r>
          </a:p>
        </p:txBody>
      </p:sp>
      <p:sp>
        <p:nvSpPr>
          <p:cNvPr id="8" name="text-72-419">
            <a:extLst>
              <a:ext uri="{FF2B5EF4-FFF2-40B4-BE49-F238E27FC236}">
                <a16:creationId xmlns:a16="http://schemas.microsoft.com/office/drawing/2014/main" id="{039707B5-5AB1-49C5-A77E-952404AC347F}"/>
              </a:ext>
            </a:extLst>
          </p:cNvPr>
          <p:cNvSpPr>
            <a:spLocks noGrp="1"/>
          </p:cNvSpPr>
          <p:nvPr/>
        </p:nvSpPr>
        <p:spPr>
          <a:xfrm>
            <a:off x="685800" y="3990975"/>
            <a:ext cx="2095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KEEP</a:t>
            </a:r>
          </a:p>
        </p:txBody>
      </p:sp>
      <p:sp>
        <p:nvSpPr>
          <p:cNvPr id="9" name="text-72-453">
            <a:extLst>
              <a:ext uri="{FF2B5EF4-FFF2-40B4-BE49-F238E27FC236}">
                <a16:creationId xmlns:a16="http://schemas.microsoft.com/office/drawing/2014/main" id="{77BDBA1C-65C1-420A-8BCA-6E3CC7C66EAB}"/>
              </a:ext>
            </a:extLst>
          </p:cNvPr>
          <p:cNvSpPr>
            <a:spLocks noGrp="1"/>
          </p:cNvSpPr>
          <p:nvPr/>
        </p:nvSpPr>
        <p:spPr>
          <a:xfrm>
            <a:off x="685800" y="4314825"/>
            <a:ext cx="10287000" cy="447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Readable text, units, sources and a clear message per slide</a:t>
            </a:r>
          </a:p>
        </p:txBody>
      </p:sp>
      <p:sp>
        <p:nvSpPr>
          <p:cNvPr id="10" name="text-72-532">
            <a:extLst>
              <a:ext uri="{FF2B5EF4-FFF2-40B4-BE49-F238E27FC236}">
                <a16:creationId xmlns:a16="http://schemas.microsoft.com/office/drawing/2014/main" id="{F699AFDD-BF12-421B-9BB3-A306A0F74109}"/>
              </a:ext>
            </a:extLst>
          </p:cNvPr>
          <p:cNvSpPr>
            <a:spLocks noGrp="1"/>
          </p:cNvSpPr>
          <p:nvPr/>
        </p:nvSpPr>
        <p:spPr>
          <a:xfrm>
            <a:off x="685800" y="5067300"/>
            <a:ext cx="2095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ADAPT</a:t>
            </a:r>
          </a:p>
        </p:txBody>
      </p:sp>
      <p:sp>
        <p:nvSpPr>
          <p:cNvPr id="11" name="text-72-566">
            <a:extLst>
              <a:ext uri="{FF2B5EF4-FFF2-40B4-BE49-F238E27FC236}">
                <a16:creationId xmlns:a16="http://schemas.microsoft.com/office/drawing/2014/main" id="{059EC4E2-4A92-4C41-845C-0413E93B66E7}"/>
              </a:ext>
            </a:extLst>
          </p:cNvPr>
          <p:cNvSpPr>
            <a:spLocks noGrp="1"/>
          </p:cNvSpPr>
          <p:nvPr/>
        </p:nvSpPr>
        <p:spPr>
          <a:xfrm>
            <a:off x="685800" y="5391150"/>
            <a:ext cx="10287000" cy="447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Slide order and level of detail to the assignment</a:t>
            </a:r>
          </a:p>
        </p:txBody>
      </p:sp>
    </p:spTree>
    <p:extLst>
      <p:ext uri="{BB962C8B-B14F-4D97-AF65-F5344CB8AC3E}">
        <p14:creationId xmlns:p14="http://schemas.microsoft.com/office/powerpoint/2010/main" val="888325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72-32">
            <a:extLst>
              <a:ext uri="{FF2B5EF4-FFF2-40B4-BE49-F238E27FC236}">
                <a16:creationId xmlns:a16="http://schemas.microsoft.com/office/drawing/2014/main" id="{DF44582D-03B0-4FA1-B12B-AF7AA958F21D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7810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OPENING</a:t>
            </a:r>
          </a:p>
        </p:txBody>
      </p:sp>
      <p:sp>
        <p:nvSpPr>
          <p:cNvPr id="2" name="text-72-78">
            <a:extLst>
              <a:ext uri="{FF2B5EF4-FFF2-40B4-BE49-F238E27FC236}">
                <a16:creationId xmlns:a16="http://schemas.microsoft.com/office/drawing/2014/main" id="{B98AD3DA-61FE-4FAA-9315-6801C7818EA0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rPr>
              <a:t>Presentation outline</a:t>
            </a:r>
          </a:p>
        </p:txBody>
      </p:sp>
      <p:sp>
        <p:nvSpPr>
          <p:cNvPr id="3" name="text-72-668">
            <a:extLst>
              <a:ext uri="{FF2B5EF4-FFF2-40B4-BE49-F238E27FC236}">
                <a16:creationId xmlns:a16="http://schemas.microsoft.com/office/drawing/2014/main" id="{4358F127-6158-41F9-BD02-945166B0982E}"/>
              </a:ext>
            </a:extLst>
          </p:cNvPr>
          <p:cNvSpPr>
            <a:spLocks noGrp="1"/>
          </p:cNvSpPr>
          <p:nvPr/>
        </p:nvSpPr>
        <p:spPr>
          <a:xfrm>
            <a:off x="685800" y="6362700"/>
            <a:ext cx="9239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[Course / seminar]  ·  [Name]</a:t>
            </a:r>
          </a:p>
        </p:txBody>
      </p:sp>
      <p:sp>
        <p:nvSpPr>
          <p:cNvPr id="4" name="text-1110-668">
            <a:extLst>
              <a:ext uri="{FF2B5EF4-FFF2-40B4-BE49-F238E27FC236}">
                <a16:creationId xmlns:a16="http://schemas.microsoft.com/office/drawing/2014/main" id="{73D5E06B-A008-4662-8F44-1B5CC138BF6B}"/>
              </a:ext>
            </a:extLst>
          </p:cNvPr>
          <p:cNvSpPr>
            <a:spLocks noGrp="1"/>
          </p:cNvSpPr>
          <p:nvPr/>
        </p:nvSpPr>
        <p:spPr>
          <a:xfrm>
            <a:off x="10572750" y="6362700"/>
            <a:ext cx="9334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5" name="text-72-214">
            <a:extLst>
              <a:ext uri="{FF2B5EF4-FFF2-40B4-BE49-F238E27FC236}">
                <a16:creationId xmlns:a16="http://schemas.microsoft.com/office/drawing/2014/main" id="{A5AFDB9D-0434-40A5-9635-344A2852C979}"/>
              </a:ext>
            </a:extLst>
          </p:cNvPr>
          <p:cNvSpPr>
            <a:spLocks noGrp="1"/>
          </p:cNvSpPr>
          <p:nvPr/>
        </p:nvSpPr>
        <p:spPr>
          <a:xfrm>
            <a:off x="685800" y="2038350"/>
            <a:ext cx="9048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8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28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6" name="text-194-214">
            <a:extLst>
              <a:ext uri="{FF2B5EF4-FFF2-40B4-BE49-F238E27FC236}">
                <a16:creationId xmlns:a16="http://schemas.microsoft.com/office/drawing/2014/main" id="{BBC23256-67CB-4FF9-AC7B-1548728E76E3}"/>
              </a:ext>
            </a:extLst>
          </p:cNvPr>
          <p:cNvSpPr>
            <a:spLocks noGrp="1"/>
          </p:cNvSpPr>
          <p:nvPr/>
        </p:nvSpPr>
        <p:spPr>
          <a:xfrm>
            <a:off x="1847850" y="2038350"/>
            <a:ext cx="9144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62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Question and motivation</a:t>
            </a:r>
          </a:p>
        </p:txBody>
      </p:sp>
      <p:sp>
        <p:nvSpPr>
          <p:cNvPr id="7" name="text-72-339">
            <a:extLst>
              <a:ext uri="{FF2B5EF4-FFF2-40B4-BE49-F238E27FC236}">
                <a16:creationId xmlns:a16="http://schemas.microsoft.com/office/drawing/2014/main" id="{8F0E2D1E-41DA-46BC-9088-3ED572F4D666}"/>
              </a:ext>
            </a:extLst>
          </p:cNvPr>
          <p:cNvSpPr>
            <a:spLocks noGrp="1"/>
          </p:cNvSpPr>
          <p:nvPr/>
        </p:nvSpPr>
        <p:spPr>
          <a:xfrm>
            <a:off x="685800" y="3228975"/>
            <a:ext cx="9048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8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28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8" name="text-194-339">
            <a:extLst>
              <a:ext uri="{FF2B5EF4-FFF2-40B4-BE49-F238E27FC236}">
                <a16:creationId xmlns:a16="http://schemas.microsoft.com/office/drawing/2014/main" id="{A0EC3C0A-E856-466D-A835-BAC3DE9E311C}"/>
              </a:ext>
            </a:extLst>
          </p:cNvPr>
          <p:cNvSpPr>
            <a:spLocks noGrp="1"/>
          </p:cNvSpPr>
          <p:nvPr/>
        </p:nvSpPr>
        <p:spPr>
          <a:xfrm>
            <a:off x="1847850" y="3228975"/>
            <a:ext cx="9144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62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Approach and evidence</a:t>
            </a:r>
          </a:p>
        </p:txBody>
      </p:sp>
      <p:sp>
        <p:nvSpPr>
          <p:cNvPr id="9" name="text-72-464">
            <a:extLst>
              <a:ext uri="{FF2B5EF4-FFF2-40B4-BE49-F238E27FC236}">
                <a16:creationId xmlns:a16="http://schemas.microsoft.com/office/drawing/2014/main" id="{F797742A-5F98-46D0-91AE-87EFD4C6A84A}"/>
              </a:ext>
            </a:extLst>
          </p:cNvPr>
          <p:cNvSpPr>
            <a:spLocks noGrp="1"/>
          </p:cNvSpPr>
          <p:nvPr/>
        </p:nvSpPr>
        <p:spPr>
          <a:xfrm>
            <a:off x="685800" y="4419600"/>
            <a:ext cx="9048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8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28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0" name="text-194-464">
            <a:extLst>
              <a:ext uri="{FF2B5EF4-FFF2-40B4-BE49-F238E27FC236}">
                <a16:creationId xmlns:a16="http://schemas.microsoft.com/office/drawing/2014/main" id="{271D0696-B0A4-4103-A422-2B1AA64313C5}"/>
              </a:ext>
            </a:extLst>
          </p:cNvPr>
          <p:cNvSpPr>
            <a:spLocks noGrp="1"/>
          </p:cNvSpPr>
          <p:nvPr/>
        </p:nvSpPr>
        <p:spPr>
          <a:xfrm>
            <a:off x="1847850" y="4419600"/>
            <a:ext cx="9144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62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62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Findings and conclusion</a:t>
            </a:r>
          </a:p>
        </p:txBody>
      </p:sp>
    </p:spTree>
    <p:extLst>
      <p:ext uri="{BB962C8B-B14F-4D97-AF65-F5344CB8AC3E}">
        <p14:creationId xmlns:p14="http://schemas.microsoft.com/office/powerpoint/2010/main" val="722966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72-32">
            <a:extLst>
              <a:ext uri="{FF2B5EF4-FFF2-40B4-BE49-F238E27FC236}">
                <a16:creationId xmlns:a16="http://schemas.microsoft.com/office/drawing/2014/main" id="{B6DE05FC-4D22-45EC-9EFC-631AFD1CD533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7810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MOTIVATION</a:t>
            </a:r>
          </a:p>
        </p:txBody>
      </p:sp>
      <p:sp>
        <p:nvSpPr>
          <p:cNvPr id="2" name="text-72-78">
            <a:extLst>
              <a:ext uri="{FF2B5EF4-FFF2-40B4-BE49-F238E27FC236}">
                <a16:creationId xmlns:a16="http://schemas.microsoft.com/office/drawing/2014/main" id="{F601F5DB-04A0-4FB4-9B24-07657044D4A3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rPr>
              <a:t>Research question</a:t>
            </a:r>
          </a:p>
        </p:txBody>
      </p:sp>
      <p:sp>
        <p:nvSpPr>
          <p:cNvPr id="3" name="text-72-668">
            <a:extLst>
              <a:ext uri="{FF2B5EF4-FFF2-40B4-BE49-F238E27FC236}">
                <a16:creationId xmlns:a16="http://schemas.microsoft.com/office/drawing/2014/main" id="{05CABCD4-CAD6-4EE9-94CD-ED0816381CF1}"/>
              </a:ext>
            </a:extLst>
          </p:cNvPr>
          <p:cNvSpPr>
            <a:spLocks noGrp="1"/>
          </p:cNvSpPr>
          <p:nvPr/>
        </p:nvSpPr>
        <p:spPr>
          <a:xfrm>
            <a:off x="685800" y="6362700"/>
            <a:ext cx="9239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[Course / seminar]  ·  [Name]</a:t>
            </a:r>
          </a:p>
        </p:txBody>
      </p:sp>
      <p:sp>
        <p:nvSpPr>
          <p:cNvPr id="4" name="text-1110-668">
            <a:extLst>
              <a:ext uri="{FF2B5EF4-FFF2-40B4-BE49-F238E27FC236}">
                <a16:creationId xmlns:a16="http://schemas.microsoft.com/office/drawing/2014/main" id="{2EE30192-FFB5-4289-9015-44C687A132D2}"/>
              </a:ext>
            </a:extLst>
          </p:cNvPr>
          <p:cNvSpPr>
            <a:spLocks noGrp="1"/>
          </p:cNvSpPr>
          <p:nvPr/>
        </p:nvSpPr>
        <p:spPr>
          <a:xfrm>
            <a:off x="10572750" y="6362700"/>
            <a:ext cx="9334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5" name="text-72-199">
            <a:extLst>
              <a:ext uri="{FF2B5EF4-FFF2-40B4-BE49-F238E27FC236}">
                <a16:creationId xmlns:a16="http://schemas.microsoft.com/office/drawing/2014/main" id="{B3B5F8F9-6E8C-4C1F-90D1-F09B86ED8AEA}"/>
              </a:ext>
            </a:extLst>
          </p:cNvPr>
          <p:cNvSpPr>
            <a:spLocks noGrp="1"/>
          </p:cNvSpPr>
          <p:nvPr/>
        </p:nvSpPr>
        <p:spPr>
          <a:xfrm>
            <a:off x="685800" y="1895475"/>
            <a:ext cx="5429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RESEARCH QUESTION</a:t>
            </a:r>
          </a:p>
        </p:txBody>
      </p:sp>
      <p:sp>
        <p:nvSpPr>
          <p:cNvPr id="6" name="text-72-248">
            <a:extLst>
              <a:ext uri="{FF2B5EF4-FFF2-40B4-BE49-F238E27FC236}">
                <a16:creationId xmlns:a16="http://schemas.microsoft.com/office/drawing/2014/main" id="{2AA12003-7D17-4117-82E7-FD51287696D8}"/>
              </a:ext>
            </a:extLst>
          </p:cNvPr>
          <p:cNvSpPr>
            <a:spLocks noGrp="1"/>
          </p:cNvSpPr>
          <p:nvPr/>
        </p:nvSpPr>
        <p:spPr>
          <a:xfrm>
            <a:off x="685800" y="2362200"/>
            <a:ext cx="10572750" cy="1190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[How does X affect Y in setting Z?]</a:t>
            </a:r>
          </a:p>
        </p:txBody>
      </p:sp>
      <p:sp>
        <p:nvSpPr>
          <p:cNvPr id="7" name="text-72-423">
            <a:extLst>
              <a:ext uri="{FF2B5EF4-FFF2-40B4-BE49-F238E27FC236}">
                <a16:creationId xmlns:a16="http://schemas.microsoft.com/office/drawing/2014/main" id="{5F27E5AC-6B66-4A95-A246-5DD820DF4092}"/>
              </a:ext>
            </a:extLst>
          </p:cNvPr>
          <p:cNvSpPr>
            <a:spLocks noGrp="1"/>
          </p:cNvSpPr>
          <p:nvPr/>
        </p:nvSpPr>
        <p:spPr>
          <a:xfrm>
            <a:off x="685800" y="4029075"/>
            <a:ext cx="4762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WHY IT MATTERS</a:t>
            </a:r>
          </a:p>
        </p:txBody>
      </p:sp>
      <p:sp>
        <p:nvSpPr>
          <p:cNvPr id="8" name="text-72-466">
            <a:extLst>
              <a:ext uri="{FF2B5EF4-FFF2-40B4-BE49-F238E27FC236}">
                <a16:creationId xmlns:a16="http://schemas.microsoft.com/office/drawing/2014/main" id="{F9D03735-BC79-4C77-98DC-B79981C8A130}"/>
              </a:ext>
            </a:extLst>
          </p:cNvPr>
          <p:cNvSpPr>
            <a:spLocks noGrp="1"/>
          </p:cNvSpPr>
          <p:nvPr/>
        </p:nvSpPr>
        <p:spPr>
          <a:xfrm>
            <a:off x="685800" y="4438650"/>
            <a:ext cx="102870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[One or two concrete sentences on the economic or policy relevance.]</a:t>
            </a:r>
          </a:p>
        </p:txBody>
      </p:sp>
    </p:spTree>
    <p:extLst>
      <p:ext uri="{BB962C8B-B14F-4D97-AF65-F5344CB8AC3E}">
        <p14:creationId xmlns:p14="http://schemas.microsoft.com/office/powerpoint/2010/main" val="718773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72-32">
            <a:extLst>
              <a:ext uri="{FF2B5EF4-FFF2-40B4-BE49-F238E27FC236}">
                <a16:creationId xmlns:a16="http://schemas.microsoft.com/office/drawing/2014/main" id="{D0F49307-4D0C-46DB-BB16-8D87AF046ACA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7810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THEORY</a:t>
            </a:r>
          </a:p>
        </p:txBody>
      </p:sp>
      <p:sp>
        <p:nvSpPr>
          <p:cNvPr id="2" name="text-72-78">
            <a:extLst>
              <a:ext uri="{FF2B5EF4-FFF2-40B4-BE49-F238E27FC236}">
                <a16:creationId xmlns:a16="http://schemas.microsoft.com/office/drawing/2014/main" id="{9FDCCDE3-FABB-4424-BF88-1575827B1A89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rPr>
              <a:t>Argument and hypotheses</a:t>
            </a:r>
          </a:p>
        </p:txBody>
      </p:sp>
      <p:sp>
        <p:nvSpPr>
          <p:cNvPr id="3" name="text-72-668">
            <a:extLst>
              <a:ext uri="{FF2B5EF4-FFF2-40B4-BE49-F238E27FC236}">
                <a16:creationId xmlns:a16="http://schemas.microsoft.com/office/drawing/2014/main" id="{674F6DF7-866E-4865-8405-494D543D23F9}"/>
              </a:ext>
            </a:extLst>
          </p:cNvPr>
          <p:cNvSpPr>
            <a:spLocks noGrp="1"/>
          </p:cNvSpPr>
          <p:nvPr/>
        </p:nvSpPr>
        <p:spPr>
          <a:xfrm>
            <a:off x="685800" y="6362700"/>
            <a:ext cx="9239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[Course / seminar]  ·  [Name]</a:t>
            </a:r>
          </a:p>
        </p:txBody>
      </p:sp>
      <p:sp>
        <p:nvSpPr>
          <p:cNvPr id="4" name="text-1110-668">
            <a:extLst>
              <a:ext uri="{FF2B5EF4-FFF2-40B4-BE49-F238E27FC236}">
                <a16:creationId xmlns:a16="http://schemas.microsoft.com/office/drawing/2014/main" id="{6396BDE6-826A-4F30-B0EF-2739BCA1E9CA}"/>
              </a:ext>
            </a:extLst>
          </p:cNvPr>
          <p:cNvSpPr>
            <a:spLocks noGrp="1"/>
          </p:cNvSpPr>
          <p:nvPr/>
        </p:nvSpPr>
        <p:spPr>
          <a:xfrm>
            <a:off x="10572750" y="6362700"/>
            <a:ext cx="9334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5" name="text-72-188">
            <a:extLst>
              <a:ext uri="{FF2B5EF4-FFF2-40B4-BE49-F238E27FC236}">
                <a16:creationId xmlns:a16="http://schemas.microsoft.com/office/drawing/2014/main" id="{17ED7D27-038A-4CBA-A4B7-9AED6B381735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41910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MECHANISM</a:t>
            </a:r>
          </a:p>
        </p:txBody>
      </p:sp>
      <p:sp>
        <p:nvSpPr>
          <p:cNvPr id="6" name="text-72-225">
            <a:extLst>
              <a:ext uri="{FF2B5EF4-FFF2-40B4-BE49-F238E27FC236}">
                <a16:creationId xmlns:a16="http://schemas.microsoft.com/office/drawing/2014/main" id="{E5D63A35-7AFF-4F53-B90B-8411E6AA4697}"/>
              </a:ext>
            </a:extLst>
          </p:cNvPr>
          <p:cNvSpPr>
            <a:spLocks noGrp="1"/>
          </p:cNvSpPr>
          <p:nvPr/>
        </p:nvSpPr>
        <p:spPr>
          <a:xfrm>
            <a:off x="685800" y="2143125"/>
            <a:ext cx="105727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[Explain the channel connecting X to Y in two sentences.]</a:t>
            </a:r>
          </a:p>
        </p:txBody>
      </p:sp>
      <p:sp>
        <p:nvSpPr>
          <p:cNvPr id="7" name="text-72-378">
            <a:extLst>
              <a:ext uri="{FF2B5EF4-FFF2-40B4-BE49-F238E27FC236}">
                <a16:creationId xmlns:a16="http://schemas.microsoft.com/office/drawing/2014/main" id="{82E1228A-5CCA-4F07-B00D-91F71185E2A7}"/>
              </a:ext>
            </a:extLst>
          </p:cNvPr>
          <p:cNvSpPr>
            <a:spLocks noGrp="1"/>
          </p:cNvSpPr>
          <p:nvPr/>
        </p:nvSpPr>
        <p:spPr>
          <a:xfrm>
            <a:off x="685800" y="3600450"/>
            <a:ext cx="45720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HYPOTHESIS 1</a:t>
            </a:r>
          </a:p>
        </p:txBody>
      </p:sp>
      <p:sp>
        <p:nvSpPr>
          <p:cNvPr id="8" name="text-72-417">
            <a:extLst>
              <a:ext uri="{FF2B5EF4-FFF2-40B4-BE49-F238E27FC236}">
                <a16:creationId xmlns:a16="http://schemas.microsoft.com/office/drawing/2014/main" id="{9E525C61-7936-47F9-B056-162E85850227}"/>
              </a:ext>
            </a:extLst>
          </p:cNvPr>
          <p:cNvSpPr>
            <a:spLocks noGrp="1"/>
          </p:cNvSpPr>
          <p:nvPr/>
        </p:nvSpPr>
        <p:spPr>
          <a:xfrm>
            <a:off x="685800" y="3971925"/>
            <a:ext cx="485775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[Predicted effect and direction]</a:t>
            </a:r>
          </a:p>
        </p:txBody>
      </p:sp>
      <p:sp>
        <p:nvSpPr>
          <p:cNvPr id="9" name="text-674-378">
            <a:extLst>
              <a:ext uri="{FF2B5EF4-FFF2-40B4-BE49-F238E27FC236}">
                <a16:creationId xmlns:a16="http://schemas.microsoft.com/office/drawing/2014/main" id="{12EDED9B-4E88-4F82-88AD-419A7EC5EA66}"/>
              </a:ext>
            </a:extLst>
          </p:cNvPr>
          <p:cNvSpPr>
            <a:spLocks noGrp="1"/>
          </p:cNvSpPr>
          <p:nvPr/>
        </p:nvSpPr>
        <p:spPr>
          <a:xfrm>
            <a:off x="6419850" y="3600450"/>
            <a:ext cx="45720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HYPOTHESIS 2</a:t>
            </a:r>
          </a:p>
        </p:txBody>
      </p:sp>
      <p:sp>
        <p:nvSpPr>
          <p:cNvPr id="10" name="text-674-417">
            <a:extLst>
              <a:ext uri="{FF2B5EF4-FFF2-40B4-BE49-F238E27FC236}">
                <a16:creationId xmlns:a16="http://schemas.microsoft.com/office/drawing/2014/main" id="{CDBC316B-8181-423E-96DD-8299833877E0}"/>
              </a:ext>
            </a:extLst>
          </p:cNvPr>
          <p:cNvSpPr>
            <a:spLocks noGrp="1"/>
          </p:cNvSpPr>
          <p:nvPr/>
        </p:nvSpPr>
        <p:spPr>
          <a:xfrm>
            <a:off x="6419850" y="3971925"/>
            <a:ext cx="495300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[Alternative or conditional prediction]</a:t>
            </a:r>
          </a:p>
        </p:txBody>
      </p:sp>
      <p:sp>
        <p:nvSpPr>
          <p:cNvPr id="11" name="text-72-555">
            <a:extLst>
              <a:ext uri="{FF2B5EF4-FFF2-40B4-BE49-F238E27FC236}">
                <a16:creationId xmlns:a16="http://schemas.microsoft.com/office/drawing/2014/main" id="{22D44378-EE8E-41D7-8C0F-16BE662ADBBA}"/>
              </a:ext>
            </a:extLst>
          </p:cNvPr>
          <p:cNvSpPr>
            <a:spLocks noGrp="1"/>
          </p:cNvSpPr>
          <p:nvPr/>
        </p:nvSpPr>
        <p:spPr>
          <a:xfrm>
            <a:off x="685800" y="5286375"/>
            <a:ext cx="10668000" cy="447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00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[State the conditions under which each prediction should hold.]</a:t>
            </a:r>
          </a:p>
        </p:txBody>
      </p:sp>
    </p:spTree>
    <p:extLst>
      <p:ext uri="{BB962C8B-B14F-4D97-AF65-F5344CB8AC3E}">
        <p14:creationId xmlns:p14="http://schemas.microsoft.com/office/powerpoint/2010/main" val="287891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72-32">
            <a:extLst>
              <a:ext uri="{FF2B5EF4-FFF2-40B4-BE49-F238E27FC236}">
                <a16:creationId xmlns:a16="http://schemas.microsoft.com/office/drawing/2014/main" id="{B7965DC4-3CE7-4B7D-91AB-6D8A65D44700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7810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BACKGROUND</a:t>
            </a:r>
          </a:p>
        </p:txBody>
      </p:sp>
      <p:sp>
        <p:nvSpPr>
          <p:cNvPr id="2" name="text-72-78">
            <a:extLst>
              <a:ext uri="{FF2B5EF4-FFF2-40B4-BE49-F238E27FC236}">
                <a16:creationId xmlns:a16="http://schemas.microsoft.com/office/drawing/2014/main" id="{A76B872D-E770-4A6A-A8CB-D9B5FA6FD335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rPr>
              <a:t>Where this study fits</a:t>
            </a:r>
          </a:p>
        </p:txBody>
      </p:sp>
      <p:sp>
        <p:nvSpPr>
          <p:cNvPr id="3" name="text-72-668">
            <a:extLst>
              <a:ext uri="{FF2B5EF4-FFF2-40B4-BE49-F238E27FC236}">
                <a16:creationId xmlns:a16="http://schemas.microsoft.com/office/drawing/2014/main" id="{ECE8AF74-3827-4691-9196-998892693B66}"/>
              </a:ext>
            </a:extLst>
          </p:cNvPr>
          <p:cNvSpPr>
            <a:spLocks noGrp="1"/>
          </p:cNvSpPr>
          <p:nvPr/>
        </p:nvSpPr>
        <p:spPr>
          <a:xfrm>
            <a:off x="685800" y="6362700"/>
            <a:ext cx="9239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[Course / seminar]  ·  [Name]</a:t>
            </a:r>
          </a:p>
        </p:txBody>
      </p:sp>
      <p:sp>
        <p:nvSpPr>
          <p:cNvPr id="4" name="text-1110-668">
            <a:extLst>
              <a:ext uri="{FF2B5EF4-FFF2-40B4-BE49-F238E27FC236}">
                <a16:creationId xmlns:a16="http://schemas.microsoft.com/office/drawing/2014/main" id="{839CD314-BE17-45C2-93AC-B702249BD067}"/>
              </a:ext>
            </a:extLst>
          </p:cNvPr>
          <p:cNvSpPr>
            <a:spLocks noGrp="1"/>
          </p:cNvSpPr>
          <p:nvPr/>
        </p:nvSpPr>
        <p:spPr>
          <a:xfrm>
            <a:off x="10572750" y="6362700"/>
            <a:ext cx="9334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  <p:sp>
        <p:nvSpPr>
          <p:cNvPr id="5" name="text-72-189">
            <a:extLst>
              <a:ext uri="{FF2B5EF4-FFF2-40B4-BE49-F238E27FC236}">
                <a16:creationId xmlns:a16="http://schemas.microsoft.com/office/drawing/2014/main" id="{CA7273F9-179D-47B7-97B4-4044138709C4}"/>
              </a:ext>
            </a:extLst>
          </p:cNvPr>
          <p:cNvSpPr>
            <a:spLocks noGrp="1"/>
          </p:cNvSpPr>
          <p:nvPr/>
        </p:nvSpPr>
        <p:spPr>
          <a:xfrm>
            <a:off x="685800" y="1800225"/>
            <a:ext cx="4286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PRIOR EVIDENCE</a:t>
            </a:r>
          </a:p>
        </p:txBody>
      </p:sp>
      <p:sp>
        <p:nvSpPr>
          <p:cNvPr id="6" name="text-72-229">
            <a:extLst>
              <a:ext uri="{FF2B5EF4-FFF2-40B4-BE49-F238E27FC236}">
                <a16:creationId xmlns:a16="http://schemas.microsoft.com/office/drawing/2014/main" id="{07291127-C612-4C5A-8505-1856BEDBE599}"/>
              </a:ext>
            </a:extLst>
          </p:cNvPr>
          <p:cNvSpPr>
            <a:spLocks noGrp="1"/>
          </p:cNvSpPr>
          <p:nvPr/>
        </p:nvSpPr>
        <p:spPr>
          <a:xfrm>
            <a:off x="685800" y="2181225"/>
            <a:ext cx="4953000" cy="2333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95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[Author, year]: [relevant finding]</a:t>
            </a:r>
          </a:p>
          <a:p>
            <a:endParaRPr sz="1950" b="0" i="0">
              <a:solidFill>
                <a:srgbClr val="18313D"/>
              </a:solidFill>
              <a:latin typeface="Nimbus Sans"/>
              <a:ea typeface="Nimbus Sans"/>
              <a:cs typeface="Nimbus Sans"/>
            </a:endParaRPr>
          </a:p>
          <a:p>
            <a:pPr algn="l">
              <a:defRPr sz="195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[Author, year]: [relevant finding]</a:t>
            </a:r>
          </a:p>
        </p:txBody>
      </p:sp>
      <p:sp>
        <p:nvSpPr>
          <p:cNvPr id="7" name="text-674-189">
            <a:extLst>
              <a:ext uri="{FF2B5EF4-FFF2-40B4-BE49-F238E27FC236}">
                <a16:creationId xmlns:a16="http://schemas.microsoft.com/office/drawing/2014/main" id="{47B21996-EE32-4C97-9B0B-992C13F2FC10}"/>
              </a:ext>
            </a:extLst>
          </p:cNvPr>
          <p:cNvSpPr>
            <a:spLocks noGrp="1"/>
          </p:cNvSpPr>
          <p:nvPr/>
        </p:nvSpPr>
        <p:spPr>
          <a:xfrm>
            <a:off x="6419850" y="1800225"/>
            <a:ext cx="45720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THIS PRESENTATION</a:t>
            </a:r>
          </a:p>
        </p:txBody>
      </p:sp>
      <p:sp>
        <p:nvSpPr>
          <p:cNvPr id="8" name="text-674-229">
            <a:extLst>
              <a:ext uri="{FF2B5EF4-FFF2-40B4-BE49-F238E27FC236}">
                <a16:creationId xmlns:a16="http://schemas.microsoft.com/office/drawing/2014/main" id="{C09D87C0-D44C-4D35-960A-B45D705668CF}"/>
              </a:ext>
            </a:extLst>
          </p:cNvPr>
          <p:cNvSpPr>
            <a:spLocks noGrp="1"/>
          </p:cNvSpPr>
          <p:nvPr/>
        </p:nvSpPr>
        <p:spPr>
          <a:xfrm>
            <a:off x="6419850" y="2181225"/>
            <a:ext cx="4953000" cy="2333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95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[Different outcome, population, period or mechanism]</a:t>
            </a:r>
          </a:p>
          <a:p>
            <a:endParaRPr sz="1950" b="0" i="0">
              <a:solidFill>
                <a:srgbClr val="18313D"/>
              </a:solidFill>
              <a:latin typeface="Nimbus Sans"/>
              <a:ea typeface="Nimbus Sans"/>
              <a:cs typeface="Nimbus Sans"/>
            </a:endParaRPr>
          </a:p>
          <a:p>
            <a:pPr algn="l">
              <a:defRPr sz="195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[Precise contribution]</a:t>
            </a:r>
          </a:p>
        </p:txBody>
      </p:sp>
      <p:sp>
        <p:nvSpPr>
          <p:cNvPr id="9" name="text-72-630">
            <a:extLst>
              <a:ext uri="{FF2B5EF4-FFF2-40B4-BE49-F238E27FC236}">
                <a16:creationId xmlns:a16="http://schemas.microsoft.com/office/drawing/2014/main" id="{46D11720-0883-41D1-813A-4902FEA23A74}"/>
              </a:ext>
            </a:extLst>
          </p:cNvPr>
          <p:cNvSpPr>
            <a:spLocks noGrp="1"/>
          </p:cNvSpPr>
          <p:nvPr/>
        </p:nvSpPr>
        <p:spPr>
          <a:xfrm>
            <a:off x="685800" y="6000750"/>
            <a:ext cx="108204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Sources: [full references on reference slide; page numbers for direct quotations]</a:t>
            </a:r>
          </a:p>
        </p:txBody>
      </p:sp>
    </p:spTree>
    <p:extLst>
      <p:ext uri="{BB962C8B-B14F-4D97-AF65-F5344CB8AC3E}">
        <p14:creationId xmlns:p14="http://schemas.microsoft.com/office/powerpoint/2010/main" val="402331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72-32">
            <a:extLst>
              <a:ext uri="{FF2B5EF4-FFF2-40B4-BE49-F238E27FC236}">
                <a16:creationId xmlns:a16="http://schemas.microsoft.com/office/drawing/2014/main" id="{85DF06AB-763D-40A0-A16B-D7E9F31B2173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7810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EVIDENCE</a:t>
            </a:r>
          </a:p>
        </p:txBody>
      </p:sp>
      <p:sp>
        <p:nvSpPr>
          <p:cNvPr id="2" name="text-72-78">
            <a:extLst>
              <a:ext uri="{FF2B5EF4-FFF2-40B4-BE49-F238E27FC236}">
                <a16:creationId xmlns:a16="http://schemas.microsoft.com/office/drawing/2014/main" id="{09BB01A1-A87A-4495-BDC0-19BDCB419B6B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rPr>
              <a:t>Data and sample</a:t>
            </a:r>
          </a:p>
        </p:txBody>
      </p:sp>
      <p:sp>
        <p:nvSpPr>
          <p:cNvPr id="3" name="text-72-668">
            <a:extLst>
              <a:ext uri="{FF2B5EF4-FFF2-40B4-BE49-F238E27FC236}">
                <a16:creationId xmlns:a16="http://schemas.microsoft.com/office/drawing/2014/main" id="{9F036688-9E80-44E6-8C6B-8399DB30A69B}"/>
              </a:ext>
            </a:extLst>
          </p:cNvPr>
          <p:cNvSpPr>
            <a:spLocks noGrp="1"/>
          </p:cNvSpPr>
          <p:nvPr/>
        </p:nvSpPr>
        <p:spPr>
          <a:xfrm>
            <a:off x="685800" y="6362700"/>
            <a:ext cx="9239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[Course / seminar]  ·  [Name]</a:t>
            </a:r>
          </a:p>
        </p:txBody>
      </p:sp>
      <p:sp>
        <p:nvSpPr>
          <p:cNvPr id="4" name="text-1110-668">
            <a:extLst>
              <a:ext uri="{FF2B5EF4-FFF2-40B4-BE49-F238E27FC236}">
                <a16:creationId xmlns:a16="http://schemas.microsoft.com/office/drawing/2014/main" id="{5173455C-E1F2-4053-8D78-A0DD9FDAE895}"/>
              </a:ext>
            </a:extLst>
          </p:cNvPr>
          <p:cNvSpPr>
            <a:spLocks noGrp="1"/>
          </p:cNvSpPr>
          <p:nvPr/>
        </p:nvSpPr>
        <p:spPr>
          <a:xfrm>
            <a:off x="10572750" y="6362700"/>
            <a:ext cx="9334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07</a:t>
            </a:r>
          </a:p>
        </p:txBody>
      </p:sp>
      <p:graphicFrame>
        <p:nvGraphicFramePr>
          <p:cNvPr id="11" name="Tabelle 10"/>
          <p:cNvGraphicFramePr/>
          <p:nvPr/>
        </p:nvGraphicFramePr>
        <p:xfrm>
          <a:off x="685800" y="1866900"/>
          <a:ext cx="10820400" cy="3238500"/>
        </p:xfrm>
        <a:graphic>
          <a:graphicData uri="http://schemas.openxmlformats.org/drawingml/2006/table">
            <a:tbl>
              <a:tblPr/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Element</a:t>
                      </a:r>
                    </a:p>
                  </a:txBody>
                  <a:tcPr marL="152400" marR="114300" marT="76200" marB="76200">
                    <a:solidFill>
                      <a:srgbClr val="193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Specification</a:t>
                      </a:r>
                    </a:p>
                  </a:txBody>
                  <a:tcPr marL="152400" marR="114300" marT="76200" marB="76200">
                    <a:solidFill>
                      <a:srgbClr val="193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Unit of observation</a:t>
                      </a:r>
                    </a:p>
                  </a:txBody>
                  <a:tcPr marL="152400" marR="114300" marT="76200" marB="76200"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[e.g., municipality-year]</a:t>
                      </a:r>
                    </a:p>
                  </a:txBody>
                  <a:tcPr marL="152400" marR="114300" marT="76200" marB="762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Coverage</a:t>
                      </a:r>
                    </a:p>
                  </a:txBody>
                  <a:tcPr marL="152400" marR="114300" marT="76200" marB="76200">
                    <a:solidFill>
                      <a:srgbClr val="F3F7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[countries / regions and years]</a:t>
                      </a:r>
                    </a:p>
                  </a:txBody>
                  <a:tcPr marL="152400" marR="114300" marT="76200" marB="76200">
                    <a:solidFill>
                      <a:srgbClr val="F3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Outcome</a:t>
                      </a:r>
                    </a:p>
                  </a:txBody>
                  <a:tcPr marL="152400" marR="114300" marT="76200" marB="76200"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[variable, unit and source]</a:t>
                      </a:r>
                    </a:p>
                  </a:txBody>
                  <a:tcPr marL="152400" marR="114300" marT="76200" marB="762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Main explanatory variable</a:t>
                      </a:r>
                    </a:p>
                  </a:txBody>
                  <a:tcPr marL="152400" marR="114300" marT="76200" marB="76200">
                    <a:solidFill>
                      <a:srgbClr val="F3F7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[definition, unit and source]</a:t>
                      </a:r>
                    </a:p>
                  </a:txBody>
                  <a:tcPr marL="152400" marR="114300" marT="76200" marB="76200">
                    <a:solidFill>
                      <a:srgbClr val="F3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-72-630">
            <a:extLst>
              <a:ext uri="{FF2B5EF4-FFF2-40B4-BE49-F238E27FC236}">
                <a16:creationId xmlns:a16="http://schemas.microsoft.com/office/drawing/2014/main" id="{5A539891-2CE5-4BFE-AF55-0DE7DFE735E0}"/>
              </a:ext>
            </a:extLst>
          </p:cNvPr>
          <p:cNvSpPr>
            <a:spLocks noGrp="1"/>
          </p:cNvSpPr>
          <p:nvPr/>
        </p:nvSpPr>
        <p:spPr>
          <a:xfrm>
            <a:off x="685800" y="6000750"/>
            <a:ext cx="108204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Sources: [dataset, version, access date]; [own calculations if applicable]</a:t>
            </a:r>
          </a:p>
        </p:txBody>
      </p:sp>
    </p:spTree>
    <p:extLst>
      <p:ext uri="{BB962C8B-B14F-4D97-AF65-F5344CB8AC3E}">
        <p14:creationId xmlns:p14="http://schemas.microsoft.com/office/powerpoint/2010/main" val="1641172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72-32">
            <a:extLst>
              <a:ext uri="{FF2B5EF4-FFF2-40B4-BE49-F238E27FC236}">
                <a16:creationId xmlns:a16="http://schemas.microsoft.com/office/drawing/2014/main" id="{D5708612-2FAB-4BB7-81AD-3911578E6690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7810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METHOD</a:t>
            </a:r>
          </a:p>
        </p:txBody>
      </p:sp>
      <p:sp>
        <p:nvSpPr>
          <p:cNvPr id="2" name="text-72-78">
            <a:extLst>
              <a:ext uri="{FF2B5EF4-FFF2-40B4-BE49-F238E27FC236}">
                <a16:creationId xmlns:a16="http://schemas.microsoft.com/office/drawing/2014/main" id="{44A9F94A-65E2-4696-BCCF-13A4B01F1745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rPr>
              <a:t>Empirical approach</a:t>
            </a:r>
          </a:p>
        </p:txBody>
      </p:sp>
      <p:sp>
        <p:nvSpPr>
          <p:cNvPr id="3" name="text-72-668">
            <a:extLst>
              <a:ext uri="{FF2B5EF4-FFF2-40B4-BE49-F238E27FC236}">
                <a16:creationId xmlns:a16="http://schemas.microsoft.com/office/drawing/2014/main" id="{B6E8511E-593A-44E1-BA9F-1462725A3573}"/>
              </a:ext>
            </a:extLst>
          </p:cNvPr>
          <p:cNvSpPr>
            <a:spLocks noGrp="1"/>
          </p:cNvSpPr>
          <p:nvPr/>
        </p:nvSpPr>
        <p:spPr>
          <a:xfrm>
            <a:off x="685800" y="6362700"/>
            <a:ext cx="9239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[Course / seminar]  ·  [Name]</a:t>
            </a:r>
          </a:p>
        </p:txBody>
      </p:sp>
      <p:sp>
        <p:nvSpPr>
          <p:cNvPr id="4" name="text-1110-668">
            <a:extLst>
              <a:ext uri="{FF2B5EF4-FFF2-40B4-BE49-F238E27FC236}">
                <a16:creationId xmlns:a16="http://schemas.microsoft.com/office/drawing/2014/main" id="{30E14C2A-81EA-4AF6-BF77-081252D8D760}"/>
              </a:ext>
            </a:extLst>
          </p:cNvPr>
          <p:cNvSpPr>
            <a:spLocks noGrp="1"/>
          </p:cNvSpPr>
          <p:nvPr/>
        </p:nvSpPr>
        <p:spPr>
          <a:xfrm>
            <a:off x="10572750" y="6362700"/>
            <a:ext cx="9334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08</a:t>
            </a:r>
          </a:p>
        </p:txBody>
      </p:sp>
      <p:sp>
        <p:nvSpPr>
          <p:cNvPr id="5" name="text-72-189">
            <a:extLst>
              <a:ext uri="{FF2B5EF4-FFF2-40B4-BE49-F238E27FC236}">
                <a16:creationId xmlns:a16="http://schemas.microsoft.com/office/drawing/2014/main" id="{36A49C19-EFA0-4590-A064-A130FF509801}"/>
              </a:ext>
            </a:extLst>
          </p:cNvPr>
          <p:cNvSpPr>
            <a:spLocks noGrp="1"/>
          </p:cNvSpPr>
          <p:nvPr/>
        </p:nvSpPr>
        <p:spPr>
          <a:xfrm>
            <a:off x="685800" y="1800225"/>
            <a:ext cx="41910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MODEL</a:t>
            </a:r>
          </a:p>
        </p:txBody>
      </p:sp>
      <p:sp>
        <p:nvSpPr>
          <p:cNvPr id="6" name="text-72-239">
            <a:extLst>
              <a:ext uri="{FF2B5EF4-FFF2-40B4-BE49-F238E27FC236}">
                <a16:creationId xmlns:a16="http://schemas.microsoft.com/office/drawing/2014/main" id="{B9956222-3F2D-4129-A77B-7EAB2AC094DD}"/>
              </a:ext>
            </a:extLst>
          </p:cNvPr>
          <p:cNvSpPr>
            <a:spLocks noGrp="1"/>
          </p:cNvSpPr>
          <p:nvPr/>
        </p:nvSpPr>
        <p:spPr>
          <a:xfrm>
            <a:off x="685800" y="2276475"/>
            <a:ext cx="1076325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550" b="1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Yᵢₜ = α + β Xᵢₜ + γ Zᵢₜ + μᵢ + τₜ + εᵢₜ</a:t>
            </a:r>
          </a:p>
        </p:txBody>
      </p:sp>
      <p:sp>
        <p:nvSpPr>
          <p:cNvPr id="7" name="text-72-362">
            <a:extLst>
              <a:ext uri="{FF2B5EF4-FFF2-40B4-BE49-F238E27FC236}">
                <a16:creationId xmlns:a16="http://schemas.microsoft.com/office/drawing/2014/main" id="{F1DA8311-AA91-42C6-864D-8DF26CD8CDE2}"/>
              </a:ext>
            </a:extLst>
          </p:cNvPr>
          <p:cNvSpPr>
            <a:spLocks noGrp="1"/>
          </p:cNvSpPr>
          <p:nvPr/>
        </p:nvSpPr>
        <p:spPr>
          <a:xfrm>
            <a:off x="685800" y="3448050"/>
            <a:ext cx="41910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INTERPRETATION</a:t>
            </a:r>
          </a:p>
        </p:txBody>
      </p:sp>
      <p:sp>
        <p:nvSpPr>
          <p:cNvPr id="8" name="text-72-402">
            <a:extLst>
              <a:ext uri="{FF2B5EF4-FFF2-40B4-BE49-F238E27FC236}">
                <a16:creationId xmlns:a16="http://schemas.microsoft.com/office/drawing/2014/main" id="{2EAFACE9-C4F9-4AB5-A0AA-BDD17A2BA57E}"/>
              </a:ext>
            </a:extLst>
          </p:cNvPr>
          <p:cNvSpPr>
            <a:spLocks noGrp="1"/>
          </p:cNvSpPr>
          <p:nvPr/>
        </p:nvSpPr>
        <p:spPr>
          <a:xfrm>
            <a:off x="685800" y="3829050"/>
            <a:ext cx="105727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β captures [the comparison or parameter of interest].</a:t>
            </a:r>
          </a:p>
        </p:txBody>
      </p:sp>
      <p:sp>
        <p:nvSpPr>
          <p:cNvPr id="9" name="text-72-509">
            <a:extLst>
              <a:ext uri="{FF2B5EF4-FFF2-40B4-BE49-F238E27FC236}">
                <a16:creationId xmlns:a16="http://schemas.microsoft.com/office/drawing/2014/main" id="{3CC626DF-3B95-4057-8511-FD64E648AF5D}"/>
              </a:ext>
            </a:extLst>
          </p:cNvPr>
          <p:cNvSpPr>
            <a:spLocks noGrp="1"/>
          </p:cNvSpPr>
          <p:nvPr/>
        </p:nvSpPr>
        <p:spPr>
          <a:xfrm>
            <a:off x="685800" y="4848225"/>
            <a:ext cx="41910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KEY ASSUMPTION</a:t>
            </a:r>
          </a:p>
        </p:txBody>
      </p:sp>
      <p:sp>
        <p:nvSpPr>
          <p:cNvPr id="10" name="text-72-550">
            <a:extLst>
              <a:ext uri="{FF2B5EF4-FFF2-40B4-BE49-F238E27FC236}">
                <a16:creationId xmlns:a16="http://schemas.microsoft.com/office/drawing/2014/main" id="{AF77C850-B943-4FB7-ACAE-3E7715C70B37}"/>
              </a:ext>
            </a:extLst>
          </p:cNvPr>
          <p:cNvSpPr>
            <a:spLocks noGrp="1"/>
          </p:cNvSpPr>
          <p:nvPr/>
        </p:nvSpPr>
        <p:spPr>
          <a:xfrm>
            <a:off x="685800" y="5238750"/>
            <a:ext cx="105727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95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[The assumption needed for the intended interpretation.]</a:t>
            </a:r>
          </a:p>
        </p:txBody>
      </p:sp>
    </p:spTree>
    <p:extLst>
      <p:ext uri="{BB962C8B-B14F-4D97-AF65-F5344CB8AC3E}">
        <p14:creationId xmlns:p14="http://schemas.microsoft.com/office/powerpoint/2010/main" val="391827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72-32">
            <a:extLst>
              <a:ext uri="{FF2B5EF4-FFF2-40B4-BE49-F238E27FC236}">
                <a16:creationId xmlns:a16="http://schemas.microsoft.com/office/drawing/2014/main" id="{066CBCC9-09EA-4647-9BE0-BD032DF15605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7810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RESULTS</a:t>
            </a:r>
          </a:p>
        </p:txBody>
      </p:sp>
      <p:sp>
        <p:nvSpPr>
          <p:cNvPr id="2" name="text-72-78">
            <a:extLst>
              <a:ext uri="{FF2B5EF4-FFF2-40B4-BE49-F238E27FC236}">
                <a16:creationId xmlns:a16="http://schemas.microsoft.com/office/drawing/2014/main" id="{F0CD6D11-BB72-45BD-8A13-9814FE77C3E4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rPr>
              <a:t>Example figure: change over time</a:t>
            </a:r>
          </a:p>
        </p:txBody>
      </p:sp>
      <p:sp>
        <p:nvSpPr>
          <p:cNvPr id="3" name="text-72-668">
            <a:extLst>
              <a:ext uri="{FF2B5EF4-FFF2-40B4-BE49-F238E27FC236}">
                <a16:creationId xmlns:a16="http://schemas.microsoft.com/office/drawing/2014/main" id="{7C99EBC1-3F37-4FDB-9817-91534B2EEEBD}"/>
              </a:ext>
            </a:extLst>
          </p:cNvPr>
          <p:cNvSpPr>
            <a:spLocks noGrp="1"/>
          </p:cNvSpPr>
          <p:nvPr/>
        </p:nvSpPr>
        <p:spPr>
          <a:xfrm>
            <a:off x="685800" y="6362700"/>
            <a:ext cx="9239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[Course / seminar]  ·  [Name]</a:t>
            </a:r>
          </a:p>
        </p:txBody>
      </p:sp>
      <p:sp>
        <p:nvSpPr>
          <p:cNvPr id="4" name="text-1110-668">
            <a:extLst>
              <a:ext uri="{FF2B5EF4-FFF2-40B4-BE49-F238E27FC236}">
                <a16:creationId xmlns:a16="http://schemas.microsoft.com/office/drawing/2014/main" id="{CE07EBC8-8E69-40AC-A64C-034CD1DAAEEB}"/>
              </a:ext>
            </a:extLst>
          </p:cNvPr>
          <p:cNvSpPr>
            <a:spLocks noGrp="1"/>
          </p:cNvSpPr>
          <p:nvPr/>
        </p:nvSpPr>
        <p:spPr>
          <a:xfrm>
            <a:off x="10572750" y="6362700"/>
            <a:ext cx="9334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09</a:t>
            </a:r>
          </a:p>
        </p:txBody>
      </p:sp>
      <p:graphicFrame>
        <p:nvGraphicFramePr>
          <p:cNvPr id="11" name="Chart"/>
          <p:cNvGraphicFramePr/>
          <p:nvPr/>
        </p:nvGraphicFramePr>
        <p:xfrm>
          <a:off x="904875" y="1685925"/>
          <a:ext cx="10001250" cy="3857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-72-630">
            <a:extLst>
              <a:ext uri="{FF2B5EF4-FFF2-40B4-BE49-F238E27FC236}">
                <a16:creationId xmlns:a16="http://schemas.microsoft.com/office/drawing/2014/main" id="{BE242864-249D-4AFA-B234-FAF9C839E236}"/>
              </a:ext>
            </a:extLst>
          </p:cNvPr>
          <p:cNvSpPr>
            <a:spLocks noGrp="1"/>
          </p:cNvSpPr>
          <p:nvPr/>
        </p:nvSpPr>
        <p:spPr>
          <a:xfrm>
            <a:off x="685800" y="6000750"/>
            <a:ext cx="108204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Illustrative values only. Replace the data and add: Source: [dataset / analysis].</a:t>
            </a:r>
          </a:p>
        </p:txBody>
      </p:sp>
    </p:spTree>
    <p:extLst>
      <p:ext uri="{BB962C8B-B14F-4D97-AF65-F5344CB8AC3E}">
        <p14:creationId xmlns:p14="http://schemas.microsoft.com/office/powerpoint/2010/main" val="1343063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72-32">
            <a:extLst>
              <a:ext uri="{FF2B5EF4-FFF2-40B4-BE49-F238E27FC236}">
                <a16:creationId xmlns:a16="http://schemas.microsoft.com/office/drawing/2014/main" id="{3D436FF2-FCFF-46AA-A772-301C86310CB5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7810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RESULTS</a:t>
            </a:r>
          </a:p>
        </p:txBody>
      </p:sp>
      <p:sp>
        <p:nvSpPr>
          <p:cNvPr id="2" name="text-72-78">
            <a:extLst>
              <a:ext uri="{FF2B5EF4-FFF2-40B4-BE49-F238E27FC236}">
                <a16:creationId xmlns:a16="http://schemas.microsoft.com/office/drawing/2014/main" id="{13C2DB18-5A19-4953-B1FE-0D189BB86DA3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rPr>
              <a:t>Example table: model estimates</a:t>
            </a:r>
          </a:p>
        </p:txBody>
      </p:sp>
      <p:sp>
        <p:nvSpPr>
          <p:cNvPr id="3" name="text-72-668">
            <a:extLst>
              <a:ext uri="{FF2B5EF4-FFF2-40B4-BE49-F238E27FC236}">
                <a16:creationId xmlns:a16="http://schemas.microsoft.com/office/drawing/2014/main" id="{BE8D268B-E27E-4923-91E0-41C9BB6288A5}"/>
              </a:ext>
            </a:extLst>
          </p:cNvPr>
          <p:cNvSpPr>
            <a:spLocks noGrp="1"/>
          </p:cNvSpPr>
          <p:nvPr/>
        </p:nvSpPr>
        <p:spPr>
          <a:xfrm>
            <a:off x="685800" y="6362700"/>
            <a:ext cx="9239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[Course / seminar]  ·  [Name]</a:t>
            </a:r>
          </a:p>
        </p:txBody>
      </p:sp>
      <p:sp>
        <p:nvSpPr>
          <p:cNvPr id="4" name="text-1110-668">
            <a:extLst>
              <a:ext uri="{FF2B5EF4-FFF2-40B4-BE49-F238E27FC236}">
                <a16:creationId xmlns:a16="http://schemas.microsoft.com/office/drawing/2014/main" id="{EAB35CFE-593B-4B6A-9C51-6A6D8EDC7771}"/>
              </a:ext>
            </a:extLst>
          </p:cNvPr>
          <p:cNvSpPr>
            <a:spLocks noGrp="1"/>
          </p:cNvSpPr>
          <p:nvPr/>
        </p:nvSpPr>
        <p:spPr>
          <a:xfrm>
            <a:off x="10572750" y="6362700"/>
            <a:ext cx="9334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10</a:t>
            </a:r>
          </a:p>
        </p:txBody>
      </p:sp>
      <p:graphicFrame>
        <p:nvGraphicFramePr>
          <p:cNvPr id="12" name="Tabelle 11"/>
          <p:cNvGraphicFramePr/>
          <p:nvPr/>
        </p:nvGraphicFramePr>
        <p:xfrm>
          <a:off x="685800" y="1924050"/>
          <a:ext cx="10820400" cy="2771775"/>
        </p:xfrm>
        <a:graphic>
          <a:graphicData uri="http://schemas.openxmlformats.org/drawingml/2006/table">
            <a:tbl>
              <a:tblPr/>
              <a:tblGrid>
                <a:gridCol w="394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3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2944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Outcome</a:t>
                      </a:r>
                    </a:p>
                  </a:txBody>
                  <a:tcPr marL="142875" marR="95250" marT="76200" marB="76200">
                    <a:solidFill>
                      <a:srgbClr val="193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Estimate</a:t>
                      </a:r>
                    </a:p>
                  </a:txBody>
                  <a:tcPr marL="142875" marR="95250" marT="76200" marB="76200">
                    <a:solidFill>
                      <a:srgbClr val="193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95% CI</a:t>
                      </a:r>
                    </a:p>
                  </a:txBody>
                  <a:tcPr marL="142875" marR="95250" marT="76200" marB="76200">
                    <a:solidFill>
                      <a:srgbClr val="193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N</a:t>
                      </a:r>
                    </a:p>
                  </a:txBody>
                  <a:tcPr marL="142875" marR="95250" marT="76200" marB="76200">
                    <a:solidFill>
                      <a:srgbClr val="193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944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[Outcome A]</a:t>
                      </a:r>
                    </a:p>
                  </a:txBody>
                  <a:tcPr marL="142875" marR="95250" marT="76200" marB="76200"/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0.12</a:t>
                      </a:r>
                    </a:p>
                  </a:txBody>
                  <a:tcPr marL="142875" marR="95250" marT="76200" marB="76200"/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[0.03, 0.21]</a:t>
                      </a:r>
                    </a:p>
                  </a:txBody>
                  <a:tcPr marL="142875" marR="95250" marT="76200" marB="76200"/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[n]</a:t>
                      </a:r>
                    </a:p>
                  </a:txBody>
                  <a:tcPr marL="142875" marR="95250" marT="76200" marB="762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944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[Outcome B]</a:t>
                      </a:r>
                    </a:p>
                  </a:txBody>
                  <a:tcPr marL="142875" marR="95250" marT="76200" marB="76200"/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−0.04</a:t>
                      </a:r>
                    </a:p>
                  </a:txBody>
                  <a:tcPr marL="142875" marR="95250" marT="76200" marB="76200"/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[−0.14, 0.06]</a:t>
                      </a:r>
                    </a:p>
                  </a:txBody>
                  <a:tcPr marL="142875" marR="95250" marT="76200" marB="76200"/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[n]</a:t>
                      </a:r>
                    </a:p>
                  </a:txBody>
                  <a:tcPr marL="142875" marR="95250" marT="76200" marB="762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944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[Outcome C]</a:t>
                      </a:r>
                    </a:p>
                  </a:txBody>
                  <a:tcPr marL="142875" marR="95250" marT="76200" marB="76200"/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0.08</a:t>
                      </a:r>
                    </a:p>
                  </a:txBody>
                  <a:tcPr marL="142875" marR="95250" marT="76200" marB="76200"/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[−0.01, 0.17]</a:t>
                      </a:r>
                    </a:p>
                  </a:txBody>
                  <a:tcPr marL="142875" marR="95250" marT="76200" marB="76200"/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18313D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[n]</a:t>
                      </a:r>
                    </a:p>
                  </a:txBody>
                  <a:tcPr marL="142875" marR="95250" marT="76200" marB="762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-72-524">
            <a:extLst>
              <a:ext uri="{FF2B5EF4-FFF2-40B4-BE49-F238E27FC236}">
                <a16:creationId xmlns:a16="http://schemas.microsoft.com/office/drawing/2014/main" id="{EF739DB3-B784-4914-8AB2-DF2E463E8295}"/>
              </a:ext>
            </a:extLst>
          </p:cNvPr>
          <p:cNvSpPr>
            <a:spLocks noGrp="1"/>
          </p:cNvSpPr>
          <p:nvPr/>
        </p:nvSpPr>
        <p:spPr>
          <a:xfrm>
            <a:off x="685800" y="4991100"/>
            <a:ext cx="10572750" cy="600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[Explain what the estimate measures and what the interval implies.]</a:t>
            </a:r>
          </a:p>
        </p:txBody>
      </p:sp>
      <p:sp>
        <p:nvSpPr>
          <p:cNvPr id="7" name="text-72-630">
            <a:extLst>
              <a:ext uri="{FF2B5EF4-FFF2-40B4-BE49-F238E27FC236}">
                <a16:creationId xmlns:a16="http://schemas.microsoft.com/office/drawing/2014/main" id="{8D3783E5-121B-4DD4-9182-EB3F564E802A}"/>
              </a:ext>
            </a:extLst>
          </p:cNvPr>
          <p:cNvSpPr>
            <a:spLocks noGrp="1"/>
          </p:cNvSpPr>
          <p:nvPr/>
        </p:nvSpPr>
        <p:spPr>
          <a:xfrm>
            <a:off x="685800" y="6000750"/>
            <a:ext cx="108204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Illustrative values only. Notes: [model, controls, SE or CI method]. Source: [analysis].</a:t>
            </a:r>
          </a:p>
        </p:txBody>
      </p:sp>
    </p:spTree>
    <p:extLst>
      <p:ext uri="{BB962C8B-B14F-4D97-AF65-F5344CB8AC3E}">
        <p14:creationId xmlns:p14="http://schemas.microsoft.com/office/powerpoint/2010/main" val="216492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72-32">
            <a:extLst>
              <a:ext uri="{FF2B5EF4-FFF2-40B4-BE49-F238E27FC236}">
                <a16:creationId xmlns:a16="http://schemas.microsoft.com/office/drawing/2014/main" id="{FB52E857-B48D-4E3E-A44E-BF5C24C0CBB4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7810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EVIDENCE</a:t>
            </a:r>
          </a:p>
        </p:txBody>
      </p:sp>
      <p:sp>
        <p:nvSpPr>
          <p:cNvPr id="2" name="text-72-78">
            <a:extLst>
              <a:ext uri="{FF2B5EF4-FFF2-40B4-BE49-F238E27FC236}">
                <a16:creationId xmlns:a16="http://schemas.microsoft.com/office/drawing/2014/main" id="{2DCE9ED0-104D-4F19-985C-65B1D11FCA38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rPr>
              <a:t>Map or image with a clear purpose</a:t>
            </a:r>
          </a:p>
        </p:txBody>
      </p:sp>
      <p:sp>
        <p:nvSpPr>
          <p:cNvPr id="3" name="text-72-668">
            <a:extLst>
              <a:ext uri="{FF2B5EF4-FFF2-40B4-BE49-F238E27FC236}">
                <a16:creationId xmlns:a16="http://schemas.microsoft.com/office/drawing/2014/main" id="{B0B1CF6B-B1A9-45C0-961F-C5A71D117431}"/>
              </a:ext>
            </a:extLst>
          </p:cNvPr>
          <p:cNvSpPr>
            <a:spLocks noGrp="1"/>
          </p:cNvSpPr>
          <p:nvPr/>
        </p:nvSpPr>
        <p:spPr>
          <a:xfrm>
            <a:off x="685800" y="6362700"/>
            <a:ext cx="9239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[Course / seminar]  ·  [Name]</a:t>
            </a:r>
          </a:p>
        </p:txBody>
      </p:sp>
      <p:sp>
        <p:nvSpPr>
          <p:cNvPr id="4" name="text-1110-668">
            <a:extLst>
              <a:ext uri="{FF2B5EF4-FFF2-40B4-BE49-F238E27FC236}">
                <a16:creationId xmlns:a16="http://schemas.microsoft.com/office/drawing/2014/main" id="{9B3CB94C-9C1C-4FDB-A9F7-8EDAA75BF207}"/>
              </a:ext>
            </a:extLst>
          </p:cNvPr>
          <p:cNvSpPr>
            <a:spLocks noGrp="1"/>
          </p:cNvSpPr>
          <p:nvPr/>
        </p:nvSpPr>
        <p:spPr>
          <a:xfrm>
            <a:off x="10572750" y="6362700"/>
            <a:ext cx="9334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11</a:t>
            </a:r>
          </a:p>
        </p:txBody>
      </p:sp>
      <p:sp>
        <p:nvSpPr>
          <p:cNvPr id="5" name="replace-with-map-or-image">
            <a:extLst>
              <a:ext uri="{FF2B5EF4-FFF2-40B4-BE49-F238E27FC236}">
                <a16:creationId xmlns:a16="http://schemas.microsoft.com/office/drawing/2014/main" id="{6DA578AF-247B-46A3-A95F-FC74064D0C5A}"/>
              </a:ext>
            </a:extLst>
          </p:cNvPr>
          <p:cNvSpPr>
            <a:spLocks noGrp="1"/>
          </p:cNvSpPr>
          <p:nvPr/>
        </p:nvSpPr>
        <p:spPr>
          <a:xfrm>
            <a:off x="685800" y="1752600"/>
            <a:ext cx="7381875" cy="3838575"/>
          </a:xfrm>
          <a:prstGeom prst="rect">
            <a:avLst/>
          </a:prstGeom>
          <a:solidFill>
            <a:srgbClr val="F3F7F7"/>
          </a:solidFill>
          <a:ln w="19050">
            <a:solidFill>
              <a:srgbClr val="C8D5D8"/>
            </a:solidFill>
            <a:prstDash val="solid"/>
          </a:ln>
        </p:spPr>
        <p:txBody>
          <a:bodyPr anchor="ctr">
            <a:noAutofit/>
          </a:bodyPr>
          <a:lstStyle/>
          <a:p>
            <a:pPr algn="ctr">
              <a:defRPr sz="2175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2175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[Insert map or image here]</a:t>
            </a:r>
          </a:p>
          <a:p>
            <a:pPr algn="ctr">
              <a:defRPr sz="2175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2175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[Explain colors, units and legend]</a:t>
            </a:r>
          </a:p>
        </p:txBody>
      </p:sp>
      <p:sp>
        <p:nvSpPr>
          <p:cNvPr id="6" name="text-885-227">
            <a:extLst>
              <a:ext uri="{FF2B5EF4-FFF2-40B4-BE49-F238E27FC236}">
                <a16:creationId xmlns:a16="http://schemas.microsoft.com/office/drawing/2014/main" id="{63EF539A-EE9D-431D-8FF9-7B480921CEBF}"/>
              </a:ext>
            </a:extLst>
          </p:cNvPr>
          <p:cNvSpPr>
            <a:spLocks noGrp="1"/>
          </p:cNvSpPr>
          <p:nvPr/>
        </p:nvSpPr>
        <p:spPr>
          <a:xfrm>
            <a:off x="8429625" y="2162175"/>
            <a:ext cx="2714625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TAKEAWAY</a:t>
            </a:r>
          </a:p>
        </p:txBody>
      </p:sp>
      <p:sp>
        <p:nvSpPr>
          <p:cNvPr id="7" name="text-885-270">
            <a:extLst>
              <a:ext uri="{FF2B5EF4-FFF2-40B4-BE49-F238E27FC236}">
                <a16:creationId xmlns:a16="http://schemas.microsoft.com/office/drawing/2014/main" id="{FE415204-E6C2-4EC2-9864-984F56D9FDCA}"/>
              </a:ext>
            </a:extLst>
          </p:cNvPr>
          <p:cNvSpPr>
            <a:spLocks noGrp="1"/>
          </p:cNvSpPr>
          <p:nvPr/>
        </p:nvSpPr>
        <p:spPr>
          <a:xfrm>
            <a:off x="8429625" y="2571750"/>
            <a:ext cx="2809875" cy="2286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[What should the audience notice in this figure?]</a:t>
            </a:r>
          </a:p>
        </p:txBody>
      </p:sp>
      <p:sp>
        <p:nvSpPr>
          <p:cNvPr id="8" name="text-72-630">
            <a:extLst>
              <a:ext uri="{FF2B5EF4-FFF2-40B4-BE49-F238E27FC236}">
                <a16:creationId xmlns:a16="http://schemas.microsoft.com/office/drawing/2014/main" id="{38B38D8F-EEE7-4D2D-8995-CC9FB91492AE}"/>
              </a:ext>
            </a:extLst>
          </p:cNvPr>
          <p:cNvSpPr>
            <a:spLocks noGrp="1"/>
          </p:cNvSpPr>
          <p:nvPr/>
        </p:nvSpPr>
        <p:spPr>
          <a:xfrm>
            <a:off x="685800" y="6000750"/>
            <a:ext cx="108204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Source: [image owner / dataset, year, licence if required].</a:t>
            </a:r>
          </a:p>
        </p:txBody>
      </p:sp>
    </p:spTree>
    <p:extLst>
      <p:ext uri="{BB962C8B-B14F-4D97-AF65-F5344CB8AC3E}">
        <p14:creationId xmlns:p14="http://schemas.microsoft.com/office/powerpoint/2010/main" val="1179932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72-32">
            <a:extLst>
              <a:ext uri="{FF2B5EF4-FFF2-40B4-BE49-F238E27FC236}">
                <a16:creationId xmlns:a16="http://schemas.microsoft.com/office/drawing/2014/main" id="{3AD9B832-43A1-4247-B943-F5268754D9D2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7810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DISCUSSION</a:t>
            </a:r>
          </a:p>
        </p:txBody>
      </p:sp>
      <p:sp>
        <p:nvSpPr>
          <p:cNvPr id="2" name="text-72-78">
            <a:extLst>
              <a:ext uri="{FF2B5EF4-FFF2-40B4-BE49-F238E27FC236}">
                <a16:creationId xmlns:a16="http://schemas.microsoft.com/office/drawing/2014/main" id="{1A96744F-4B8E-4CE8-ABB3-718FE70C8960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rPr>
              <a:t>Interpretation and limitations</a:t>
            </a:r>
          </a:p>
        </p:txBody>
      </p:sp>
      <p:sp>
        <p:nvSpPr>
          <p:cNvPr id="3" name="text-72-668">
            <a:extLst>
              <a:ext uri="{FF2B5EF4-FFF2-40B4-BE49-F238E27FC236}">
                <a16:creationId xmlns:a16="http://schemas.microsoft.com/office/drawing/2014/main" id="{AD4AC540-C569-45D4-BB74-E8E80C1947F2}"/>
              </a:ext>
            </a:extLst>
          </p:cNvPr>
          <p:cNvSpPr>
            <a:spLocks noGrp="1"/>
          </p:cNvSpPr>
          <p:nvPr/>
        </p:nvSpPr>
        <p:spPr>
          <a:xfrm>
            <a:off x="685800" y="6362700"/>
            <a:ext cx="9239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[Course / seminar]  ·  [Name]</a:t>
            </a:r>
          </a:p>
        </p:txBody>
      </p:sp>
      <p:sp>
        <p:nvSpPr>
          <p:cNvPr id="4" name="text-1110-668">
            <a:extLst>
              <a:ext uri="{FF2B5EF4-FFF2-40B4-BE49-F238E27FC236}">
                <a16:creationId xmlns:a16="http://schemas.microsoft.com/office/drawing/2014/main" id="{4219A380-2F34-4FC6-86FC-34A243AC74E8}"/>
              </a:ext>
            </a:extLst>
          </p:cNvPr>
          <p:cNvSpPr>
            <a:spLocks noGrp="1"/>
          </p:cNvSpPr>
          <p:nvPr/>
        </p:nvSpPr>
        <p:spPr>
          <a:xfrm>
            <a:off x="10572750" y="6362700"/>
            <a:ext cx="9334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12</a:t>
            </a:r>
          </a:p>
        </p:txBody>
      </p:sp>
      <p:sp>
        <p:nvSpPr>
          <p:cNvPr id="5" name="text-72-193">
            <a:extLst>
              <a:ext uri="{FF2B5EF4-FFF2-40B4-BE49-F238E27FC236}">
                <a16:creationId xmlns:a16="http://schemas.microsoft.com/office/drawing/2014/main" id="{2F26B9F6-DC26-477D-947E-274633896E73}"/>
              </a:ext>
            </a:extLst>
          </p:cNvPr>
          <p:cNvSpPr>
            <a:spLocks noGrp="1"/>
          </p:cNvSpPr>
          <p:nvPr/>
        </p:nvSpPr>
        <p:spPr>
          <a:xfrm>
            <a:off x="685800" y="1838325"/>
            <a:ext cx="4857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MAIN INTERPRETATION</a:t>
            </a:r>
          </a:p>
        </p:txBody>
      </p:sp>
      <p:sp>
        <p:nvSpPr>
          <p:cNvPr id="6" name="text-72-232">
            <a:extLst>
              <a:ext uri="{FF2B5EF4-FFF2-40B4-BE49-F238E27FC236}">
                <a16:creationId xmlns:a16="http://schemas.microsoft.com/office/drawing/2014/main" id="{3979660A-8933-4FB1-9006-0807A266620F}"/>
              </a:ext>
            </a:extLst>
          </p:cNvPr>
          <p:cNvSpPr>
            <a:spLocks noGrp="1"/>
          </p:cNvSpPr>
          <p:nvPr/>
        </p:nvSpPr>
        <p:spPr>
          <a:xfrm>
            <a:off x="685800" y="2209800"/>
            <a:ext cx="1047750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32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[What the evidence supports, with magnitude and unit.]</a:t>
            </a:r>
          </a:p>
        </p:txBody>
      </p:sp>
      <p:sp>
        <p:nvSpPr>
          <p:cNvPr id="7" name="text-72-371">
            <a:extLst>
              <a:ext uri="{FF2B5EF4-FFF2-40B4-BE49-F238E27FC236}">
                <a16:creationId xmlns:a16="http://schemas.microsoft.com/office/drawing/2014/main" id="{6CF56300-5D8B-40FA-8220-B602E07BC018}"/>
              </a:ext>
            </a:extLst>
          </p:cNvPr>
          <p:cNvSpPr>
            <a:spLocks noGrp="1"/>
          </p:cNvSpPr>
          <p:nvPr/>
        </p:nvSpPr>
        <p:spPr>
          <a:xfrm>
            <a:off x="685800" y="3533775"/>
            <a:ext cx="49530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ALTERNATIVE EXPLANATION</a:t>
            </a:r>
          </a:p>
        </p:txBody>
      </p:sp>
      <p:sp>
        <p:nvSpPr>
          <p:cNvPr id="8" name="text-72-410">
            <a:extLst>
              <a:ext uri="{FF2B5EF4-FFF2-40B4-BE49-F238E27FC236}">
                <a16:creationId xmlns:a16="http://schemas.microsoft.com/office/drawing/2014/main" id="{E14898F1-5592-4FF1-A2C1-0655D74B596A}"/>
              </a:ext>
            </a:extLst>
          </p:cNvPr>
          <p:cNvSpPr>
            <a:spLocks noGrp="1"/>
          </p:cNvSpPr>
          <p:nvPr/>
        </p:nvSpPr>
        <p:spPr>
          <a:xfrm>
            <a:off x="685800" y="3905250"/>
            <a:ext cx="10477500" cy="695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0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[One plausible competing mechanism or bias.]</a:t>
            </a:r>
          </a:p>
        </p:txBody>
      </p:sp>
      <p:sp>
        <p:nvSpPr>
          <p:cNvPr id="9" name="text-72-531">
            <a:extLst>
              <a:ext uri="{FF2B5EF4-FFF2-40B4-BE49-F238E27FC236}">
                <a16:creationId xmlns:a16="http://schemas.microsoft.com/office/drawing/2014/main" id="{7401B217-AC18-439A-B7D7-E4E359A43413}"/>
              </a:ext>
            </a:extLst>
          </p:cNvPr>
          <p:cNvSpPr>
            <a:spLocks noGrp="1"/>
          </p:cNvSpPr>
          <p:nvPr/>
        </p:nvSpPr>
        <p:spPr>
          <a:xfrm>
            <a:off x="685800" y="5057775"/>
            <a:ext cx="49530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LIMIT OF THE EVIDENCE</a:t>
            </a:r>
          </a:p>
        </p:txBody>
      </p:sp>
      <p:sp>
        <p:nvSpPr>
          <p:cNvPr id="10" name="text-72-570">
            <a:extLst>
              <a:ext uri="{FF2B5EF4-FFF2-40B4-BE49-F238E27FC236}">
                <a16:creationId xmlns:a16="http://schemas.microsoft.com/office/drawing/2014/main" id="{7612B752-8EDC-4C5B-AE5E-79F9B9E0EE1A}"/>
              </a:ext>
            </a:extLst>
          </p:cNvPr>
          <p:cNvSpPr>
            <a:spLocks noGrp="1"/>
          </p:cNvSpPr>
          <p:nvPr/>
        </p:nvSpPr>
        <p:spPr>
          <a:xfrm>
            <a:off x="685800" y="5429250"/>
            <a:ext cx="104775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95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195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[Scope, uncertainty or measurement issue.]</a:t>
            </a:r>
          </a:p>
        </p:txBody>
      </p:sp>
    </p:spTree>
    <p:extLst>
      <p:ext uri="{BB962C8B-B14F-4D97-AF65-F5344CB8AC3E}">
        <p14:creationId xmlns:p14="http://schemas.microsoft.com/office/powerpoint/2010/main" val="1938136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72-32">
            <a:extLst>
              <a:ext uri="{FF2B5EF4-FFF2-40B4-BE49-F238E27FC236}">
                <a16:creationId xmlns:a16="http://schemas.microsoft.com/office/drawing/2014/main" id="{4A5AA61D-8B35-44EF-8E5B-0DB21040B4EB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7810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CLOSING</a:t>
            </a:r>
          </a:p>
        </p:txBody>
      </p:sp>
      <p:sp>
        <p:nvSpPr>
          <p:cNvPr id="2" name="text-72-78">
            <a:extLst>
              <a:ext uri="{FF2B5EF4-FFF2-40B4-BE49-F238E27FC236}">
                <a16:creationId xmlns:a16="http://schemas.microsoft.com/office/drawing/2014/main" id="{C7DDA899-5D33-416C-B0CD-4AFFE310E490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rPr>
              <a:t>Conclusion</a:t>
            </a:r>
          </a:p>
        </p:txBody>
      </p:sp>
      <p:sp>
        <p:nvSpPr>
          <p:cNvPr id="3" name="text-72-668">
            <a:extLst>
              <a:ext uri="{FF2B5EF4-FFF2-40B4-BE49-F238E27FC236}">
                <a16:creationId xmlns:a16="http://schemas.microsoft.com/office/drawing/2014/main" id="{8959C953-EB59-4406-B6C0-BC13EB254F56}"/>
              </a:ext>
            </a:extLst>
          </p:cNvPr>
          <p:cNvSpPr>
            <a:spLocks noGrp="1"/>
          </p:cNvSpPr>
          <p:nvPr/>
        </p:nvSpPr>
        <p:spPr>
          <a:xfrm>
            <a:off x="685800" y="6362700"/>
            <a:ext cx="9239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[Course / seminar]  ·  [Name]</a:t>
            </a:r>
          </a:p>
        </p:txBody>
      </p:sp>
      <p:sp>
        <p:nvSpPr>
          <p:cNvPr id="4" name="text-1110-668">
            <a:extLst>
              <a:ext uri="{FF2B5EF4-FFF2-40B4-BE49-F238E27FC236}">
                <a16:creationId xmlns:a16="http://schemas.microsoft.com/office/drawing/2014/main" id="{9A88320F-256B-49C0-AA9A-11D05B161AD1}"/>
              </a:ext>
            </a:extLst>
          </p:cNvPr>
          <p:cNvSpPr>
            <a:spLocks noGrp="1"/>
          </p:cNvSpPr>
          <p:nvPr/>
        </p:nvSpPr>
        <p:spPr>
          <a:xfrm>
            <a:off x="10572750" y="6362700"/>
            <a:ext cx="9334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13</a:t>
            </a:r>
          </a:p>
        </p:txBody>
      </p:sp>
      <p:sp>
        <p:nvSpPr>
          <p:cNvPr id="5" name="text-72-197">
            <a:extLst>
              <a:ext uri="{FF2B5EF4-FFF2-40B4-BE49-F238E27FC236}">
                <a16:creationId xmlns:a16="http://schemas.microsoft.com/office/drawing/2014/main" id="{A4C9F7F2-32FF-4AFF-B692-BB5719C94DF1}"/>
              </a:ext>
            </a:extLst>
          </p:cNvPr>
          <p:cNvSpPr>
            <a:spLocks noGrp="1"/>
          </p:cNvSpPr>
          <p:nvPr/>
        </p:nvSpPr>
        <p:spPr>
          <a:xfrm>
            <a:off x="685800" y="1876425"/>
            <a:ext cx="4476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ANSWER</a:t>
            </a:r>
          </a:p>
        </p:txBody>
      </p:sp>
      <p:sp>
        <p:nvSpPr>
          <p:cNvPr id="6" name="text-72-245">
            <a:extLst>
              <a:ext uri="{FF2B5EF4-FFF2-40B4-BE49-F238E27FC236}">
                <a16:creationId xmlns:a16="http://schemas.microsoft.com/office/drawing/2014/main" id="{80B8199E-5C6E-4084-B770-3F369404A4C2}"/>
              </a:ext>
            </a:extLst>
          </p:cNvPr>
          <p:cNvSpPr>
            <a:spLocks noGrp="1"/>
          </p:cNvSpPr>
          <p:nvPr/>
        </p:nvSpPr>
        <p:spPr>
          <a:xfrm>
            <a:off x="685800" y="2333625"/>
            <a:ext cx="10477500" cy="1057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775" b="1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775" b="1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[One sentence that answers the opening question.]</a:t>
            </a:r>
          </a:p>
        </p:txBody>
      </p:sp>
      <p:sp>
        <p:nvSpPr>
          <p:cNvPr id="7" name="text-72-427">
            <a:extLst>
              <a:ext uri="{FF2B5EF4-FFF2-40B4-BE49-F238E27FC236}">
                <a16:creationId xmlns:a16="http://schemas.microsoft.com/office/drawing/2014/main" id="{A10EBBBA-4CEB-432B-8943-1CFC8E672E03}"/>
              </a:ext>
            </a:extLst>
          </p:cNvPr>
          <p:cNvSpPr>
            <a:spLocks noGrp="1"/>
          </p:cNvSpPr>
          <p:nvPr/>
        </p:nvSpPr>
        <p:spPr>
          <a:xfrm>
            <a:off x="685800" y="4067175"/>
            <a:ext cx="44767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IMPLICATION</a:t>
            </a:r>
          </a:p>
        </p:txBody>
      </p:sp>
      <p:sp>
        <p:nvSpPr>
          <p:cNvPr id="8" name="text-72-473">
            <a:extLst>
              <a:ext uri="{FF2B5EF4-FFF2-40B4-BE49-F238E27FC236}">
                <a16:creationId xmlns:a16="http://schemas.microsoft.com/office/drawing/2014/main" id="{9883E359-4422-4B70-A913-006F196A9902}"/>
              </a:ext>
            </a:extLst>
          </p:cNvPr>
          <p:cNvSpPr>
            <a:spLocks noGrp="1"/>
          </p:cNvSpPr>
          <p:nvPr/>
        </p:nvSpPr>
        <p:spPr>
          <a:xfrm>
            <a:off x="685800" y="4505325"/>
            <a:ext cx="10477500" cy="1009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17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[What follows for research or policy, with appropriate caution.]</a:t>
            </a:r>
          </a:p>
        </p:txBody>
      </p:sp>
    </p:spTree>
    <p:extLst>
      <p:ext uri="{BB962C8B-B14F-4D97-AF65-F5344CB8AC3E}">
        <p14:creationId xmlns:p14="http://schemas.microsoft.com/office/powerpoint/2010/main" val="1746604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72-32">
            <a:extLst>
              <a:ext uri="{FF2B5EF4-FFF2-40B4-BE49-F238E27FC236}">
                <a16:creationId xmlns:a16="http://schemas.microsoft.com/office/drawing/2014/main" id="{E97D6FD0-8300-4BB8-880B-89A59E2B4879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7810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CLOSING</a:t>
            </a:r>
          </a:p>
        </p:txBody>
      </p:sp>
      <p:sp>
        <p:nvSpPr>
          <p:cNvPr id="2" name="text-72-78">
            <a:extLst>
              <a:ext uri="{FF2B5EF4-FFF2-40B4-BE49-F238E27FC236}">
                <a16:creationId xmlns:a16="http://schemas.microsoft.com/office/drawing/2014/main" id="{694B8667-D800-46EF-A008-C2F226034C1E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rPr>
              <a:t>References</a:t>
            </a:r>
          </a:p>
        </p:txBody>
      </p:sp>
      <p:sp>
        <p:nvSpPr>
          <p:cNvPr id="3" name="text-72-668">
            <a:extLst>
              <a:ext uri="{FF2B5EF4-FFF2-40B4-BE49-F238E27FC236}">
                <a16:creationId xmlns:a16="http://schemas.microsoft.com/office/drawing/2014/main" id="{5C37335B-A991-4B21-ACDC-42511B4917BF}"/>
              </a:ext>
            </a:extLst>
          </p:cNvPr>
          <p:cNvSpPr>
            <a:spLocks noGrp="1"/>
          </p:cNvSpPr>
          <p:nvPr/>
        </p:nvSpPr>
        <p:spPr>
          <a:xfrm>
            <a:off x="685800" y="6362700"/>
            <a:ext cx="9239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[Course / seminar]  ·  [Name]</a:t>
            </a:r>
          </a:p>
        </p:txBody>
      </p:sp>
      <p:sp>
        <p:nvSpPr>
          <p:cNvPr id="4" name="text-1110-668">
            <a:extLst>
              <a:ext uri="{FF2B5EF4-FFF2-40B4-BE49-F238E27FC236}">
                <a16:creationId xmlns:a16="http://schemas.microsoft.com/office/drawing/2014/main" id="{6B2964D0-D9EB-48B7-A110-38602B094C20}"/>
              </a:ext>
            </a:extLst>
          </p:cNvPr>
          <p:cNvSpPr>
            <a:spLocks noGrp="1"/>
          </p:cNvSpPr>
          <p:nvPr/>
        </p:nvSpPr>
        <p:spPr>
          <a:xfrm>
            <a:off x="10572750" y="6362700"/>
            <a:ext cx="9334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14</a:t>
            </a:r>
          </a:p>
        </p:txBody>
      </p:sp>
      <p:sp>
        <p:nvSpPr>
          <p:cNvPr id="5" name="text-72-196">
            <a:extLst>
              <a:ext uri="{FF2B5EF4-FFF2-40B4-BE49-F238E27FC236}">
                <a16:creationId xmlns:a16="http://schemas.microsoft.com/office/drawing/2014/main" id="{F83E53DE-0D30-449E-83F3-D5584D9F7DEA}"/>
              </a:ext>
            </a:extLst>
          </p:cNvPr>
          <p:cNvSpPr>
            <a:spLocks noGrp="1"/>
          </p:cNvSpPr>
          <p:nvPr/>
        </p:nvSpPr>
        <p:spPr>
          <a:xfrm>
            <a:off x="685800" y="1866900"/>
            <a:ext cx="1057275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[Author surname], [Initial]. ([Year]). [Title]. [Journal / publisher / URL].</a:t>
            </a:r>
          </a:p>
        </p:txBody>
      </p:sp>
      <p:sp>
        <p:nvSpPr>
          <p:cNvPr id="6" name="text-72-304">
            <a:extLst>
              <a:ext uri="{FF2B5EF4-FFF2-40B4-BE49-F238E27FC236}">
                <a16:creationId xmlns:a16="http://schemas.microsoft.com/office/drawing/2014/main" id="{71025834-8A6C-41A3-9B55-A265F4384004}"/>
              </a:ext>
            </a:extLst>
          </p:cNvPr>
          <p:cNvSpPr>
            <a:spLocks noGrp="1"/>
          </p:cNvSpPr>
          <p:nvPr/>
        </p:nvSpPr>
        <p:spPr>
          <a:xfrm>
            <a:off x="685800" y="2895600"/>
            <a:ext cx="1057275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[Organisation]. ([Year]). [Dataset title, version]. [URL / DOI].</a:t>
            </a:r>
          </a:p>
        </p:txBody>
      </p:sp>
      <p:sp>
        <p:nvSpPr>
          <p:cNvPr id="7" name="text-72-412">
            <a:extLst>
              <a:ext uri="{FF2B5EF4-FFF2-40B4-BE49-F238E27FC236}">
                <a16:creationId xmlns:a16="http://schemas.microsoft.com/office/drawing/2014/main" id="{10242846-BDDF-45FC-94B0-78B4F848C507}"/>
              </a:ext>
            </a:extLst>
          </p:cNvPr>
          <p:cNvSpPr>
            <a:spLocks noGrp="1"/>
          </p:cNvSpPr>
          <p:nvPr/>
        </p:nvSpPr>
        <p:spPr>
          <a:xfrm>
            <a:off x="685800" y="3924300"/>
            <a:ext cx="1057275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7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[Author surname], [Initial]. ([Year]). [Title]. [Journal / publisher / URL].</a:t>
            </a:r>
          </a:p>
        </p:txBody>
      </p:sp>
      <p:sp>
        <p:nvSpPr>
          <p:cNvPr id="8" name="text-72-550">
            <a:extLst>
              <a:ext uri="{FF2B5EF4-FFF2-40B4-BE49-F238E27FC236}">
                <a16:creationId xmlns:a16="http://schemas.microsoft.com/office/drawing/2014/main" id="{03F6A73B-0E52-4848-ABD2-47D079A02644}"/>
              </a:ext>
            </a:extLst>
          </p:cNvPr>
          <p:cNvSpPr>
            <a:spLocks noGrp="1"/>
          </p:cNvSpPr>
          <p:nvPr/>
        </p:nvSpPr>
        <p:spPr>
          <a:xfrm>
            <a:off x="685800" y="52387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[Add another reference slide if the list does not fit.]</a:t>
            </a:r>
          </a:p>
        </p:txBody>
      </p:sp>
    </p:spTree>
    <p:extLst>
      <p:ext uri="{BB962C8B-B14F-4D97-AF65-F5344CB8AC3E}">
        <p14:creationId xmlns:p14="http://schemas.microsoft.com/office/powerpoint/2010/main" val="1106387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72-32">
            <a:extLst>
              <a:ext uri="{FF2B5EF4-FFF2-40B4-BE49-F238E27FC236}">
                <a16:creationId xmlns:a16="http://schemas.microsoft.com/office/drawing/2014/main" id="{710B5BC8-23E1-4435-989F-E1B9F530F49E}"/>
              </a:ext>
            </a:extLst>
          </p:cNvPr>
          <p:cNvSpPr>
            <a:spLocks noGrp="1"/>
          </p:cNvSpPr>
          <p:nvPr/>
        </p:nvSpPr>
        <p:spPr>
          <a:xfrm>
            <a:off x="685800" y="304800"/>
            <a:ext cx="7810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BACKUP</a:t>
            </a:r>
          </a:p>
        </p:txBody>
      </p:sp>
      <p:sp>
        <p:nvSpPr>
          <p:cNvPr id="2" name="text-72-78">
            <a:extLst>
              <a:ext uri="{FF2B5EF4-FFF2-40B4-BE49-F238E27FC236}">
                <a16:creationId xmlns:a16="http://schemas.microsoft.com/office/drawing/2014/main" id="{8FB17EE6-9BDA-4111-8F47-F7FAD45E38B9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 i="0">
                <a:solidFill>
                  <a:srgbClr val="193444"/>
                </a:solidFill>
                <a:latin typeface="Nimbus Sans"/>
                <a:ea typeface="Nimbus Sans"/>
                <a:cs typeface="Nimbus Sans"/>
              </a:rPr>
              <a:t>Appendix: additional evidence</a:t>
            </a:r>
          </a:p>
        </p:txBody>
      </p:sp>
      <p:sp>
        <p:nvSpPr>
          <p:cNvPr id="3" name="text-72-668">
            <a:extLst>
              <a:ext uri="{FF2B5EF4-FFF2-40B4-BE49-F238E27FC236}">
                <a16:creationId xmlns:a16="http://schemas.microsoft.com/office/drawing/2014/main" id="{D4E068FA-7A3D-4D13-8F8F-04B9AE9DEC44}"/>
              </a:ext>
            </a:extLst>
          </p:cNvPr>
          <p:cNvSpPr>
            <a:spLocks noGrp="1"/>
          </p:cNvSpPr>
          <p:nvPr/>
        </p:nvSpPr>
        <p:spPr>
          <a:xfrm>
            <a:off x="685800" y="6362700"/>
            <a:ext cx="9239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[Course / seminar]  ·  [Name]</a:t>
            </a:r>
          </a:p>
        </p:txBody>
      </p:sp>
      <p:sp>
        <p:nvSpPr>
          <p:cNvPr id="4" name="text-1110-668">
            <a:extLst>
              <a:ext uri="{FF2B5EF4-FFF2-40B4-BE49-F238E27FC236}">
                <a16:creationId xmlns:a16="http://schemas.microsoft.com/office/drawing/2014/main" id="{2F358676-0406-4F6D-8662-C562E11E52D3}"/>
              </a:ext>
            </a:extLst>
          </p:cNvPr>
          <p:cNvSpPr>
            <a:spLocks noGrp="1"/>
          </p:cNvSpPr>
          <p:nvPr/>
        </p:nvSpPr>
        <p:spPr>
          <a:xfrm>
            <a:off x="10572750" y="6362700"/>
            <a:ext cx="9334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15</a:t>
            </a:r>
          </a:p>
        </p:txBody>
      </p:sp>
      <p:sp>
        <p:nvSpPr>
          <p:cNvPr id="5" name="text-72-193">
            <a:extLst>
              <a:ext uri="{FF2B5EF4-FFF2-40B4-BE49-F238E27FC236}">
                <a16:creationId xmlns:a16="http://schemas.microsoft.com/office/drawing/2014/main" id="{6261724A-6308-4755-AC68-C3188695FD19}"/>
              </a:ext>
            </a:extLst>
          </p:cNvPr>
          <p:cNvSpPr>
            <a:spLocks noGrp="1"/>
          </p:cNvSpPr>
          <p:nvPr/>
        </p:nvSpPr>
        <p:spPr>
          <a:xfrm>
            <a:off x="685800" y="1838325"/>
            <a:ext cx="466725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defRPr>
            </a:pPr>
            <a:r>
              <a:rPr sz="1350" b="1" i="0">
                <a:solidFill>
                  <a:srgbClr val="08747B"/>
                </a:solidFill>
                <a:latin typeface="Nimbus Sans"/>
                <a:ea typeface="Nimbus Sans"/>
                <a:cs typeface="Nimbus Sans"/>
              </a:rPr>
              <a:t>OPTIONAL MATERIAL</a:t>
            </a:r>
          </a:p>
        </p:txBody>
      </p:sp>
      <p:sp>
        <p:nvSpPr>
          <p:cNvPr id="6" name="text-72-235">
            <a:extLst>
              <a:ext uri="{FF2B5EF4-FFF2-40B4-BE49-F238E27FC236}">
                <a16:creationId xmlns:a16="http://schemas.microsoft.com/office/drawing/2014/main" id="{8670FAB0-7550-4F8C-84DA-B51288171411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10572750" cy="1162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55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550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[Robustness check, variable definition, extra result or derivation]</a:t>
            </a:r>
          </a:p>
        </p:txBody>
      </p:sp>
      <p:sp>
        <p:nvSpPr>
          <p:cNvPr id="7" name="text-72-407">
            <a:extLst>
              <a:ext uri="{FF2B5EF4-FFF2-40B4-BE49-F238E27FC236}">
                <a16:creationId xmlns:a16="http://schemas.microsoft.com/office/drawing/2014/main" id="{CA39BF59-F0A8-4904-96EC-CE3B916C33AB}"/>
              </a:ext>
            </a:extLst>
          </p:cNvPr>
          <p:cNvSpPr>
            <a:spLocks noGrp="1"/>
          </p:cNvSpPr>
          <p:nvPr/>
        </p:nvSpPr>
        <p:spPr>
          <a:xfrm>
            <a:off x="685800" y="3876675"/>
            <a:ext cx="1057275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02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 i="0">
                <a:solidFill>
                  <a:srgbClr val="18313D"/>
                </a:solidFill>
                <a:latin typeface="Nimbus Sans"/>
                <a:ea typeface="Nimbus Sans"/>
                <a:cs typeface="Nimbus Sans"/>
              </a:rPr>
              <a:t>[Explain how it relates to the main result in one sentence.]</a:t>
            </a:r>
          </a:p>
        </p:txBody>
      </p:sp>
      <p:sp>
        <p:nvSpPr>
          <p:cNvPr id="8" name="text-72-630">
            <a:extLst>
              <a:ext uri="{FF2B5EF4-FFF2-40B4-BE49-F238E27FC236}">
                <a16:creationId xmlns:a16="http://schemas.microsoft.com/office/drawing/2014/main" id="{95A2DD8B-899A-4A0A-9ECC-5AA357FB3281}"/>
              </a:ext>
            </a:extLst>
          </p:cNvPr>
          <p:cNvSpPr>
            <a:spLocks noGrp="1"/>
          </p:cNvSpPr>
          <p:nvPr/>
        </p:nvSpPr>
        <p:spPr>
          <a:xfrm>
            <a:off x="685800" y="6000750"/>
            <a:ext cx="108204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350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 i="0">
                <a:solidFill>
                  <a:srgbClr val="50636C"/>
                </a:solidFill>
                <a:latin typeface="Nimbus Sans"/>
                <a:ea typeface="Nimbus Sans"/>
                <a:cs typeface="Nimbus Sans"/>
              </a:rPr>
              <a:t>Source: [data / analysis / publication].</a:t>
            </a:r>
          </a:p>
        </p:txBody>
      </p:sp>
    </p:spTree>
    <p:extLst>
      <p:ext uri="{BB962C8B-B14F-4D97-AF65-F5344CB8AC3E}">
        <p14:creationId xmlns:p14="http://schemas.microsoft.com/office/powerpoint/2010/main" val="193409554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1156</Words>
  <Application>Microsoft Office PowerPoint</Application>
  <DocSecurity>0</DocSecurity>
  <PresentationFormat>Breitbild</PresentationFormat>
  <Paragraphs>167</Paragraphs>
  <Slides>15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8" baseType="lpstr">
      <vt:lpstr>Aptos</vt:lpstr>
      <vt:lpstr>Nimbus Sans</vt:lpstr>
      <vt:lpstr>ChatGPT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Bareis, Alexander</cp:lastModifiedBy>
  <cp:revision>1</cp:revision>
  <dcterms:created xsi:type="dcterms:W3CDTF">2026-09-28T10:38:50Z</dcterms:created>
  <dcterms:modified xsi:type="dcterms:W3CDTF">2026-09-28T10:43:41Z</dcterms:modified>
</cp:coreProperties>
</file>