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260" r:id="rId4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709"/>
    <a:srgbClr val="004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9211" autoAdjust="0"/>
  </p:normalViewPr>
  <p:slideViewPr>
    <p:cSldViewPr snapToGrid="0">
      <p:cViewPr>
        <p:scale>
          <a:sx n="95" d="100"/>
          <a:sy n="95" d="100"/>
        </p:scale>
        <p:origin x="-201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00F54-FF0D-428B-9E31-56C88214032A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200C7-BDA4-45A9-8E3A-A38562C4BF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77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Startseite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698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Falsch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7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Fragenfolie und Positionsanzeige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Antwortfolie Richtig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00C7-BDA4-45A9-8E3A-A38562C4BF1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06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43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18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57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60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81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1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80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49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7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96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DE5C4-3D51-4B08-BB88-E798A41FE7DE}" type="datetimeFigureOut">
              <a:rPr lang="de-DE" smtClean="0"/>
              <a:t>17.10.2017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83BC8-885A-48E4-BB4B-594001626F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84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 r="22578" b="10676"/>
          <a:stretch/>
        </p:blipFill>
        <p:spPr>
          <a:xfrm>
            <a:off x="-21730" y="0"/>
            <a:ext cx="9165730" cy="685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30000"/>
                    </a14:imgEffect>
                    <a14:imgEffect>
                      <a14:brightnessContrast bright="-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42" y="1708221"/>
            <a:ext cx="7724671" cy="5149780"/>
          </a:xfrm>
          <a:prstGeom prst="rect">
            <a:avLst/>
          </a:prstGeom>
        </p:spPr>
      </p:pic>
      <p:sp>
        <p:nvSpPr>
          <p:cNvPr id="4" name="Textfeld 3"/>
          <p:cNvSpPr txBox="1"/>
          <p:nvPr userDrawn="1"/>
        </p:nvSpPr>
        <p:spPr>
          <a:xfrm rot="21323491">
            <a:off x="4453388" y="6210047"/>
            <a:ext cx="44356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4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Fragen und Antworten zum Grundgesetz</a:t>
            </a:r>
            <a:endParaRPr lang="de-DE" sz="1600" b="1" dirty="0">
              <a:solidFill>
                <a:srgbClr val="004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 rot="21323491">
            <a:off x="5708923" y="4924758"/>
            <a:ext cx="1673529" cy="1200329"/>
          </a:xfrm>
          <a:prstGeom prst="rect">
            <a:avLst/>
          </a:prstGeom>
          <a:solidFill>
            <a:srgbClr val="004E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 Uni, 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 Buch,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 Quiz!</a:t>
            </a:r>
            <a:endParaRPr lang="de-D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4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ni-siegen.de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uni-siegen.de/grundgesetz/startseit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hyperlink" Target="http://www.uni-siegen.de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12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11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hyperlink" Target="https://www.bmfsfj.de/blob/94392/2634e6ed4ab68039e14e4ede1f653700/muetter-grundgesetz-data.pdf" TargetMode="Externa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16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14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15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hyperlink" Target="https://de.wikipedia.org/wiki/Invocatio_Dei" TargetMode="Externa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19.xml"/><Relationship Id="rId21" Type="http://schemas.microsoft.com/office/2007/relationships/hdphoto" Target="../media/hdphoto2.wdp"/><Relationship Id="rId7" Type="http://schemas.openxmlformats.org/officeDocument/2006/relationships/slide" Target="slide5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17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20.xml"/><Relationship Id="rId5" Type="http://schemas.openxmlformats.org/officeDocument/2006/relationships/slide" Target="slide18.xml"/><Relationship Id="rId15" Type="http://schemas.openxmlformats.org/officeDocument/2006/relationships/slide" Target="slide32.xml"/><Relationship Id="rId10" Type="http://schemas.openxmlformats.org/officeDocument/2006/relationships/slide" Target="slide14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17.xml"/><Relationship Id="rId9" Type="http://schemas.openxmlformats.org/officeDocument/2006/relationships/slide" Target="slide11.xml"/><Relationship Id="rId14" Type="http://schemas.openxmlformats.org/officeDocument/2006/relationships/slide" Target="slide2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hyperlink" Target="https://de.wikipedia.org/wiki/Elisabeth_Selbert" TargetMode="Externa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4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2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22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20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21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hyperlink" Target="https://de.wikipedia.org/wiki/Grundgesetz_f%C3%BCr_die_Bundesrepublik_Deutschland#.C3.84nderungsgesetze" TargetMode="External"/><Relationship Id="rId4" Type="http://schemas.openxmlformats.org/officeDocument/2006/relationships/slide" Target="slide23.xml"/><Relationship Id="rId9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4.xml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25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23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24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hyperlink" Target="https://de.wikipedia.org/wiki/Freiz&#252;gigkeit" TargetMode="Externa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microsoft.com/office/2007/relationships/hdphoto" Target="../media/hdphoto2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28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26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27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9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hyperlink" Target="https://de.wikipedia.org/wiki/Bundesverfassungsgericht" TargetMode="External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microsoft.com/office/2007/relationships/hdphoto" Target="../media/hdphoto2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31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29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30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hyperlink" Target="http://www.uni-siegen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pb.de/geschichte/zeitgeschichte/deutschland-chronik/131324/24-mai-1949" TargetMode="Externa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-siegen.de/" TargetMode="External"/><Relationship Id="rId3" Type="http://schemas.openxmlformats.org/officeDocument/2006/relationships/slide" Target="slide32.xml"/><Relationship Id="rId7" Type="http://schemas.openxmlformats.org/officeDocument/2006/relationships/hyperlink" Target="https://de.wikipedia.org/wiki/Gewissensfreihei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4.xml"/><Relationship Id="rId10" Type="http://schemas.microsoft.com/office/2007/relationships/hdphoto" Target="../media/hdphoto2.wdp"/><Relationship Id="rId4" Type="http://schemas.openxmlformats.org/officeDocument/2006/relationships/slide" Target="slide31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9.xml"/><Relationship Id="rId7" Type="http://schemas.openxmlformats.org/officeDocument/2006/relationships/hyperlink" Target="http://www.uni-siegen.d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4.xml"/><Relationship Id="rId4" Type="http://schemas.openxmlformats.org/officeDocument/2006/relationships/slide" Target="slide31.xml"/><Relationship Id="rId9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34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32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33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35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hyperlink" Target="https://de.wikipedia.org/wiki/Grundgesetz_f&#252;r_die_Bundesrepublik_Deutschland#/media/File:RIMG0202.JPG" TargetMode="External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microsoft.com/office/2007/relationships/hdphoto" Target="../media/hdphoto2.wd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37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35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36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8.xml"/><Relationship Id="rId7" Type="http://schemas.microsoft.com/office/2007/relationships/hdphoto" Target="../media/hdphoto2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hyperlink" Target="https://de.wikipedia.org/wiki/Ewigkeitsklause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microsoft.com/office/2007/relationships/hdphoto" Target="../media/hdphoto2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39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38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40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4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hyperlink" Target="https://de.wikipedia.org/wiki/Artikel_3_des_Grundgesetzes_f&#252;r_die_Bundesrepublik_Deutschland" TargetMode="Externa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microsoft.com/office/2007/relationships/hdphoto" Target="../media/hdphoto2.wd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42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41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43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4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slide" Target="slide4.xml"/><Relationship Id="rId4" Type="http://schemas.openxmlformats.org/officeDocument/2006/relationships/hyperlink" Target="https://de.wikipedia.org/wiki/Grundrechte_(Deutschland)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microsoft.com/office/2007/relationships/hdphoto" Target="../media/hdphoto2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uni-siegen.de/grundgesetz/startseite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7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5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6.xml"/><Relationship Id="rId9" Type="http://schemas.openxmlformats.org/officeDocument/2006/relationships/slide" Target="slide14.xml"/><Relationship Id="rId14" Type="http://schemas.openxmlformats.org/officeDocument/2006/relationships/slide" Target="slide29.xml"/><Relationship Id="rId22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i-siegen.de/" TargetMode="External"/><Relationship Id="rId5" Type="http://schemas.openxmlformats.org/officeDocument/2006/relationships/hyperlink" Target="https://de.wikipedia.org/wiki/Parlamentarischer_Rat" TargetMode="Externa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6.xml"/><Relationship Id="rId18" Type="http://schemas.openxmlformats.org/officeDocument/2006/relationships/slide" Target="slide41.xml"/><Relationship Id="rId3" Type="http://schemas.openxmlformats.org/officeDocument/2006/relationships/slide" Target="slide10.xml"/><Relationship Id="rId21" Type="http://schemas.microsoft.com/office/2007/relationships/hdphoto" Target="../media/hdphoto2.wdp"/><Relationship Id="rId7" Type="http://schemas.openxmlformats.org/officeDocument/2006/relationships/slide" Target="slide8.xml"/><Relationship Id="rId12" Type="http://schemas.openxmlformats.org/officeDocument/2006/relationships/slide" Target="slide23.xml"/><Relationship Id="rId17" Type="http://schemas.openxmlformats.org/officeDocument/2006/relationships/slide" Target="slide38.xml"/><Relationship Id="rId2" Type="http://schemas.openxmlformats.org/officeDocument/2006/relationships/notesSlide" Target="../notesSlides/notesSlide8.xml"/><Relationship Id="rId16" Type="http://schemas.openxmlformats.org/officeDocument/2006/relationships/slide" Target="slide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20.xml"/><Relationship Id="rId5" Type="http://schemas.openxmlformats.org/officeDocument/2006/relationships/slide" Target="slide2.xml"/><Relationship Id="rId15" Type="http://schemas.openxmlformats.org/officeDocument/2006/relationships/slide" Target="slide32.xml"/><Relationship Id="rId10" Type="http://schemas.openxmlformats.org/officeDocument/2006/relationships/slide" Target="slide17.xml"/><Relationship Id="rId19" Type="http://schemas.openxmlformats.org/officeDocument/2006/relationships/hyperlink" Target="http://www.uni-siegen.de/" TargetMode="Externa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uni-siegen.de/" TargetMode="External"/><Relationship Id="rId4" Type="http://schemas.openxmlformats.org/officeDocument/2006/relationships/hyperlink" Target="https://de.wikipedia.org/wiki/Liste_der_Artikel_des_Grundgesetz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6" y="0"/>
            <a:ext cx="1119835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 rot="21323491">
            <a:off x="1047372" y="4840009"/>
            <a:ext cx="53033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4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Fragen und Antworten </a:t>
            </a:r>
            <a:endParaRPr lang="de-DE" sz="3200" b="1" dirty="0" smtClean="0">
              <a:solidFill>
                <a:srgbClr val="004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3200" b="1" dirty="0" smtClean="0">
                <a:solidFill>
                  <a:srgbClr val="004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zum </a:t>
            </a:r>
            <a:r>
              <a:rPr lang="de-DE" sz="3200" b="1" dirty="0" smtClean="0">
                <a:solidFill>
                  <a:srgbClr val="004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Grundgesetz</a:t>
            </a:r>
            <a:endParaRPr lang="de-DE" sz="3200" b="1" dirty="0">
              <a:solidFill>
                <a:srgbClr val="004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21323491">
            <a:off x="786574" y="790719"/>
            <a:ext cx="5385646" cy="3785652"/>
          </a:xfrm>
          <a:prstGeom prst="rect">
            <a:avLst/>
          </a:prstGeom>
          <a:solidFill>
            <a:srgbClr val="004E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 Uni, </a:t>
            </a:r>
          </a:p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 Buch,</a:t>
            </a:r>
          </a:p>
          <a:p>
            <a:pPr algn="ctr"/>
            <a:r>
              <a:rPr lang="de-DE" sz="8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 Quiz!</a:t>
            </a:r>
            <a:endParaRPr lang="de-DE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Z:\KoSi-HD\angelegt_12.2016\alxs\1Uni 1Buch\1uni1buchthumb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7771" r="9662" b="8690"/>
          <a:stretch/>
        </p:blipFill>
        <p:spPr bwMode="auto">
          <a:xfrm>
            <a:off x="4747923" y="6148777"/>
            <a:ext cx="510661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57065" y="6458115"/>
            <a:ext cx="3752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 offene Bildungsressource aus der Aktion</a:t>
            </a:r>
            <a:endParaRPr lang="de-D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340748" y="380144"/>
            <a:ext cx="583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viele Artikel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zählt 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Grundgesetz?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feld 24">
            <a:hlinkClick r:id="rId3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53124" y="1886787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53124" y="3107013"/>
            <a:ext cx="31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53124" y="2496900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358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53124" y="3717125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2.385</a:t>
            </a:r>
          </a:p>
        </p:txBody>
      </p:sp>
      <p:pic>
        <p:nvPicPr>
          <p:cNvPr id="14" name="Picture 2" descr="Z:\KoSi-HD\angelegt_12.2016\KoSi HD Standards\Logos HD\Logo Uni Siegen bunt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8" y="380144"/>
            <a:ext cx="583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viele der 65 stimmberechtigten Mitglieder der verfassungsgebenden Versammlung waren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Frauen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4" name="Textfeld 3">
            <a:hlinkClick r:id="rId4" action="ppaction://hlinksldjump"/>
          </p:cNvPr>
          <p:cNvSpPr txBox="1"/>
          <p:nvPr/>
        </p:nvSpPr>
        <p:spPr>
          <a:xfrm>
            <a:off x="453124" y="2496900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5" name="Textfeld 4">
            <a:hlinkClick r:id="rId4" action="ppaction://hlinksldjump"/>
          </p:cNvPr>
          <p:cNvSpPr txBox="1"/>
          <p:nvPr/>
        </p:nvSpPr>
        <p:spPr>
          <a:xfrm>
            <a:off x="453124" y="3107013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</a:p>
        </p:txBody>
      </p:sp>
      <p:sp>
        <p:nvSpPr>
          <p:cNvPr id="6" name="Textfeld 5">
            <a:hlinkClick r:id="rId4" action="ppaction://hlinksldjump"/>
          </p:cNvPr>
          <p:cNvSpPr txBox="1"/>
          <p:nvPr/>
        </p:nvSpPr>
        <p:spPr>
          <a:xfrm>
            <a:off x="453124" y="3717125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1864533" y="5419950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uppieren 58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0" name="Rechteck 59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1" name="Rechteck 60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2" name="Rechteck 61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3" name="Rechteck 62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4" name="Rechteck 63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5" name="Rechteck 64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66" name="Rechteck 65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67" name="Rechteck 66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68" name="Rechteck 67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69" name="Rechteck 68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0" name="Rechteck 69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1" name="Rechteck 70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2" name="Rechteck 71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3" name="Rechteck 72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40748" y="380144"/>
            <a:ext cx="583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viele der 65 stimmberechtigten Mitglieder der verfassungsgebenden Versammlung waren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Frauen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feld 15">
            <a:hlinkClick r:id="rId3" action="ppaction://hlinksldjump"/>
          </p:cNvPr>
          <p:cNvSpPr txBox="1"/>
          <p:nvPr/>
        </p:nvSpPr>
        <p:spPr>
          <a:xfrm>
            <a:off x="453124" y="1886787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7" name="Textfeld 16">
            <a:hlinkClick r:id="rId3" action="ppaction://hlinksldjump"/>
          </p:cNvPr>
          <p:cNvSpPr txBox="1"/>
          <p:nvPr/>
        </p:nvSpPr>
        <p:spPr>
          <a:xfrm>
            <a:off x="453124" y="2496900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8" name="Textfeld 17">
            <a:hlinkClick r:id="rId3" action="ppaction://hlinksldjump"/>
          </p:cNvPr>
          <p:cNvSpPr txBox="1"/>
          <p:nvPr/>
        </p:nvSpPr>
        <p:spPr>
          <a:xfrm>
            <a:off x="453124" y="3107013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</a:p>
        </p:txBody>
      </p:sp>
      <p:sp>
        <p:nvSpPr>
          <p:cNvPr id="23" name="Textfeld 22">
            <a:hlinkClick r:id="rId3" action="ppaction://hlinksldjump"/>
          </p:cNvPr>
          <p:cNvSpPr txBox="1"/>
          <p:nvPr/>
        </p:nvSpPr>
        <p:spPr>
          <a:xfrm>
            <a:off x="453124" y="3717125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</a:p>
        </p:txBody>
      </p:sp>
      <p:sp>
        <p:nvSpPr>
          <p:cNvPr id="25" name="Textfeld 24">
            <a:hlinkClick r:id="rId4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>
            <a:hlinkClick r:id="rId5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40748" y="380144"/>
            <a:ext cx="583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viele der 65 stimmberechtigten Mitglieder der verfassungsgebenden Versammlung waren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Frauen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feld 15">
            <a:hlinkClick r:id="rId3" action="ppaction://hlinksldjump"/>
          </p:cNvPr>
          <p:cNvSpPr txBox="1"/>
          <p:nvPr/>
        </p:nvSpPr>
        <p:spPr>
          <a:xfrm>
            <a:off x="453124" y="1886787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7" name="Textfeld 16">
            <a:hlinkClick r:id="rId3" action="ppaction://hlinksldjump"/>
          </p:cNvPr>
          <p:cNvSpPr txBox="1"/>
          <p:nvPr/>
        </p:nvSpPr>
        <p:spPr>
          <a:xfrm>
            <a:off x="453124" y="2496900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8" name="Textfeld 17">
            <a:hlinkClick r:id="rId3" action="ppaction://hlinksldjump"/>
          </p:cNvPr>
          <p:cNvSpPr txBox="1"/>
          <p:nvPr/>
        </p:nvSpPr>
        <p:spPr>
          <a:xfrm>
            <a:off x="453124" y="3107013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</a:p>
        </p:txBody>
      </p:sp>
      <p:sp>
        <p:nvSpPr>
          <p:cNvPr id="24" name="Textfeld 23">
            <a:hlinkClick r:id="rId3" action="ppaction://hlinksldjump"/>
          </p:cNvPr>
          <p:cNvSpPr txBox="1"/>
          <p:nvPr/>
        </p:nvSpPr>
        <p:spPr>
          <a:xfrm>
            <a:off x="453124" y="3717125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</a:p>
        </p:txBody>
      </p:sp>
      <p:sp>
        <p:nvSpPr>
          <p:cNvPr id="25" name="Textfeld 24">
            <a:hlinkClick r:id="rId4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7" y="380144"/>
            <a:ext cx="6945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der Präambel des Grundgesetzes findet sich – ein nicht zu allen Zeiten unumstrittener – Gottesbezug: „Im Bewusstsein seiner Verantwortung vor Gott und den Menschen [...] hat sich das deutsche Volk [...] dieses Grundgesetz gegeben“. Wie wird </a:t>
            </a:r>
            <a:r>
              <a:rPr lang="de-DE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</a:t>
            </a:r>
            <a:r>
              <a:rPr lang="de-DE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Gottesbezug auch genannt?</a:t>
            </a:r>
            <a:endParaRPr lang="de-DE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Agnus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>
            <a:hlinkClick r:id="rId3" action="ppaction://hlinksldjump"/>
          </p:cNvPr>
          <p:cNvSpPr txBox="1"/>
          <p:nvPr/>
        </p:nvSpPr>
        <p:spPr>
          <a:xfrm>
            <a:off x="453124" y="2496900"/>
            <a:ext cx="289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Invocatio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>
            <a:hlinkClick r:id="rId4" action="ppaction://hlinksldjump"/>
          </p:cNvPr>
          <p:cNvSpPr txBox="1"/>
          <p:nvPr/>
        </p:nvSpPr>
        <p:spPr>
          <a:xfrm>
            <a:off x="453124" y="3107013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Nominatio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453124" y="3717125"/>
            <a:ext cx="351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Advocatus Diaboli</a:t>
            </a:r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2253848" y="5419950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uppieren 58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0" name="Rechteck 59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1" name="Rechteck 60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2" name="Rechteck 61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3" name="Rechteck 62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4" name="Rechteck 63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5" name="Rechteck 64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66" name="Rechteck 65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67" name="Rechteck 66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68" name="Rechteck 67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69" name="Rechteck 68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0" name="Rechteck 69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1" name="Rechteck 70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2" name="Rechteck 71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3" name="Rechteck 72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340747" y="380144"/>
            <a:ext cx="6945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der Präambel des Grundgesetzes findet sich – ein nicht zu allen Zeiten unumstrittener – Gottesbezug: „Im Bewusstsein seiner Verantwortung vor Gott und den Menschen [...] hat sich das deutsche Volk [...] dieses Grundgesetz gegeben“. Wie wird </a:t>
            </a:r>
            <a:r>
              <a:rPr lang="de-DE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</a:t>
            </a:r>
            <a:r>
              <a:rPr lang="de-DE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Gottesbezug auch genannt?</a:t>
            </a:r>
            <a:endParaRPr lang="de-DE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feld 25">
            <a:hlinkClick r:id="rId3" action="ppaction://hlinksldjump"/>
          </p:cNvPr>
          <p:cNvSpPr txBox="1"/>
          <p:nvPr/>
        </p:nvSpPr>
        <p:spPr>
          <a:xfrm>
            <a:off x="453124" y="1886787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Agnus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feld 26">
            <a:hlinkClick r:id="rId3" action="ppaction://hlinksldjump"/>
          </p:cNvPr>
          <p:cNvSpPr txBox="1"/>
          <p:nvPr/>
        </p:nvSpPr>
        <p:spPr>
          <a:xfrm>
            <a:off x="453124" y="2496900"/>
            <a:ext cx="289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Invocatio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>
            <a:hlinkClick r:id="rId3" action="ppaction://hlinksldjump"/>
          </p:cNvPr>
          <p:cNvSpPr txBox="1"/>
          <p:nvPr/>
        </p:nvSpPr>
        <p:spPr>
          <a:xfrm>
            <a:off x="453124" y="3107013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Nominatio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feld 28">
            <a:hlinkClick r:id="rId3" action="ppaction://hlinksldjump"/>
          </p:cNvPr>
          <p:cNvSpPr txBox="1"/>
          <p:nvPr/>
        </p:nvSpPr>
        <p:spPr>
          <a:xfrm>
            <a:off x="453124" y="3717125"/>
            <a:ext cx="351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Advocatus Diaboli</a:t>
            </a:r>
          </a:p>
        </p:txBody>
      </p:sp>
      <p:sp>
        <p:nvSpPr>
          <p:cNvPr id="33" name="Textfeld 32">
            <a:hlinkClick r:id="rId4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feld 35">
            <a:hlinkClick r:id="rId5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340747" y="380144"/>
            <a:ext cx="6945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der Präambel des Grundgesetzes findet sich – ein nicht zu allen Zeiten unumstrittener – Gottesbezug: „Im Bewusstsein seiner Verantwortung vor Gott und den Menschen [...] hat sich das deutsche Volk [...] dieses Grundgesetz gegeben“. Wie wird </a:t>
            </a:r>
            <a:r>
              <a:rPr lang="de-DE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</a:t>
            </a:r>
            <a:r>
              <a:rPr lang="de-DE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Gottesbezug auch genannt?</a:t>
            </a:r>
            <a:endParaRPr lang="de-DE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>
            <a:hlinkClick r:id="rId3" action="ppaction://hlinksldjump"/>
          </p:cNvPr>
          <p:cNvSpPr txBox="1"/>
          <p:nvPr/>
        </p:nvSpPr>
        <p:spPr>
          <a:xfrm>
            <a:off x="453124" y="1886787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Agnus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feld 20">
            <a:hlinkClick r:id="rId3" action="ppaction://hlinksldjump"/>
          </p:cNvPr>
          <p:cNvSpPr txBox="1"/>
          <p:nvPr/>
        </p:nvSpPr>
        <p:spPr>
          <a:xfrm>
            <a:off x="453124" y="2496900"/>
            <a:ext cx="289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Invocatio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feld 21">
            <a:hlinkClick r:id="rId3" action="ppaction://hlinksldjump"/>
          </p:cNvPr>
          <p:cNvSpPr txBox="1"/>
          <p:nvPr/>
        </p:nvSpPr>
        <p:spPr>
          <a:xfrm>
            <a:off x="453124" y="3107013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Nominatio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feld 22">
            <a:hlinkClick r:id="rId3" action="ppaction://hlinksldjump"/>
          </p:cNvPr>
          <p:cNvSpPr txBox="1"/>
          <p:nvPr/>
        </p:nvSpPr>
        <p:spPr>
          <a:xfrm>
            <a:off x="453124" y="3717125"/>
            <a:ext cx="351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Advocatus Diaboli</a:t>
            </a:r>
          </a:p>
        </p:txBody>
      </p:sp>
      <p:sp>
        <p:nvSpPr>
          <p:cNvPr id="25" name="Textfeld 24">
            <a:hlinkClick r:id="rId4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7" y="380144"/>
            <a:ext cx="7179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„Mütter“ des Grundgesetzes haben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insbesondere </a:t>
            </a:r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einen Artikel maßgeblichen Einfluss und haben dafür gesorgt, dass sich dieser Satz im Grundgesetz an prominenter Stelle wiederfindet. Welcher Satz ist das?</a:t>
            </a:r>
            <a:endParaRPr lang="de-DE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4937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 Abs. 1 GG 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Die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Würde des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Menschen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 unantastbar</a:t>
            </a:r>
          </a:p>
        </p:txBody>
      </p:sp>
      <p:sp>
        <p:nvSpPr>
          <p:cNvPr id="4" name="Textfeld 3">
            <a:hlinkClick r:id="rId4" action="ppaction://hlinksldjump"/>
          </p:cNvPr>
          <p:cNvSpPr txBox="1"/>
          <p:nvPr/>
        </p:nvSpPr>
        <p:spPr>
          <a:xfrm>
            <a:off x="453124" y="2650788"/>
            <a:ext cx="49236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6 Abs. 4: Jede Mutter hat 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Anspruch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den Schutz und die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Fürsorge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Gemeinschaft.</a:t>
            </a:r>
          </a:p>
        </p:txBody>
      </p:sp>
      <p:sp>
        <p:nvSpPr>
          <p:cNvPr id="5" name="Textfeld 4">
            <a:hlinkClick r:id="rId5" action="ppaction://hlinksldjump"/>
          </p:cNvPr>
          <p:cNvSpPr txBox="1"/>
          <p:nvPr/>
        </p:nvSpPr>
        <p:spPr>
          <a:xfrm>
            <a:off x="453124" y="3784121"/>
            <a:ext cx="4549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3 Abs. 2 GG: Männer und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Frauen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sind gleichberechtigt. </a:t>
            </a:r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453124" y="4548122"/>
            <a:ext cx="3595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14 Abs. 2 GG: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Eigentum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verpflichtet.</a:t>
            </a:r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2643163" y="5419950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uppieren 58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0" name="Rechteck 59">
              <a:hlinkClick r:id="rId6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1" name="Rechteck 60">
              <a:hlinkClick r:id="rId7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2" name="Rechteck 61">
              <a:hlinkClick r:id="rId8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3" name="Rechteck 62">
              <a:hlinkClick r:id="rId9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4" name="Rechteck 63">
              <a:hlinkClick r:id="rId10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5" name="Rechteck 64">
              <a:hlinkClick r:id="rId4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66" name="Rechteck 65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67" name="Rechteck 66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68" name="Rechteck 67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69" name="Rechteck 68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0" name="Rechteck 69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1" name="Rechteck 70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2" name="Rechteck 71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3" name="Rechteck 72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40747" y="380144"/>
            <a:ext cx="7179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„Mütter“ des Grundgesetzes haben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insbesondere </a:t>
            </a:r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einen Artikel maßgeblichen Einfluss und haben dafür gesorgt, dass sich dieser Satz im Grundgesetz an prominenter Stelle wiederfindet. Welcher Satz ist das?</a:t>
            </a:r>
            <a:endParaRPr lang="de-DE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feld 15">
            <a:hlinkClick r:id="rId3" action="ppaction://hlinksldjump"/>
          </p:cNvPr>
          <p:cNvSpPr txBox="1"/>
          <p:nvPr/>
        </p:nvSpPr>
        <p:spPr>
          <a:xfrm>
            <a:off x="453124" y="1886787"/>
            <a:ext cx="4937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 Abs. 1 GG 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Die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Würde des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Menschen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 unantastbar</a:t>
            </a:r>
          </a:p>
        </p:txBody>
      </p:sp>
      <p:sp>
        <p:nvSpPr>
          <p:cNvPr id="17" name="Textfeld 16">
            <a:hlinkClick r:id="rId3" action="ppaction://hlinksldjump"/>
          </p:cNvPr>
          <p:cNvSpPr txBox="1"/>
          <p:nvPr/>
        </p:nvSpPr>
        <p:spPr>
          <a:xfrm>
            <a:off x="453124" y="2650788"/>
            <a:ext cx="49236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6 Abs. 4: Jede Mutter hat 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Anspruch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den Schutz und die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Fürsorge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Gemeinschaft.</a:t>
            </a:r>
          </a:p>
        </p:txBody>
      </p:sp>
      <p:sp>
        <p:nvSpPr>
          <p:cNvPr id="18" name="Textfeld 17">
            <a:hlinkClick r:id="rId3" action="ppaction://hlinksldjump"/>
          </p:cNvPr>
          <p:cNvSpPr txBox="1"/>
          <p:nvPr/>
        </p:nvSpPr>
        <p:spPr>
          <a:xfrm>
            <a:off x="453124" y="3784121"/>
            <a:ext cx="4549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3 Abs. 2 GG: Männer und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Frauen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sind gleichberechtigt. </a:t>
            </a:r>
          </a:p>
        </p:txBody>
      </p:sp>
      <p:sp>
        <p:nvSpPr>
          <p:cNvPr id="20" name="Textfeld 19">
            <a:hlinkClick r:id="rId3" action="ppaction://hlinksldjump"/>
          </p:cNvPr>
          <p:cNvSpPr txBox="1"/>
          <p:nvPr/>
        </p:nvSpPr>
        <p:spPr>
          <a:xfrm>
            <a:off x="453124" y="4548122"/>
            <a:ext cx="3595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14 Abs. 2 GG: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Eigentum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verpflichtet.</a:t>
            </a:r>
          </a:p>
        </p:txBody>
      </p:sp>
      <p:sp>
        <p:nvSpPr>
          <p:cNvPr id="24" name="Textfeld 23">
            <a:hlinkClick r:id="rId4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feld 31">
            <a:hlinkClick r:id="rId5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40747" y="380144"/>
            <a:ext cx="7179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„Mütter“ des Grundgesetzes haben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insbesondere </a:t>
            </a:r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einen Artikel maßgeblichen Einfluss und haben dafür gesorgt, dass sich dieser Satz im Grundgesetz an prominenter Stelle wiederfindet. Welcher Satz ist das?</a:t>
            </a:r>
            <a:endParaRPr lang="de-DE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feld 15">
            <a:hlinkClick r:id="rId3" action="ppaction://hlinksldjump"/>
          </p:cNvPr>
          <p:cNvSpPr txBox="1"/>
          <p:nvPr/>
        </p:nvSpPr>
        <p:spPr>
          <a:xfrm>
            <a:off x="453124" y="1886787"/>
            <a:ext cx="4937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 Abs. 1 GG 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Die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Würde des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Menschen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 unantastbar</a:t>
            </a:r>
          </a:p>
        </p:txBody>
      </p:sp>
      <p:sp>
        <p:nvSpPr>
          <p:cNvPr id="17" name="Textfeld 16">
            <a:hlinkClick r:id="rId3" action="ppaction://hlinksldjump"/>
          </p:cNvPr>
          <p:cNvSpPr txBox="1"/>
          <p:nvPr/>
        </p:nvSpPr>
        <p:spPr>
          <a:xfrm>
            <a:off x="453124" y="2650788"/>
            <a:ext cx="49236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6 Abs. 4: Jede Mutter hat 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Anspruch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den Schutz und die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Fürsorge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Gemeinschaft.</a:t>
            </a:r>
          </a:p>
        </p:txBody>
      </p:sp>
      <p:sp>
        <p:nvSpPr>
          <p:cNvPr id="18" name="Textfeld 17">
            <a:hlinkClick r:id="rId3" action="ppaction://hlinksldjump"/>
          </p:cNvPr>
          <p:cNvSpPr txBox="1"/>
          <p:nvPr/>
        </p:nvSpPr>
        <p:spPr>
          <a:xfrm>
            <a:off x="453124" y="3784121"/>
            <a:ext cx="4549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3 Abs. 2 GG: Männer und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Frauen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sind gleichberechtigt. </a:t>
            </a:r>
          </a:p>
        </p:txBody>
      </p:sp>
      <p:sp>
        <p:nvSpPr>
          <p:cNvPr id="24" name="Textfeld 23">
            <a:hlinkClick r:id="rId3" action="ppaction://hlinksldjump"/>
          </p:cNvPr>
          <p:cNvSpPr txBox="1"/>
          <p:nvPr/>
        </p:nvSpPr>
        <p:spPr>
          <a:xfrm>
            <a:off x="453124" y="4548122"/>
            <a:ext cx="3595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14 Abs. 2 GG: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Eigentum 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verpflichtet.</a:t>
            </a:r>
          </a:p>
        </p:txBody>
      </p:sp>
      <p:sp>
        <p:nvSpPr>
          <p:cNvPr id="25" name="Textfeld 24">
            <a:hlinkClick r:id="rId4" action="ppaction://hlinksldjump"/>
          </p:cNvPr>
          <p:cNvSpPr txBox="1"/>
          <p:nvPr/>
        </p:nvSpPr>
        <p:spPr>
          <a:xfrm>
            <a:off x="472174" y="6232835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8" y="380144"/>
            <a:ext cx="442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 trat das Grundgesetz in Kraft?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Mai 1945</a:t>
            </a:r>
          </a:p>
        </p:txBody>
      </p:sp>
      <p:sp>
        <p:nvSpPr>
          <p:cNvPr id="4" name="Textfeld 3">
            <a:hlinkClick r:id="rId3" action="ppaction://hlinksldjump"/>
          </p:cNvPr>
          <p:cNvSpPr txBox="1"/>
          <p:nvPr/>
        </p:nvSpPr>
        <p:spPr>
          <a:xfrm>
            <a:off x="453124" y="2496900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Mai 1948 </a:t>
            </a:r>
          </a:p>
        </p:txBody>
      </p:sp>
      <p:sp>
        <p:nvSpPr>
          <p:cNvPr id="5" name="Textfeld 4">
            <a:hlinkClick r:id="rId4" action="ppaction://hlinksldjump"/>
          </p:cNvPr>
          <p:cNvSpPr txBox="1"/>
          <p:nvPr/>
        </p:nvSpPr>
        <p:spPr>
          <a:xfrm>
            <a:off x="453124" y="3107013"/>
            <a:ext cx="286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Mai 1949</a:t>
            </a:r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453124" y="3717125"/>
            <a:ext cx="292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Juni 1953</a:t>
            </a:r>
          </a:p>
        </p:txBody>
      </p:sp>
      <p:grpSp>
        <p:nvGrpSpPr>
          <p:cNvPr id="45" name="Gruppieren 44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13" name="Rechteck 12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14" name="Rechteck 13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15" name="Rechteck 14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16" name="Rechteck 15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17" name="Rechteck 16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18" name="Rechteck 17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19" name="Rechteck 18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20" name="Rechteck 19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21" name="Rechteck 20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22" name="Rechteck 21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35" name="Rechteck 34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36" name="Rechteck 35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37" name="Rechteck 36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38" name="Rechteck 37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sp>
        <p:nvSpPr>
          <p:cNvPr id="46" name="Gleichschenkliges Dreieck 45"/>
          <p:cNvSpPr/>
          <p:nvPr/>
        </p:nvSpPr>
        <p:spPr>
          <a:xfrm rot="10800000">
            <a:off x="696588" y="5419950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7" y="380144"/>
            <a:ext cx="717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viele Änderungen wurden bis heute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Grundgesetz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vorgenommen?</a:t>
            </a:r>
            <a:endParaRPr lang="de-D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3032478" y="5419950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hlinkClick r:id="rId3" action="ppaction://hlinksldjump"/>
          </p:cNvPr>
          <p:cNvSpPr txBox="1"/>
          <p:nvPr/>
        </p:nvSpPr>
        <p:spPr>
          <a:xfrm>
            <a:off x="453124" y="1886787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Genau 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312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feld 32">
            <a:hlinkClick r:id="rId4" action="ppaction://hlinksldjump"/>
          </p:cNvPr>
          <p:cNvSpPr txBox="1"/>
          <p:nvPr/>
        </p:nvSpPr>
        <p:spPr>
          <a:xfrm>
            <a:off x="453124" y="2496900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ca. 60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feld 33">
            <a:hlinkClick r:id="rId3" action="ppaction://hlinksldjump"/>
          </p:cNvPr>
          <p:cNvSpPr txBox="1"/>
          <p:nvPr/>
        </p:nvSpPr>
        <p:spPr>
          <a:xfrm>
            <a:off x="453124" y="3107013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47" name="Textfeld 46">
            <a:hlinkClick r:id="rId3" action="ppaction://hlinksldjump"/>
          </p:cNvPr>
          <p:cNvSpPr txBox="1"/>
          <p:nvPr/>
        </p:nvSpPr>
        <p:spPr>
          <a:xfrm>
            <a:off x="453124" y="3717125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 10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4" name="Rechteck 63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5" name="Rechteck 64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6" name="Rechteck 65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7" name="Rechteck 66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8" name="Rechteck 67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9" name="Rechteck 68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70" name="Rechteck 69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71" name="Rechteck 70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72" name="Rechteck 71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73" name="Rechteck 72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4" name="Rechteck 73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5" name="Rechteck 74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6" name="Rechteck 75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7" name="Rechteck 76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340747" y="380144"/>
            <a:ext cx="717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viele Änderungen wurden bis heute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Grundgesetz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vorgenommen?</a:t>
            </a:r>
            <a:endParaRPr lang="de-D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feld 20">
            <a:hlinkClick r:id="rId3" action="ppaction://hlinksldjump"/>
          </p:cNvPr>
          <p:cNvSpPr txBox="1"/>
          <p:nvPr/>
        </p:nvSpPr>
        <p:spPr>
          <a:xfrm>
            <a:off x="453124" y="1886787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Genau 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312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feld 22">
            <a:hlinkClick r:id="rId3" action="ppaction://hlinksldjump"/>
          </p:cNvPr>
          <p:cNvSpPr txBox="1"/>
          <p:nvPr/>
        </p:nvSpPr>
        <p:spPr>
          <a:xfrm>
            <a:off x="453124" y="3107013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24" name="Textfeld 23">
            <a:hlinkClick r:id="rId3" action="ppaction://hlinksldjump"/>
          </p:cNvPr>
          <p:cNvSpPr txBox="1"/>
          <p:nvPr/>
        </p:nvSpPr>
        <p:spPr>
          <a:xfrm>
            <a:off x="453124" y="3717125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 10</a:t>
            </a:r>
          </a:p>
        </p:txBody>
      </p:sp>
      <p:sp>
        <p:nvSpPr>
          <p:cNvPr id="26" name="Textfeld 25">
            <a:hlinkClick r:id="rId4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feld 28">
            <a:hlinkClick r:id="rId5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hlinkClick r:id="rId9" action="ppaction://hlinksldjump"/>
          </p:cNvPr>
          <p:cNvSpPr txBox="1"/>
          <p:nvPr/>
        </p:nvSpPr>
        <p:spPr>
          <a:xfrm>
            <a:off x="453124" y="2496900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ca. 60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340747" y="380144"/>
            <a:ext cx="717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viele Änderungen wurden bis heute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Grundgesetz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vorgenommen?</a:t>
            </a:r>
            <a:endParaRPr lang="de-D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>
            <a:hlinkClick r:id="rId3" action="ppaction://hlinksldjump"/>
          </p:cNvPr>
          <p:cNvSpPr txBox="1"/>
          <p:nvPr/>
        </p:nvSpPr>
        <p:spPr>
          <a:xfrm>
            <a:off x="453124" y="1886787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Genau 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312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feld 21">
            <a:hlinkClick r:id="rId3" action="ppaction://hlinksldjump"/>
          </p:cNvPr>
          <p:cNvSpPr txBox="1"/>
          <p:nvPr/>
        </p:nvSpPr>
        <p:spPr>
          <a:xfrm>
            <a:off x="453124" y="3107013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23" name="Textfeld 22">
            <a:hlinkClick r:id="rId3" action="ppaction://hlinksldjump"/>
          </p:cNvPr>
          <p:cNvSpPr txBox="1"/>
          <p:nvPr/>
        </p:nvSpPr>
        <p:spPr>
          <a:xfrm>
            <a:off x="453124" y="3717125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 10</a:t>
            </a:r>
          </a:p>
        </p:txBody>
      </p:sp>
      <p:sp>
        <p:nvSpPr>
          <p:cNvPr id="25" name="Textfeld 24">
            <a:hlinkClick r:id="rId4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hlinkClick r:id="rId8" action="ppaction://hlinksldjump"/>
          </p:cNvPr>
          <p:cNvSpPr txBox="1"/>
          <p:nvPr/>
        </p:nvSpPr>
        <p:spPr>
          <a:xfrm>
            <a:off x="453124" y="2496900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ca. 60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7" y="380144"/>
            <a:ext cx="7450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Art. 11 Abs. 1 GG heißt es: </a:t>
            </a:r>
            <a:r>
              <a:rPr lang="de-DE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Deutschen genießen Freizügigkeit im </a:t>
            </a:r>
            <a:r>
              <a:rPr lang="de-DE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ganzen Bundesgebiet</a:t>
            </a:r>
            <a:r>
              <a:rPr lang="de-DE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“. Was ist darunter zu verstehen?</a:t>
            </a:r>
          </a:p>
        </p:txBody>
      </p:sp>
      <p:sp>
        <p:nvSpPr>
          <p:cNvPr id="46" name="Gleichschenkliges Dreieck 45"/>
          <p:cNvSpPr/>
          <p:nvPr/>
        </p:nvSpPr>
        <p:spPr>
          <a:xfrm rot="10800000" flipV="1">
            <a:off x="696588" y="6477146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hlinkClick r:id="rId3" action="ppaction://hlinksldjump"/>
          </p:cNvPr>
          <p:cNvSpPr txBox="1"/>
          <p:nvPr/>
        </p:nvSpPr>
        <p:spPr>
          <a:xfrm>
            <a:off x="453124" y="1886787"/>
            <a:ext cx="4876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Anspruch für alle Deutschen auf </a:t>
            </a:r>
            <a:endParaRPr lang="de-DE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ungehinderte Fortbewegung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</a:t>
            </a:r>
            <a:endParaRPr lang="de-DE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bundesdeutschen Eisenbahnverkehr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feld 32">
            <a:hlinkClick r:id="rId3" action="ppaction://hlinksldjump"/>
          </p:cNvPr>
          <p:cNvSpPr txBox="1"/>
          <p:nvPr/>
        </p:nvSpPr>
        <p:spPr>
          <a:xfrm>
            <a:off x="453124" y="2873758"/>
            <a:ext cx="54554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Recht, sich auch leicht oder gänzlich 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unbekleidet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der Öffentlichkeit zu zeigen.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feld 33">
            <a:hlinkClick r:id="rId3" action="ppaction://hlinksldjump"/>
          </p:cNvPr>
          <p:cNvSpPr txBox="1"/>
          <p:nvPr/>
        </p:nvSpPr>
        <p:spPr>
          <a:xfrm>
            <a:off x="453124" y="3583730"/>
            <a:ext cx="5447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Recht, seinen Beruf auszusuchen und 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zu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wechseln.</a:t>
            </a:r>
          </a:p>
        </p:txBody>
      </p:sp>
      <p:sp>
        <p:nvSpPr>
          <p:cNvPr id="47" name="Textfeld 46">
            <a:hlinkClick r:id="rId4" action="ppaction://hlinksldjump"/>
          </p:cNvPr>
          <p:cNvSpPr txBox="1"/>
          <p:nvPr/>
        </p:nvSpPr>
        <p:spPr>
          <a:xfrm>
            <a:off x="453124" y="4293702"/>
            <a:ext cx="41970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Recht, seinen Wohn- und </a:t>
            </a:r>
            <a:endParaRPr lang="de-DE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Aufenthaltsort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frei zu wählen.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4" name="Rechteck 63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5" name="Rechteck 64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6" name="Rechteck 65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7" name="Rechteck 66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8" name="Rechteck 67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9" name="Rechteck 68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70" name="Rechteck 69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71" name="Rechteck 70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72" name="Rechteck 71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73" name="Rechteck 72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4" name="Rechteck 73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5" name="Rechteck 74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6" name="Rechteck 75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7" name="Rechteck 76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340747" y="380144"/>
            <a:ext cx="7450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Art. 11 Abs. 1 GG heißt es: </a:t>
            </a:r>
            <a:r>
              <a:rPr lang="de-DE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Deutschen genießen Freizügigkeit im </a:t>
            </a:r>
            <a:r>
              <a:rPr lang="de-DE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ganzen Bundesgebiet</a:t>
            </a:r>
            <a:r>
              <a:rPr lang="de-DE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“. Was ist darunter zu verstehen?</a:t>
            </a:r>
          </a:p>
        </p:txBody>
      </p:sp>
      <p:sp>
        <p:nvSpPr>
          <p:cNvPr id="16" name="Textfeld 15">
            <a:hlinkClick r:id="rId3" action="ppaction://hlinksldjump"/>
          </p:cNvPr>
          <p:cNvSpPr txBox="1"/>
          <p:nvPr/>
        </p:nvSpPr>
        <p:spPr>
          <a:xfrm>
            <a:off x="453124" y="1886787"/>
            <a:ext cx="4876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Anspruch für alle Deutschen auf </a:t>
            </a:r>
            <a:endParaRPr lang="de-DE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ungehinderte Fortbewegung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</a:t>
            </a:r>
            <a:endParaRPr lang="de-DE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bundesdeutschen Eisenbahnverkehr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feld 16">
            <a:hlinkClick r:id="rId3" action="ppaction://hlinksldjump"/>
          </p:cNvPr>
          <p:cNvSpPr txBox="1"/>
          <p:nvPr/>
        </p:nvSpPr>
        <p:spPr>
          <a:xfrm>
            <a:off x="453124" y="2873758"/>
            <a:ext cx="54554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Recht, sich auch leicht oder gänzlich 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unbekleidet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der Öffentlichkeit zu zeigen.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feld 17">
            <a:hlinkClick r:id="rId3" action="ppaction://hlinksldjump"/>
          </p:cNvPr>
          <p:cNvSpPr txBox="1"/>
          <p:nvPr/>
        </p:nvSpPr>
        <p:spPr>
          <a:xfrm>
            <a:off x="453124" y="3583730"/>
            <a:ext cx="5447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Recht, seinen Beruf auszusuchen und 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zu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wechseln.</a:t>
            </a:r>
          </a:p>
        </p:txBody>
      </p:sp>
      <p:sp>
        <p:nvSpPr>
          <p:cNvPr id="20" name="Textfeld 19">
            <a:hlinkClick r:id="rId3" action="ppaction://hlinksldjump"/>
          </p:cNvPr>
          <p:cNvSpPr txBox="1"/>
          <p:nvPr/>
        </p:nvSpPr>
        <p:spPr>
          <a:xfrm>
            <a:off x="453124" y="4293702"/>
            <a:ext cx="41970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Recht, seinen Wohn- und </a:t>
            </a:r>
            <a:endParaRPr lang="de-DE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Aufenthaltsort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frei zu wählen.</a:t>
            </a:r>
          </a:p>
        </p:txBody>
      </p:sp>
      <p:sp>
        <p:nvSpPr>
          <p:cNvPr id="25" name="Textfeld 24">
            <a:hlinkClick r:id="rId4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>
            <a:hlinkClick r:id="rId5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hlinkClick r:id="rId3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0747" y="380144"/>
            <a:ext cx="7450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Art. 11 Abs. 1 GG heißt es: </a:t>
            </a:r>
            <a:r>
              <a:rPr lang="de-DE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de-DE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Deutschen genießen Freizügigkeit im </a:t>
            </a:r>
            <a:r>
              <a:rPr lang="de-DE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ganzen Bundesgebiet</a:t>
            </a:r>
            <a:r>
              <a:rPr lang="de-DE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“. Was ist darunter zu verstehen?</a:t>
            </a:r>
          </a:p>
        </p:txBody>
      </p:sp>
      <p:sp>
        <p:nvSpPr>
          <p:cNvPr id="16" name="Textfeld 15">
            <a:hlinkClick r:id="rId4" action="ppaction://hlinksldjump"/>
          </p:cNvPr>
          <p:cNvSpPr txBox="1"/>
          <p:nvPr/>
        </p:nvSpPr>
        <p:spPr>
          <a:xfrm>
            <a:off x="453124" y="1886787"/>
            <a:ext cx="4876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Anspruch für alle Deutschen auf </a:t>
            </a:r>
            <a:endParaRPr lang="de-DE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ungehinderte Fortbewegung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</a:t>
            </a:r>
            <a:endParaRPr lang="de-DE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bundesdeutschen Eisenbahnverkehr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feld 16">
            <a:hlinkClick r:id="rId4" action="ppaction://hlinksldjump"/>
          </p:cNvPr>
          <p:cNvSpPr txBox="1"/>
          <p:nvPr/>
        </p:nvSpPr>
        <p:spPr>
          <a:xfrm>
            <a:off x="453124" y="2873758"/>
            <a:ext cx="54554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Recht, sich auch leicht oder gänzlich 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unbekleidet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der Öffentlichkeit zu zeigen.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feld 17">
            <a:hlinkClick r:id="rId4" action="ppaction://hlinksldjump"/>
          </p:cNvPr>
          <p:cNvSpPr txBox="1"/>
          <p:nvPr/>
        </p:nvSpPr>
        <p:spPr>
          <a:xfrm>
            <a:off x="453124" y="3583730"/>
            <a:ext cx="5447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Recht, seinen Beruf auszusuchen und 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zu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wechseln.</a:t>
            </a:r>
          </a:p>
        </p:txBody>
      </p:sp>
      <p:sp>
        <p:nvSpPr>
          <p:cNvPr id="24" name="Textfeld 23">
            <a:hlinkClick r:id="rId4" action="ppaction://hlinksldjump"/>
          </p:cNvPr>
          <p:cNvSpPr txBox="1"/>
          <p:nvPr/>
        </p:nvSpPr>
        <p:spPr>
          <a:xfrm>
            <a:off x="453124" y="4293702"/>
            <a:ext cx="41970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Recht, seinen Wohn- und </a:t>
            </a:r>
            <a:endParaRPr lang="de-DE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Aufenthaltsort 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frei zu wählen.</a:t>
            </a:r>
          </a:p>
        </p:txBody>
      </p:sp>
      <p:pic>
        <p:nvPicPr>
          <p:cNvPr id="19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Welches Gericht in Deutschland ist zuständig für Fragen über die Auslegung des Grundgesetzes?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466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Bundesverwaltungsgericht</a:t>
            </a:r>
          </a:p>
        </p:txBody>
      </p:sp>
      <p:sp>
        <p:nvSpPr>
          <p:cNvPr id="4" name="Textfeld 3">
            <a:hlinkClick r:id="rId4" action="ppaction://hlinksldjump"/>
          </p:cNvPr>
          <p:cNvSpPr txBox="1"/>
          <p:nvPr/>
        </p:nvSpPr>
        <p:spPr>
          <a:xfrm>
            <a:off x="453124" y="2496900"/>
            <a:ext cx="463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Bundesverfassungsgericht</a:t>
            </a:r>
          </a:p>
        </p:txBody>
      </p:sp>
      <p:sp>
        <p:nvSpPr>
          <p:cNvPr id="5" name="Textfeld 4">
            <a:hlinkClick r:id="rId3" action="ppaction://hlinksldjump"/>
          </p:cNvPr>
          <p:cNvSpPr txBox="1"/>
          <p:nvPr/>
        </p:nvSpPr>
        <p:spPr>
          <a:xfrm>
            <a:off x="453124" y="3107013"/>
            <a:ext cx="377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Bundessozialgericht</a:t>
            </a:r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453124" y="3717125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Oberlandesgericht</a:t>
            </a:r>
          </a:p>
        </p:txBody>
      </p:sp>
      <p:sp>
        <p:nvSpPr>
          <p:cNvPr id="59" name="Gleichschenkliges Dreieck 58"/>
          <p:cNvSpPr/>
          <p:nvPr/>
        </p:nvSpPr>
        <p:spPr>
          <a:xfrm rot="10800000" flipV="1">
            <a:off x="1085903" y="6477146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0" name="Gruppieren 59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1" name="Rechteck 60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2" name="Rechteck 61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3" name="Rechteck 62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4" name="Rechteck 63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5" name="Rechteck 64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6" name="Rechteck 65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67" name="Rechteck 66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68" name="Rechteck 67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69" name="Rechteck 68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70" name="Rechteck 69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1" name="Rechteck 70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2" name="Rechteck 71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3" name="Rechteck 72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4" name="Rechteck 73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>
            <a:hlinkClick r:id="rId3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Welches Gericht in Deutschland ist zuständig für Fragen über die Auslegung des Grundgesetzes?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feld 14">
            <a:hlinkClick r:id="rId4" action="ppaction://hlinksldjump"/>
          </p:cNvPr>
          <p:cNvSpPr txBox="1"/>
          <p:nvPr/>
        </p:nvSpPr>
        <p:spPr>
          <a:xfrm>
            <a:off x="453124" y="1886787"/>
            <a:ext cx="466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Bundesverwaltungsgericht</a:t>
            </a:r>
          </a:p>
        </p:txBody>
      </p:sp>
      <p:sp>
        <p:nvSpPr>
          <p:cNvPr id="16" name="Textfeld 15">
            <a:hlinkClick r:id="rId4" action="ppaction://hlinksldjump"/>
          </p:cNvPr>
          <p:cNvSpPr txBox="1"/>
          <p:nvPr/>
        </p:nvSpPr>
        <p:spPr>
          <a:xfrm>
            <a:off x="453124" y="2496900"/>
            <a:ext cx="463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Bundesverfassungsgericht</a:t>
            </a:r>
          </a:p>
        </p:txBody>
      </p:sp>
      <p:sp>
        <p:nvSpPr>
          <p:cNvPr id="17" name="Textfeld 16">
            <a:hlinkClick r:id="rId4" action="ppaction://hlinksldjump"/>
          </p:cNvPr>
          <p:cNvSpPr txBox="1"/>
          <p:nvPr/>
        </p:nvSpPr>
        <p:spPr>
          <a:xfrm>
            <a:off x="453124" y="3107013"/>
            <a:ext cx="377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Bundessozialgericht</a:t>
            </a:r>
          </a:p>
        </p:txBody>
      </p:sp>
      <p:sp>
        <p:nvSpPr>
          <p:cNvPr id="18" name="Textfeld 17">
            <a:hlinkClick r:id="rId4" action="ppaction://hlinksldjump"/>
          </p:cNvPr>
          <p:cNvSpPr txBox="1"/>
          <p:nvPr/>
        </p:nvSpPr>
        <p:spPr>
          <a:xfrm>
            <a:off x="453124" y="3717125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Oberlandesgericht</a:t>
            </a:r>
          </a:p>
        </p:txBody>
      </p:sp>
      <p:sp>
        <p:nvSpPr>
          <p:cNvPr id="24" name="Textfeld 23">
            <a:hlinkClick r:id="rId5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hlinkClick r:id="rId3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Welches Gericht in Deutschland ist zuständig für Fragen über die Auslegung des Grundgesetzes?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feld 14">
            <a:hlinkClick r:id="rId4" action="ppaction://hlinksldjump"/>
          </p:cNvPr>
          <p:cNvSpPr txBox="1"/>
          <p:nvPr/>
        </p:nvSpPr>
        <p:spPr>
          <a:xfrm>
            <a:off x="453124" y="1886787"/>
            <a:ext cx="466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Bundesverwaltungsgericht</a:t>
            </a:r>
          </a:p>
        </p:txBody>
      </p:sp>
      <p:sp>
        <p:nvSpPr>
          <p:cNvPr id="16" name="Textfeld 15">
            <a:hlinkClick r:id="rId4" action="ppaction://hlinksldjump"/>
          </p:cNvPr>
          <p:cNvSpPr txBox="1"/>
          <p:nvPr/>
        </p:nvSpPr>
        <p:spPr>
          <a:xfrm>
            <a:off x="453124" y="2496900"/>
            <a:ext cx="463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Bundesverfassungsgericht</a:t>
            </a:r>
          </a:p>
        </p:txBody>
      </p:sp>
      <p:sp>
        <p:nvSpPr>
          <p:cNvPr id="17" name="Textfeld 16">
            <a:hlinkClick r:id="rId4" action="ppaction://hlinksldjump"/>
          </p:cNvPr>
          <p:cNvSpPr txBox="1"/>
          <p:nvPr/>
        </p:nvSpPr>
        <p:spPr>
          <a:xfrm>
            <a:off x="453124" y="3107013"/>
            <a:ext cx="377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Bundessozialgericht</a:t>
            </a:r>
          </a:p>
        </p:txBody>
      </p:sp>
      <p:sp>
        <p:nvSpPr>
          <p:cNvPr id="18" name="Textfeld 17">
            <a:hlinkClick r:id="rId4" action="ppaction://hlinksldjump"/>
          </p:cNvPr>
          <p:cNvSpPr txBox="1"/>
          <p:nvPr/>
        </p:nvSpPr>
        <p:spPr>
          <a:xfrm>
            <a:off x="453124" y="3717125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Oberlandesgericht</a:t>
            </a:r>
          </a:p>
        </p:txBody>
      </p:sp>
      <p:pic>
        <p:nvPicPr>
          <p:cNvPr id="20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Wem sind die Abgeordneten des Bundestages nach Artikel 38 des Grundgesetzes unterworfen?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466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Dem/der Bundeskanzler/in</a:t>
            </a:r>
          </a:p>
        </p:txBody>
      </p:sp>
      <p:sp>
        <p:nvSpPr>
          <p:cNvPr id="4" name="Textfeld 3">
            <a:hlinkClick r:id="rId3" action="ppaction://hlinksldjump"/>
          </p:cNvPr>
          <p:cNvSpPr txBox="1"/>
          <p:nvPr/>
        </p:nvSpPr>
        <p:spPr>
          <a:xfrm>
            <a:off x="453124" y="2496900"/>
            <a:ext cx="573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Parteidisziplin/Fraktionszwang</a:t>
            </a:r>
          </a:p>
        </p:txBody>
      </p:sp>
      <p:sp>
        <p:nvSpPr>
          <p:cNvPr id="5" name="Textfeld 4">
            <a:hlinkClick r:id="rId3" action="ppaction://hlinksldjump"/>
          </p:cNvPr>
          <p:cNvSpPr txBox="1"/>
          <p:nvPr/>
        </p:nvSpPr>
        <p:spPr>
          <a:xfrm>
            <a:off x="453124" y="3107013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Nichts und Niemandem</a:t>
            </a:r>
          </a:p>
        </p:txBody>
      </p:sp>
      <p:sp>
        <p:nvSpPr>
          <p:cNvPr id="6" name="Textfeld 5">
            <a:hlinkClick r:id="rId4" action="ppaction://hlinksldjump"/>
          </p:cNvPr>
          <p:cNvSpPr txBox="1"/>
          <p:nvPr/>
        </p:nvSpPr>
        <p:spPr>
          <a:xfrm>
            <a:off x="453124" y="3717125"/>
            <a:ext cx="329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Ihrem Gewissen</a:t>
            </a:r>
          </a:p>
        </p:txBody>
      </p:sp>
      <p:sp>
        <p:nvSpPr>
          <p:cNvPr id="59" name="Gleichschenkliges Dreieck 58"/>
          <p:cNvSpPr/>
          <p:nvPr/>
        </p:nvSpPr>
        <p:spPr>
          <a:xfrm rot="10800000" flipV="1">
            <a:off x="1475222" y="6477146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5" name="Gruppieren 74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76" name="Rechteck 75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77" name="Rechteck 76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78" name="Rechteck 77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79" name="Rechteck 78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80" name="Rechteck 79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81" name="Rechteck 80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82" name="Rechteck 81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83" name="Rechteck 82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84" name="Rechteck 83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85" name="Rechteck 84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86" name="Rechteck 85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87" name="Rechteck 86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88" name="Rechteck 87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89" name="Rechteck 88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hlinkClick r:id="rId3" action="ppaction://hlinksldjump"/>
          </p:cNvPr>
          <p:cNvSpPr txBox="1"/>
          <p:nvPr/>
        </p:nvSpPr>
        <p:spPr>
          <a:xfrm>
            <a:off x="453124" y="1886787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Mai 1945</a:t>
            </a:r>
          </a:p>
        </p:txBody>
      </p:sp>
      <p:sp>
        <p:nvSpPr>
          <p:cNvPr id="20" name="Textfeld 19">
            <a:hlinkClick r:id="rId4" action="ppaction://hlinksldjump"/>
          </p:cNvPr>
          <p:cNvSpPr txBox="1"/>
          <p:nvPr/>
        </p:nvSpPr>
        <p:spPr>
          <a:xfrm>
            <a:off x="453124" y="2496900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Mai 1948 </a:t>
            </a:r>
          </a:p>
        </p:txBody>
      </p:sp>
      <p:sp>
        <p:nvSpPr>
          <p:cNvPr id="21" name="Textfeld 20">
            <a:hlinkClick r:id="rId4" action="ppaction://hlinksldjump"/>
          </p:cNvPr>
          <p:cNvSpPr txBox="1"/>
          <p:nvPr/>
        </p:nvSpPr>
        <p:spPr>
          <a:xfrm>
            <a:off x="453124" y="3107013"/>
            <a:ext cx="286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Mai 1949</a:t>
            </a:r>
          </a:p>
        </p:txBody>
      </p:sp>
      <p:sp>
        <p:nvSpPr>
          <p:cNvPr id="22" name="Textfeld 21">
            <a:hlinkClick r:id="rId4" action="ppaction://hlinksldjump"/>
          </p:cNvPr>
          <p:cNvSpPr txBox="1"/>
          <p:nvPr/>
        </p:nvSpPr>
        <p:spPr>
          <a:xfrm>
            <a:off x="453124" y="3717125"/>
            <a:ext cx="292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Juni 1953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40748" y="380144"/>
            <a:ext cx="442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 trat das Grundgesetz in Kraft?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feld 26">
            <a:hlinkClick r:id="rId5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feld 29">
            <a:hlinkClick r:id="rId6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>
            <a:hlinkClick r:id="rId3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Wem sind die Abgeordneten des Bundestages nach Artikel 38 des Grundgesetzes unterworfen?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>
            <a:hlinkClick r:id="rId4" action="ppaction://hlinksldjump"/>
          </p:cNvPr>
          <p:cNvSpPr txBox="1"/>
          <p:nvPr/>
        </p:nvSpPr>
        <p:spPr>
          <a:xfrm>
            <a:off x="453124" y="1886787"/>
            <a:ext cx="466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Dem/der Bundeskanzler/in</a:t>
            </a:r>
          </a:p>
        </p:txBody>
      </p:sp>
      <p:sp>
        <p:nvSpPr>
          <p:cNvPr id="21" name="Textfeld 20">
            <a:hlinkClick r:id="rId5" action="ppaction://hlinksldjump"/>
          </p:cNvPr>
          <p:cNvSpPr txBox="1"/>
          <p:nvPr/>
        </p:nvSpPr>
        <p:spPr>
          <a:xfrm>
            <a:off x="453124" y="2496900"/>
            <a:ext cx="573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Parteidisziplin/Fraktionszwang</a:t>
            </a:r>
          </a:p>
        </p:txBody>
      </p:sp>
      <p:sp>
        <p:nvSpPr>
          <p:cNvPr id="22" name="Textfeld 21">
            <a:hlinkClick r:id="rId5" action="ppaction://hlinksldjump"/>
          </p:cNvPr>
          <p:cNvSpPr txBox="1"/>
          <p:nvPr/>
        </p:nvSpPr>
        <p:spPr>
          <a:xfrm>
            <a:off x="453124" y="3107013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Nichts und Niemandem</a:t>
            </a:r>
          </a:p>
        </p:txBody>
      </p:sp>
      <p:sp>
        <p:nvSpPr>
          <p:cNvPr id="23" name="Textfeld 22">
            <a:hlinkClick r:id="rId6" action="ppaction://hlinksldjump"/>
          </p:cNvPr>
          <p:cNvSpPr txBox="1"/>
          <p:nvPr/>
        </p:nvSpPr>
        <p:spPr>
          <a:xfrm>
            <a:off x="453124" y="3717125"/>
            <a:ext cx="329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Ihrem Gewissen</a:t>
            </a:r>
          </a:p>
        </p:txBody>
      </p:sp>
      <p:sp>
        <p:nvSpPr>
          <p:cNvPr id="24" name="Textfeld 23">
            <a:hlinkClick r:id="rId7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hlinkClick r:id="rId3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Wem sind die Abgeordneten des Bundestages nach Artikel 38 des Grundgesetzes unterworfen?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>
            <a:hlinkClick r:id="rId4" action="ppaction://hlinksldjump"/>
          </p:cNvPr>
          <p:cNvSpPr txBox="1"/>
          <p:nvPr/>
        </p:nvSpPr>
        <p:spPr>
          <a:xfrm>
            <a:off x="453124" y="1886787"/>
            <a:ext cx="466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Dem/der Bundeskanzler/in</a:t>
            </a:r>
          </a:p>
        </p:txBody>
      </p:sp>
      <p:sp>
        <p:nvSpPr>
          <p:cNvPr id="21" name="Textfeld 20">
            <a:hlinkClick r:id="rId5" action="ppaction://hlinksldjump"/>
          </p:cNvPr>
          <p:cNvSpPr txBox="1"/>
          <p:nvPr/>
        </p:nvSpPr>
        <p:spPr>
          <a:xfrm>
            <a:off x="453124" y="2496900"/>
            <a:ext cx="573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Parteidisziplin/Fraktionszwang</a:t>
            </a:r>
          </a:p>
        </p:txBody>
      </p:sp>
      <p:sp>
        <p:nvSpPr>
          <p:cNvPr id="22" name="Textfeld 21">
            <a:hlinkClick r:id="rId5" action="ppaction://hlinksldjump"/>
          </p:cNvPr>
          <p:cNvSpPr txBox="1"/>
          <p:nvPr/>
        </p:nvSpPr>
        <p:spPr>
          <a:xfrm>
            <a:off x="453124" y="3107013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Nichts und Niemandem</a:t>
            </a:r>
          </a:p>
        </p:txBody>
      </p:sp>
      <p:sp>
        <p:nvSpPr>
          <p:cNvPr id="23" name="Textfeld 22">
            <a:hlinkClick r:id="rId6" action="ppaction://hlinksldjump"/>
          </p:cNvPr>
          <p:cNvSpPr txBox="1"/>
          <p:nvPr/>
        </p:nvSpPr>
        <p:spPr>
          <a:xfrm>
            <a:off x="453124" y="3717125"/>
            <a:ext cx="329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Ihrem Gewissen</a:t>
            </a:r>
          </a:p>
        </p:txBody>
      </p:sp>
      <p:pic>
        <p:nvPicPr>
          <p:cNvPr id="14" name="Picture 2" descr="Z:\KoSi-HD\angelegt_12.2016\KoSi HD Standards\Logos HD\Logo Uni Siegen bunt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Welches Bundesland stimmte 1949 zunächst gegen die Annahme des Grundgesetzes?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385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Baden-Württemberg</a:t>
            </a:r>
          </a:p>
        </p:txBody>
      </p:sp>
      <p:sp>
        <p:nvSpPr>
          <p:cNvPr id="4" name="Textfeld 3">
            <a:hlinkClick r:id="rId4" action="ppaction://hlinksldjump"/>
          </p:cNvPr>
          <p:cNvSpPr txBox="1"/>
          <p:nvPr/>
        </p:nvSpPr>
        <p:spPr>
          <a:xfrm>
            <a:off x="453124" y="2496900"/>
            <a:ext cx="204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Bayern</a:t>
            </a:r>
          </a:p>
        </p:txBody>
      </p:sp>
      <p:sp>
        <p:nvSpPr>
          <p:cNvPr id="5" name="Textfeld 4">
            <a:hlinkClick r:id="rId3" action="ppaction://hlinksldjump"/>
          </p:cNvPr>
          <p:cNvSpPr txBox="1"/>
          <p:nvPr/>
        </p:nvSpPr>
        <p:spPr>
          <a:xfrm>
            <a:off x="453124" y="3107013"/>
            <a:ext cx="235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Hamburg</a:t>
            </a:r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453124" y="3717125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Saarland</a:t>
            </a:r>
          </a:p>
        </p:txBody>
      </p:sp>
      <p:sp>
        <p:nvSpPr>
          <p:cNvPr id="59" name="Gleichschenkliges Dreieck 58"/>
          <p:cNvSpPr/>
          <p:nvPr/>
        </p:nvSpPr>
        <p:spPr>
          <a:xfrm rot="10800000" flipV="1">
            <a:off x="1864533" y="6477146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0" name="Gruppieren 59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1" name="Rechteck 60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2" name="Rechteck 61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3" name="Rechteck 62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4" name="Rechteck 63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5" name="Rechteck 64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6" name="Rechteck 65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67" name="Rechteck 66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68" name="Rechteck 67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69" name="Rechteck 68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70" name="Rechteck 69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1" name="Rechteck 70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2" name="Rechteck 71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3" name="Rechteck 72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4" name="Rechteck 73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>
            <a:hlinkClick r:id="rId3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Welches Bundesland stimmte 1949 zunächst gegen die Annahme des Grundgesetzes?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>
            <a:hlinkClick r:id="rId4" action="ppaction://hlinksldjump"/>
          </p:cNvPr>
          <p:cNvSpPr txBox="1"/>
          <p:nvPr/>
        </p:nvSpPr>
        <p:spPr>
          <a:xfrm>
            <a:off x="453124" y="1886787"/>
            <a:ext cx="385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Baden-Württemberg</a:t>
            </a:r>
          </a:p>
        </p:txBody>
      </p:sp>
      <p:sp>
        <p:nvSpPr>
          <p:cNvPr id="21" name="Textfeld 20">
            <a:hlinkClick r:id="rId4" action="ppaction://hlinksldjump"/>
          </p:cNvPr>
          <p:cNvSpPr txBox="1"/>
          <p:nvPr/>
        </p:nvSpPr>
        <p:spPr>
          <a:xfrm>
            <a:off x="453124" y="2496900"/>
            <a:ext cx="204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Bayern</a:t>
            </a:r>
          </a:p>
        </p:txBody>
      </p:sp>
      <p:sp>
        <p:nvSpPr>
          <p:cNvPr id="22" name="Textfeld 21">
            <a:hlinkClick r:id="rId4" action="ppaction://hlinksldjump"/>
          </p:cNvPr>
          <p:cNvSpPr txBox="1"/>
          <p:nvPr/>
        </p:nvSpPr>
        <p:spPr>
          <a:xfrm>
            <a:off x="453124" y="3107013"/>
            <a:ext cx="235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Hamburg</a:t>
            </a:r>
          </a:p>
        </p:txBody>
      </p:sp>
      <p:sp>
        <p:nvSpPr>
          <p:cNvPr id="23" name="Textfeld 22">
            <a:hlinkClick r:id="rId4" action="ppaction://hlinksldjump"/>
          </p:cNvPr>
          <p:cNvSpPr txBox="1"/>
          <p:nvPr/>
        </p:nvSpPr>
        <p:spPr>
          <a:xfrm>
            <a:off x="453124" y="3717125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Saarland</a:t>
            </a:r>
          </a:p>
        </p:txBody>
      </p:sp>
      <p:sp>
        <p:nvSpPr>
          <p:cNvPr id="24" name="Textfeld 23">
            <a:hlinkClick r:id="rId5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hlinkClick r:id="rId3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Welches Bundesland stimmte 1949 zunächst gegen die Annahme des Grundgesetzes?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>
            <a:hlinkClick r:id="rId4" action="ppaction://hlinksldjump"/>
          </p:cNvPr>
          <p:cNvSpPr txBox="1"/>
          <p:nvPr/>
        </p:nvSpPr>
        <p:spPr>
          <a:xfrm>
            <a:off x="453124" y="1886787"/>
            <a:ext cx="385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Baden-Württemberg</a:t>
            </a:r>
          </a:p>
        </p:txBody>
      </p:sp>
      <p:sp>
        <p:nvSpPr>
          <p:cNvPr id="21" name="Textfeld 20">
            <a:hlinkClick r:id="rId4" action="ppaction://hlinksldjump"/>
          </p:cNvPr>
          <p:cNvSpPr txBox="1"/>
          <p:nvPr/>
        </p:nvSpPr>
        <p:spPr>
          <a:xfrm>
            <a:off x="453124" y="2496900"/>
            <a:ext cx="204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Bayern</a:t>
            </a:r>
          </a:p>
        </p:txBody>
      </p:sp>
      <p:sp>
        <p:nvSpPr>
          <p:cNvPr id="22" name="Textfeld 21">
            <a:hlinkClick r:id="rId4" action="ppaction://hlinksldjump"/>
          </p:cNvPr>
          <p:cNvSpPr txBox="1"/>
          <p:nvPr/>
        </p:nvSpPr>
        <p:spPr>
          <a:xfrm>
            <a:off x="453124" y="3107013"/>
            <a:ext cx="235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Hamburg</a:t>
            </a:r>
          </a:p>
        </p:txBody>
      </p:sp>
      <p:sp>
        <p:nvSpPr>
          <p:cNvPr id="23" name="Textfeld 22">
            <a:hlinkClick r:id="rId4" action="ppaction://hlinksldjump"/>
          </p:cNvPr>
          <p:cNvSpPr txBox="1"/>
          <p:nvPr/>
        </p:nvSpPr>
        <p:spPr>
          <a:xfrm>
            <a:off x="453124" y="3717125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Saarland</a:t>
            </a:r>
          </a:p>
        </p:txBody>
      </p:sp>
      <p:pic>
        <p:nvPicPr>
          <p:cNvPr id="14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Art. 79 Abs. 3 GG ist die sogenannte „Ewigkeitsklausel“ geregelt. Was genau soll diese Bestimmung schützen?</a:t>
            </a: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569098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geographischen Grenzen der Bundesländer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Bundes. </a:t>
            </a:r>
          </a:p>
        </p:txBody>
      </p:sp>
      <p:sp>
        <p:nvSpPr>
          <p:cNvPr id="4" name="Textfeld 3">
            <a:hlinkClick r:id="rId3" action="ppaction://hlinksldjump"/>
          </p:cNvPr>
          <p:cNvSpPr txBox="1"/>
          <p:nvPr/>
        </p:nvSpPr>
        <p:spPr>
          <a:xfrm>
            <a:off x="453124" y="2596759"/>
            <a:ext cx="545322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Aufgabenverteilung zwischen dem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Bundespräsidenten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der Bundesregierung</a:t>
            </a:r>
          </a:p>
        </p:txBody>
      </p:sp>
      <p:sp>
        <p:nvSpPr>
          <p:cNvPr id="5" name="Textfeld 4">
            <a:hlinkClick r:id="rId3" action="ppaction://hlinksldjump"/>
          </p:cNvPr>
          <p:cNvSpPr txBox="1"/>
          <p:nvPr/>
        </p:nvSpPr>
        <p:spPr>
          <a:xfrm>
            <a:off x="453124" y="3306731"/>
            <a:ext cx="529491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im Geltungsbereich des Grundgesetzes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gesprochene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Sprache. </a:t>
            </a:r>
          </a:p>
        </p:txBody>
      </p:sp>
      <p:sp>
        <p:nvSpPr>
          <p:cNvPr id="6" name="Textfeld 5">
            <a:hlinkClick r:id="rId4" action="ppaction://hlinksldjump"/>
          </p:cNvPr>
          <p:cNvSpPr txBox="1"/>
          <p:nvPr/>
        </p:nvSpPr>
        <p:spPr>
          <a:xfrm>
            <a:off x="453124" y="4016703"/>
            <a:ext cx="475713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Grundrechte – insbesondere die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Menschenwürde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sowie die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Grund-</a:t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ordnung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Bundesrepublik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Deutsch-</a:t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als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föderaler Staat. </a:t>
            </a:r>
          </a:p>
        </p:txBody>
      </p:sp>
      <p:sp>
        <p:nvSpPr>
          <p:cNvPr id="60" name="Gleichschenkliges Dreieck 59"/>
          <p:cNvSpPr/>
          <p:nvPr/>
        </p:nvSpPr>
        <p:spPr>
          <a:xfrm rot="10800000" flipV="1">
            <a:off x="2253848" y="6477146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1" name="Gruppieren 60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2" name="Rechteck 61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3" name="Rechteck 62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4" name="Rechteck 63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5" name="Rechteck 64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6" name="Rechteck 65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7" name="Rechteck 66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68" name="Rechteck 67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69" name="Rechteck 68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70" name="Rechteck 69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71" name="Rechteck 70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2" name="Rechteck 71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3" name="Rechteck 72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4" name="Rechteck 73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5" name="Rechteck 74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>
            <a:hlinkClick r:id="rId3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Art. 79 Abs. 3 GG ist die sogenannte „Ewigkeitsklausel“ geregelt. Was genau soll diese Bestimmung schützen?</a:t>
            </a:r>
          </a:p>
        </p:txBody>
      </p:sp>
      <p:sp>
        <p:nvSpPr>
          <p:cNvPr id="24" name="Textfeld 23">
            <a:hlinkClick r:id="rId4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hlinkClick r:id="rId8" action="ppaction://hlinksldjump"/>
          </p:cNvPr>
          <p:cNvSpPr txBox="1"/>
          <p:nvPr/>
        </p:nvSpPr>
        <p:spPr>
          <a:xfrm>
            <a:off x="453124" y="1886787"/>
            <a:ext cx="569098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geographischen Grenzen der Bundesländer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Bundes. </a:t>
            </a:r>
          </a:p>
        </p:txBody>
      </p:sp>
      <p:sp>
        <p:nvSpPr>
          <p:cNvPr id="13" name="Textfeld 12">
            <a:hlinkClick r:id="rId8" action="ppaction://hlinksldjump"/>
          </p:cNvPr>
          <p:cNvSpPr txBox="1"/>
          <p:nvPr/>
        </p:nvSpPr>
        <p:spPr>
          <a:xfrm>
            <a:off x="453124" y="2596759"/>
            <a:ext cx="545322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Aufgabenverteilung zwischen dem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Bundespräsidenten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der Bundesregierung</a:t>
            </a:r>
          </a:p>
        </p:txBody>
      </p:sp>
      <p:sp>
        <p:nvSpPr>
          <p:cNvPr id="20" name="Textfeld 19">
            <a:hlinkClick r:id="rId8" action="ppaction://hlinksldjump"/>
          </p:cNvPr>
          <p:cNvSpPr txBox="1"/>
          <p:nvPr/>
        </p:nvSpPr>
        <p:spPr>
          <a:xfrm>
            <a:off x="453124" y="3306731"/>
            <a:ext cx="529491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im Geltungsbereich des Grundgesetzes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gesprochene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Sprache. </a:t>
            </a:r>
          </a:p>
        </p:txBody>
      </p:sp>
      <p:sp>
        <p:nvSpPr>
          <p:cNvPr id="21" name="Textfeld 20">
            <a:hlinkClick r:id="rId8" action="ppaction://hlinksldjump"/>
          </p:cNvPr>
          <p:cNvSpPr txBox="1"/>
          <p:nvPr/>
        </p:nvSpPr>
        <p:spPr>
          <a:xfrm>
            <a:off x="453124" y="4016703"/>
            <a:ext cx="475713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Grundrechte – insbesondere die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Menschenwürde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sowie die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Grund-</a:t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ordnung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Bundesrepublik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Deutsch-</a:t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als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föderaler Staat. </a:t>
            </a:r>
          </a:p>
        </p:txBody>
      </p:sp>
    </p:spTree>
    <p:extLst>
      <p:ext uri="{BB962C8B-B14F-4D97-AF65-F5344CB8AC3E}">
        <p14:creationId xmlns:p14="http://schemas.microsoft.com/office/powerpoint/2010/main" val="26967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hlinkClick r:id="rId3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0748" y="380144"/>
            <a:ext cx="647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Art. 79 Abs. 3 GG ist die sogenannte „Ewigkeitsklausel“ geregelt. Was genau soll diese Bestimmung schützen?</a:t>
            </a:r>
          </a:p>
        </p:txBody>
      </p:sp>
      <p:sp>
        <p:nvSpPr>
          <p:cNvPr id="15" name="Textfeld 14">
            <a:hlinkClick r:id="rId4" action="ppaction://hlinksldjump"/>
          </p:cNvPr>
          <p:cNvSpPr txBox="1"/>
          <p:nvPr/>
        </p:nvSpPr>
        <p:spPr>
          <a:xfrm>
            <a:off x="453124" y="1886787"/>
            <a:ext cx="569098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geographischen Grenzen der Bundesländer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Bundes. </a:t>
            </a:r>
          </a:p>
        </p:txBody>
      </p:sp>
      <p:sp>
        <p:nvSpPr>
          <p:cNvPr id="16" name="Textfeld 15">
            <a:hlinkClick r:id="rId4" action="ppaction://hlinksldjump"/>
          </p:cNvPr>
          <p:cNvSpPr txBox="1"/>
          <p:nvPr/>
        </p:nvSpPr>
        <p:spPr>
          <a:xfrm>
            <a:off x="453124" y="2596759"/>
            <a:ext cx="545322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Aufgabenverteilung zwischen dem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Bundespräsidenten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der Bundesregierung</a:t>
            </a:r>
          </a:p>
        </p:txBody>
      </p:sp>
      <p:sp>
        <p:nvSpPr>
          <p:cNvPr id="17" name="Textfeld 16">
            <a:hlinkClick r:id="rId4" action="ppaction://hlinksldjump"/>
          </p:cNvPr>
          <p:cNvSpPr txBox="1"/>
          <p:nvPr/>
        </p:nvSpPr>
        <p:spPr>
          <a:xfrm>
            <a:off x="453124" y="3306731"/>
            <a:ext cx="529491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im Geltungsbereich des Grundgesetzes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gesprochene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Sprache. </a:t>
            </a:r>
          </a:p>
        </p:txBody>
      </p:sp>
      <p:sp>
        <p:nvSpPr>
          <p:cNvPr id="18" name="Textfeld 17">
            <a:hlinkClick r:id="rId4" action="ppaction://hlinksldjump"/>
          </p:cNvPr>
          <p:cNvSpPr txBox="1"/>
          <p:nvPr/>
        </p:nvSpPr>
        <p:spPr>
          <a:xfrm>
            <a:off x="453124" y="4016703"/>
            <a:ext cx="475713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de-DE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Grundrechte – insbesondere die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Menschenwürde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sowie die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Grund-</a:t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ordnung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Bundesrepublik 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Deutsch-</a:t>
            </a:r>
            <a:b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17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</a:t>
            </a:r>
            <a:r>
              <a:rPr lang="de-DE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als </a:t>
            </a:r>
            <a:r>
              <a:rPr lang="de-DE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föderaler Staat. </a:t>
            </a:r>
          </a:p>
        </p:txBody>
      </p:sp>
      <p:pic>
        <p:nvPicPr>
          <p:cNvPr id="19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8" y="380144"/>
            <a:ext cx="647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welchem Artikel wird der allgemeine Gleichbehandlungsgrundsatz geregelt?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4" name="Textfeld 3">
            <a:hlinkClick r:id="rId4" action="ppaction://hlinksldjump"/>
          </p:cNvPr>
          <p:cNvSpPr txBox="1"/>
          <p:nvPr/>
        </p:nvSpPr>
        <p:spPr>
          <a:xfrm>
            <a:off x="453124" y="2496900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7</a:t>
            </a:r>
          </a:p>
        </p:txBody>
      </p:sp>
      <p:sp>
        <p:nvSpPr>
          <p:cNvPr id="5" name="Textfeld 4">
            <a:hlinkClick r:id="rId4" action="ppaction://hlinksldjump"/>
          </p:cNvPr>
          <p:cNvSpPr txBox="1"/>
          <p:nvPr/>
        </p:nvSpPr>
        <p:spPr>
          <a:xfrm>
            <a:off x="453124" y="310701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12</a:t>
            </a:r>
          </a:p>
        </p:txBody>
      </p:sp>
      <p:sp>
        <p:nvSpPr>
          <p:cNvPr id="6" name="Textfeld 5">
            <a:hlinkClick r:id="rId4" action="ppaction://hlinksldjump"/>
          </p:cNvPr>
          <p:cNvSpPr txBox="1"/>
          <p:nvPr/>
        </p:nvSpPr>
        <p:spPr>
          <a:xfrm>
            <a:off x="453124" y="3717125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 Abs. 1 </a:t>
            </a:r>
          </a:p>
        </p:txBody>
      </p:sp>
      <p:sp>
        <p:nvSpPr>
          <p:cNvPr id="60" name="Gleichschenkliges Dreieck 59"/>
          <p:cNvSpPr/>
          <p:nvPr/>
        </p:nvSpPr>
        <p:spPr>
          <a:xfrm rot="10800000" flipV="1">
            <a:off x="2643163" y="6477146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1" name="Gruppieren 60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2" name="Rechteck 61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3" name="Rechteck 62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4" name="Rechteck 63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5" name="Rechteck 64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6" name="Rechteck 65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7" name="Rechteck 66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68" name="Rechteck 67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69" name="Rechteck 68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70" name="Rechteck 69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71" name="Rechteck 70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2" name="Rechteck 71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3" name="Rechteck 72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4" name="Rechteck 73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5" name="Rechteck 74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>
            <a:hlinkClick r:id="rId3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0748" y="380144"/>
            <a:ext cx="647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welchem Artikel wird der allgemeine Gleichbehandlungsgrundsatz geregelt?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feld 14">
            <a:hlinkClick r:id="rId4" action="ppaction://hlinksldjump"/>
          </p:cNvPr>
          <p:cNvSpPr txBox="1"/>
          <p:nvPr/>
        </p:nvSpPr>
        <p:spPr>
          <a:xfrm>
            <a:off x="453124" y="188678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6" name="Textfeld 15">
            <a:hlinkClick r:id="rId4" action="ppaction://hlinksldjump"/>
          </p:cNvPr>
          <p:cNvSpPr txBox="1"/>
          <p:nvPr/>
        </p:nvSpPr>
        <p:spPr>
          <a:xfrm>
            <a:off x="453124" y="2496900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7</a:t>
            </a:r>
          </a:p>
        </p:txBody>
      </p:sp>
      <p:sp>
        <p:nvSpPr>
          <p:cNvPr id="17" name="Textfeld 16">
            <a:hlinkClick r:id="rId4" action="ppaction://hlinksldjump"/>
          </p:cNvPr>
          <p:cNvSpPr txBox="1"/>
          <p:nvPr/>
        </p:nvSpPr>
        <p:spPr>
          <a:xfrm>
            <a:off x="453124" y="310701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12</a:t>
            </a:r>
          </a:p>
        </p:txBody>
      </p:sp>
      <p:sp>
        <p:nvSpPr>
          <p:cNvPr id="18" name="Textfeld 17">
            <a:hlinkClick r:id="rId4" action="ppaction://hlinksldjump"/>
          </p:cNvPr>
          <p:cNvSpPr txBox="1"/>
          <p:nvPr/>
        </p:nvSpPr>
        <p:spPr>
          <a:xfrm>
            <a:off x="453124" y="3717125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 Abs. 1 </a:t>
            </a:r>
          </a:p>
        </p:txBody>
      </p:sp>
      <p:sp>
        <p:nvSpPr>
          <p:cNvPr id="24" name="Textfeld 23">
            <a:hlinkClick r:id="rId5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340748" y="380144"/>
            <a:ext cx="442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 trat das Grundgesetz in Kraft?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feld 24">
            <a:hlinkClick r:id="rId3" action="ppaction://hlinksldjump"/>
          </p:cNvPr>
          <p:cNvSpPr txBox="1"/>
          <p:nvPr/>
        </p:nvSpPr>
        <p:spPr>
          <a:xfrm>
            <a:off x="453124" y="1886787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Mai 1945</a:t>
            </a:r>
          </a:p>
        </p:txBody>
      </p:sp>
      <p:sp>
        <p:nvSpPr>
          <p:cNvPr id="26" name="Textfeld 25">
            <a:hlinkClick r:id="rId4" action="ppaction://hlinksldjump"/>
          </p:cNvPr>
          <p:cNvSpPr txBox="1"/>
          <p:nvPr/>
        </p:nvSpPr>
        <p:spPr>
          <a:xfrm>
            <a:off x="453124" y="2496900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Mai 1948 </a:t>
            </a:r>
          </a:p>
        </p:txBody>
      </p:sp>
      <p:sp>
        <p:nvSpPr>
          <p:cNvPr id="27" name="Textfeld 26">
            <a:hlinkClick r:id="rId4" action="ppaction://hlinksldjump"/>
          </p:cNvPr>
          <p:cNvSpPr txBox="1"/>
          <p:nvPr/>
        </p:nvSpPr>
        <p:spPr>
          <a:xfrm>
            <a:off x="453124" y="3107013"/>
            <a:ext cx="286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Mai 1949</a:t>
            </a:r>
          </a:p>
        </p:txBody>
      </p:sp>
      <p:sp>
        <p:nvSpPr>
          <p:cNvPr id="28" name="Textfeld 27">
            <a:hlinkClick r:id="rId4" action="ppaction://hlinksldjump"/>
          </p:cNvPr>
          <p:cNvSpPr txBox="1"/>
          <p:nvPr/>
        </p:nvSpPr>
        <p:spPr>
          <a:xfrm>
            <a:off x="453124" y="3717125"/>
            <a:ext cx="292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Juni 1953</a:t>
            </a:r>
          </a:p>
        </p:txBody>
      </p:sp>
      <p:sp>
        <p:nvSpPr>
          <p:cNvPr id="29" name="Textfeld 28">
            <a:hlinkClick r:id="rId5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hlinkClick r:id="rId3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0748" y="380144"/>
            <a:ext cx="647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welchem Artikel wird der allgemeine Gleichbehandlungsgrundsatz geregelt?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feld 14">
            <a:hlinkClick r:id="rId4" action="ppaction://hlinksldjump"/>
          </p:cNvPr>
          <p:cNvSpPr txBox="1"/>
          <p:nvPr/>
        </p:nvSpPr>
        <p:spPr>
          <a:xfrm>
            <a:off x="453124" y="188678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6" name="Textfeld 15">
            <a:hlinkClick r:id="rId4" action="ppaction://hlinksldjump"/>
          </p:cNvPr>
          <p:cNvSpPr txBox="1"/>
          <p:nvPr/>
        </p:nvSpPr>
        <p:spPr>
          <a:xfrm>
            <a:off x="453124" y="2496900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7</a:t>
            </a:r>
          </a:p>
        </p:txBody>
      </p:sp>
      <p:sp>
        <p:nvSpPr>
          <p:cNvPr id="17" name="Textfeld 16">
            <a:hlinkClick r:id="rId4" action="ppaction://hlinksldjump"/>
          </p:cNvPr>
          <p:cNvSpPr txBox="1"/>
          <p:nvPr/>
        </p:nvSpPr>
        <p:spPr>
          <a:xfrm>
            <a:off x="453124" y="310701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12</a:t>
            </a:r>
          </a:p>
        </p:txBody>
      </p:sp>
      <p:sp>
        <p:nvSpPr>
          <p:cNvPr id="18" name="Textfeld 17">
            <a:hlinkClick r:id="rId4" action="ppaction://hlinksldjump"/>
          </p:cNvPr>
          <p:cNvSpPr txBox="1"/>
          <p:nvPr/>
        </p:nvSpPr>
        <p:spPr>
          <a:xfrm>
            <a:off x="453124" y="3717125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Art. 1 Abs. 1 </a:t>
            </a:r>
          </a:p>
        </p:txBody>
      </p:sp>
      <p:pic>
        <p:nvPicPr>
          <p:cNvPr id="19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8" y="380144"/>
            <a:ext cx="6936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Grundgesetz garantiert verschiedene subjektive Rechte – insbesondere im Grundrechtekatalog der Artikel 1 – 19 des Grundgesetzes. Welches der nachfolgend aufgeführten Rechte gehört dazu?</a:t>
            </a:r>
            <a:endParaRPr lang="de-DE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4487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Glaubens- und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Gewissensfreiheit</a:t>
            </a:r>
            <a:endParaRPr lang="de-D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>
            <a:hlinkClick r:id="rId4" action="ppaction://hlinksldjump"/>
          </p:cNvPr>
          <p:cNvSpPr txBox="1"/>
          <p:nvPr/>
        </p:nvSpPr>
        <p:spPr>
          <a:xfrm>
            <a:off x="453124" y="2775910"/>
            <a:ext cx="357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Freizeit</a:t>
            </a:r>
          </a:p>
        </p:txBody>
      </p:sp>
      <p:sp>
        <p:nvSpPr>
          <p:cNvPr id="5" name="Textfeld 4">
            <a:hlinkClick r:id="rId4" action="ppaction://hlinksldjump"/>
          </p:cNvPr>
          <p:cNvSpPr txBox="1"/>
          <p:nvPr/>
        </p:nvSpPr>
        <p:spPr>
          <a:xfrm>
            <a:off x="453124" y="3357257"/>
            <a:ext cx="343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Arbeit</a:t>
            </a:r>
          </a:p>
        </p:txBody>
      </p:sp>
      <p:sp>
        <p:nvSpPr>
          <p:cNvPr id="6" name="Textfeld 5">
            <a:hlinkClick r:id="rId4" action="ppaction://hlinksldjump"/>
          </p:cNvPr>
          <p:cNvSpPr txBox="1"/>
          <p:nvPr/>
        </p:nvSpPr>
        <p:spPr>
          <a:xfrm>
            <a:off x="453124" y="3938605"/>
            <a:ext cx="3839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Wohnung</a:t>
            </a:r>
            <a:endParaRPr lang="de-D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Gleichschenkliges Dreieck 58"/>
          <p:cNvSpPr/>
          <p:nvPr/>
        </p:nvSpPr>
        <p:spPr>
          <a:xfrm rot="10800000" flipV="1">
            <a:off x="3032478" y="6477146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0" name="Gruppieren 59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1" name="Rechteck 60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2" name="Rechteck 61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3" name="Rechteck 62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4" name="Rechteck 63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5" name="Rechteck 64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6" name="Rechteck 65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67" name="Rechteck 66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68" name="Rechteck 67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69" name="Rechteck 68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70" name="Rechteck 69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1" name="Rechteck 70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2" name="Rechteck 71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3" name="Rechteck 72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4" name="Rechteck 73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>
            <a:hlinkClick r:id="rId3" action="ppaction://hlinksldjump"/>
          </p:cNvPr>
          <p:cNvSpPr txBox="1"/>
          <p:nvPr/>
        </p:nvSpPr>
        <p:spPr>
          <a:xfrm>
            <a:off x="493148" y="6216881"/>
            <a:ext cx="1768434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 beenden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feld 28">
            <a:hlinkClick r:id="rId4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40748" y="380144"/>
            <a:ext cx="6936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Grundgesetz garantiert verschiedene subjektive Rechte – insbesondere im Grundrechtekatalog der Artikel 1 – 19 des Grundgesetzes. Welches der nachfolgend aufgeführten Rechte gehört dazu?</a:t>
            </a:r>
            <a:endParaRPr lang="de-DE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>
            <a:hlinkClick r:id="rId5" action="ppaction://hlinksldjump"/>
          </p:cNvPr>
          <p:cNvSpPr txBox="1"/>
          <p:nvPr/>
        </p:nvSpPr>
        <p:spPr>
          <a:xfrm>
            <a:off x="453124" y="1886787"/>
            <a:ext cx="4487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Glaubens- und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Gewissensfreiheit</a:t>
            </a:r>
            <a:endParaRPr lang="de-D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feld 20">
            <a:hlinkClick r:id="rId5" action="ppaction://hlinksldjump"/>
          </p:cNvPr>
          <p:cNvSpPr txBox="1"/>
          <p:nvPr/>
        </p:nvSpPr>
        <p:spPr>
          <a:xfrm>
            <a:off x="453124" y="2775910"/>
            <a:ext cx="357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Freizeit</a:t>
            </a:r>
          </a:p>
        </p:txBody>
      </p:sp>
      <p:sp>
        <p:nvSpPr>
          <p:cNvPr id="22" name="Textfeld 21">
            <a:hlinkClick r:id="rId5" action="ppaction://hlinksldjump"/>
          </p:cNvPr>
          <p:cNvSpPr txBox="1"/>
          <p:nvPr/>
        </p:nvSpPr>
        <p:spPr>
          <a:xfrm>
            <a:off x="453124" y="3357257"/>
            <a:ext cx="343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Arbeit</a:t>
            </a:r>
          </a:p>
        </p:txBody>
      </p:sp>
      <p:sp>
        <p:nvSpPr>
          <p:cNvPr id="23" name="Textfeld 22">
            <a:hlinkClick r:id="rId5" action="ppaction://hlinksldjump"/>
          </p:cNvPr>
          <p:cNvSpPr txBox="1"/>
          <p:nvPr/>
        </p:nvSpPr>
        <p:spPr>
          <a:xfrm>
            <a:off x="453124" y="3938605"/>
            <a:ext cx="3839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Wohnung</a:t>
            </a:r>
            <a:endParaRPr lang="de-D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hlinkClick r:id="rId3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40748" y="380144"/>
            <a:ext cx="6936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Grundgesetz garantiert verschiedene subjektive Rechte – insbesondere im Grundrechtekatalog der Artikel 1 – 19 des Grundgesetzes. Welches der nachfolgend aufgeführten Rechte gehört dazu?</a:t>
            </a:r>
            <a:endParaRPr lang="de-DE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>
            <a:hlinkClick r:id="rId4" action="ppaction://hlinksldjump"/>
          </p:cNvPr>
          <p:cNvSpPr txBox="1"/>
          <p:nvPr/>
        </p:nvSpPr>
        <p:spPr>
          <a:xfrm>
            <a:off x="453124" y="1886787"/>
            <a:ext cx="4487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Glaubens- und </a:t>
            </a:r>
            <a:endParaRPr lang="de-D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Gewissensfreiheit</a:t>
            </a:r>
            <a:endParaRPr lang="de-D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feld 20">
            <a:hlinkClick r:id="rId4" action="ppaction://hlinksldjump"/>
          </p:cNvPr>
          <p:cNvSpPr txBox="1"/>
          <p:nvPr/>
        </p:nvSpPr>
        <p:spPr>
          <a:xfrm>
            <a:off x="453124" y="2775910"/>
            <a:ext cx="3579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Freizeit</a:t>
            </a:r>
          </a:p>
        </p:txBody>
      </p:sp>
      <p:sp>
        <p:nvSpPr>
          <p:cNvPr id="22" name="Textfeld 21">
            <a:hlinkClick r:id="rId4" action="ppaction://hlinksldjump"/>
          </p:cNvPr>
          <p:cNvSpPr txBox="1"/>
          <p:nvPr/>
        </p:nvSpPr>
        <p:spPr>
          <a:xfrm>
            <a:off x="453124" y="3357257"/>
            <a:ext cx="343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Arbeit</a:t>
            </a:r>
          </a:p>
        </p:txBody>
      </p:sp>
      <p:sp>
        <p:nvSpPr>
          <p:cNvPr id="23" name="Textfeld 22">
            <a:hlinkClick r:id="rId4" action="ppaction://hlinksldjump"/>
          </p:cNvPr>
          <p:cNvSpPr txBox="1"/>
          <p:nvPr/>
        </p:nvSpPr>
        <p:spPr>
          <a:xfrm>
            <a:off x="453124" y="3938605"/>
            <a:ext cx="3839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de-D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Recht auf 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Wohnung</a:t>
            </a:r>
            <a:endParaRPr lang="de-D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4435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0748" y="380144"/>
            <a:ext cx="442816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Credits</a:t>
            </a:r>
            <a:endParaRPr lang="de-DE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de-DE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Fragen und Antworten</a:t>
            </a:r>
          </a:p>
          <a:p>
            <a:pPr algn="ctr"/>
            <a:endParaRPr lang="de-DE" sz="11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Jutta </a:t>
            </a:r>
            <a:r>
              <a:rPr lang="de-DE" sz="2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</a:t>
            </a:r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 Camp</a:t>
            </a:r>
          </a:p>
          <a:p>
            <a:pPr algn="ctr"/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Sebastian J. Zimmermann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dem Justiziariat der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Universität Siegen</a:t>
            </a:r>
          </a:p>
          <a:p>
            <a:pPr algn="ctr"/>
            <a:endParaRPr lang="de-D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Gestaltung und Umsetzung</a:t>
            </a:r>
          </a:p>
          <a:p>
            <a:pPr algn="ctr"/>
            <a:endParaRPr lang="de-DE" sz="11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Alexander Schnücke</a:t>
            </a:r>
            <a:r>
              <a:rPr lang="de-D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 der Hochschuldidaktik der </a:t>
            </a:r>
            <a:b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Universität Siegen</a:t>
            </a:r>
          </a:p>
        </p:txBody>
      </p:sp>
      <p:pic>
        <p:nvPicPr>
          <p:cNvPr id="3" name="Picture 2" descr="Z:\KoSi-HD\angelegt_12.2016\alxs\1Uni 1Buch\1uni1buchthumb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7771" r="9662" b="8690"/>
          <a:stretch/>
        </p:blipFill>
        <p:spPr bwMode="auto">
          <a:xfrm>
            <a:off x="4800172" y="6148777"/>
            <a:ext cx="510661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78577" y="6458115"/>
            <a:ext cx="3752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 offene Bildungsressource aus der Aktion</a:t>
            </a:r>
            <a:endParaRPr lang="de-D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://www.xn--martina-rter-llb.de/wp-content/uploads/creative-commons-783531_64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5" r="50000" b="33558"/>
          <a:stretch/>
        </p:blipFill>
        <p:spPr bwMode="auto">
          <a:xfrm>
            <a:off x="1667818" y="4409640"/>
            <a:ext cx="1774017" cy="6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55668" y="5213149"/>
            <a:ext cx="4398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Dieser Text steht unter der CC BY </a:t>
            </a:r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 4.0-Lizenz</a:t>
            </a:r>
            <a:r>
              <a:rPr lang="de-D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de-DE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</a:t>
            </a:r>
            <a:r>
              <a:rPr lang="de-D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des Urhebers soll bei einer </a:t>
            </a:r>
            <a:endParaRPr lang="de-DE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Weiterverwendung </a:t>
            </a:r>
            <a:r>
              <a:rPr lang="de-D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folgt genannt werden</a:t>
            </a:r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 Siegen – </a:t>
            </a:r>
            <a:r>
              <a:rPr lang="de-DE" sz="1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</a:t>
            </a:r>
            <a:r>
              <a:rPr lang="de-DE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 Camp, Zimmermann, Schnücker</a:t>
            </a:r>
            <a:endParaRPr lang="de-D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8" y="380144"/>
            <a:ext cx="583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wird die Zusammenkunft der Mütter und Väter des Grundgesetzes genannt?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404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Nationalversammlung</a:t>
            </a:r>
          </a:p>
        </p:txBody>
      </p:sp>
      <p:sp>
        <p:nvSpPr>
          <p:cNvPr id="4" name="Textfeld 3">
            <a:hlinkClick r:id="rId4" action="ppaction://hlinksldjump"/>
          </p:cNvPr>
          <p:cNvSpPr txBox="1"/>
          <p:nvPr/>
        </p:nvSpPr>
        <p:spPr>
          <a:xfrm>
            <a:off x="453124" y="2496900"/>
            <a:ext cx="408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Parlamentarischer Rat</a:t>
            </a:r>
          </a:p>
        </p:txBody>
      </p:sp>
      <p:sp>
        <p:nvSpPr>
          <p:cNvPr id="5" name="Textfeld 4">
            <a:hlinkClick r:id="rId3" action="ppaction://hlinksldjump"/>
          </p:cNvPr>
          <p:cNvSpPr txBox="1"/>
          <p:nvPr/>
        </p:nvSpPr>
        <p:spPr>
          <a:xfrm>
            <a:off x="453124" y="3107013"/>
            <a:ext cx="392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Bundesversammlung</a:t>
            </a:r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1085903" y="5419950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uppieren 58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0" name="Rechteck 59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1" name="Rechteck 60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2" name="Rechteck 61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3" name="Rechteck 62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4" name="Rechteck 63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5" name="Rechteck 64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66" name="Rechteck 65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67" name="Rechteck 66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68" name="Rechteck 67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69" name="Rechteck 68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0" name="Rechteck 69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1" name="Rechteck 70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2" name="Rechteck 71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3" name="Rechteck 72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>
            <a:hlinkClick r:id="rId22" action="ppaction://hlinksldjump"/>
          </p:cNvPr>
          <p:cNvSpPr txBox="1"/>
          <p:nvPr/>
        </p:nvSpPr>
        <p:spPr>
          <a:xfrm>
            <a:off x="453124" y="3717125"/>
            <a:ext cx="288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Runder Tisch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hlinkClick r:id="rId3" action="ppaction://hlinksldjump"/>
          </p:cNvPr>
          <p:cNvSpPr txBox="1"/>
          <p:nvPr/>
        </p:nvSpPr>
        <p:spPr>
          <a:xfrm>
            <a:off x="453124" y="1886787"/>
            <a:ext cx="404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Nationalversammlung</a:t>
            </a:r>
          </a:p>
        </p:txBody>
      </p:sp>
      <p:sp>
        <p:nvSpPr>
          <p:cNvPr id="16" name="Textfeld 15">
            <a:hlinkClick r:id="rId3" action="ppaction://hlinksldjump"/>
          </p:cNvPr>
          <p:cNvSpPr txBox="1"/>
          <p:nvPr/>
        </p:nvSpPr>
        <p:spPr>
          <a:xfrm>
            <a:off x="453124" y="2496900"/>
            <a:ext cx="408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Parlamentarischer Rat</a:t>
            </a:r>
          </a:p>
        </p:txBody>
      </p:sp>
      <p:sp>
        <p:nvSpPr>
          <p:cNvPr id="17" name="Textfeld 16">
            <a:hlinkClick r:id="rId3" action="ppaction://hlinksldjump"/>
          </p:cNvPr>
          <p:cNvSpPr txBox="1"/>
          <p:nvPr/>
        </p:nvSpPr>
        <p:spPr>
          <a:xfrm>
            <a:off x="453124" y="3107013"/>
            <a:ext cx="392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Bundesversammlung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40748" y="380144"/>
            <a:ext cx="583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wird die Zusammenkunft der Mütter und Väter des Grundgesetzes genannt?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>
            <a:hlinkClick r:id="rId4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feld 30">
            <a:hlinkClick r:id="rId5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>
            <a:hlinkClick r:id="rId3" action="ppaction://hlinksldjump"/>
          </p:cNvPr>
          <p:cNvSpPr txBox="1"/>
          <p:nvPr/>
        </p:nvSpPr>
        <p:spPr>
          <a:xfrm>
            <a:off x="453124" y="3717125"/>
            <a:ext cx="288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Runder Tisch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hlinkClick r:id="rId3" action="ppaction://hlinksldjump"/>
          </p:cNvPr>
          <p:cNvSpPr txBox="1"/>
          <p:nvPr/>
        </p:nvSpPr>
        <p:spPr>
          <a:xfrm>
            <a:off x="453124" y="1886787"/>
            <a:ext cx="404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Nationalversammlung</a:t>
            </a:r>
          </a:p>
        </p:txBody>
      </p:sp>
      <p:sp>
        <p:nvSpPr>
          <p:cNvPr id="16" name="Textfeld 15">
            <a:hlinkClick r:id="rId3" action="ppaction://hlinksldjump"/>
          </p:cNvPr>
          <p:cNvSpPr txBox="1"/>
          <p:nvPr/>
        </p:nvSpPr>
        <p:spPr>
          <a:xfrm>
            <a:off x="453124" y="2496900"/>
            <a:ext cx="408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Parlamentarischer Rat</a:t>
            </a:r>
          </a:p>
        </p:txBody>
      </p:sp>
      <p:sp>
        <p:nvSpPr>
          <p:cNvPr id="17" name="Textfeld 16">
            <a:hlinkClick r:id="rId3" action="ppaction://hlinksldjump"/>
          </p:cNvPr>
          <p:cNvSpPr txBox="1"/>
          <p:nvPr/>
        </p:nvSpPr>
        <p:spPr>
          <a:xfrm>
            <a:off x="453124" y="3107013"/>
            <a:ext cx="3926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Bundesversammlung</a:t>
            </a:r>
          </a:p>
        </p:txBody>
      </p:sp>
      <p:sp>
        <p:nvSpPr>
          <p:cNvPr id="18" name="Textfeld 17">
            <a:hlinkClick r:id="rId3" action="ppaction://hlinksldjump"/>
          </p:cNvPr>
          <p:cNvSpPr txBox="1"/>
          <p:nvPr/>
        </p:nvSpPr>
        <p:spPr>
          <a:xfrm>
            <a:off x="453124" y="3717125"/>
            <a:ext cx="288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Runder Tisch</a:t>
            </a:r>
            <a:endParaRPr lang="de-D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40748" y="380144"/>
            <a:ext cx="583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wird die Zusammenkunft der Mütter und Väter des Grundgesetzes genannt?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>
            <a:hlinkClick r:id="rId4" action="ppaction://hlinksldjump"/>
          </p:cNvPr>
          <p:cNvSpPr txBox="1"/>
          <p:nvPr/>
        </p:nvSpPr>
        <p:spPr>
          <a:xfrm>
            <a:off x="472174" y="6227357"/>
            <a:ext cx="24593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Nochmal versuchen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7874" y="5273250"/>
            <a:ext cx="2986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FALSCH</a:t>
            </a:r>
            <a:endParaRPr lang="de-DE" sz="5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0748" y="380144"/>
            <a:ext cx="583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viele Artikel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zählt 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Grundgesetz?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feld 2">
            <a:hlinkClick r:id="rId3" action="ppaction://hlinksldjump"/>
          </p:cNvPr>
          <p:cNvSpPr txBox="1"/>
          <p:nvPr/>
        </p:nvSpPr>
        <p:spPr>
          <a:xfrm>
            <a:off x="453124" y="1886787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4" name="Textfeld 3">
            <a:hlinkClick r:id="rId4" action="ppaction://hlinksldjump"/>
          </p:cNvPr>
          <p:cNvSpPr txBox="1"/>
          <p:nvPr/>
        </p:nvSpPr>
        <p:spPr>
          <a:xfrm>
            <a:off x="453124" y="3107013"/>
            <a:ext cx="31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</a:t>
            </a:r>
          </a:p>
        </p:txBody>
      </p:sp>
      <p:sp>
        <p:nvSpPr>
          <p:cNvPr id="5" name="Textfeld 4">
            <a:hlinkClick r:id="rId3" action="ppaction://hlinksldjump"/>
          </p:cNvPr>
          <p:cNvSpPr txBox="1"/>
          <p:nvPr/>
        </p:nvSpPr>
        <p:spPr>
          <a:xfrm>
            <a:off x="453124" y="2496900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358 </a:t>
            </a:r>
          </a:p>
        </p:txBody>
      </p:sp>
      <p:sp>
        <p:nvSpPr>
          <p:cNvPr id="6" name="Textfeld 5">
            <a:hlinkClick r:id="rId3" action="ppaction://hlinksldjump"/>
          </p:cNvPr>
          <p:cNvSpPr txBox="1"/>
          <p:nvPr/>
        </p:nvSpPr>
        <p:spPr>
          <a:xfrm>
            <a:off x="453124" y="3717125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2.385</a:t>
            </a:r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1475218" y="5419950"/>
            <a:ext cx="212637" cy="192472"/>
          </a:xfrm>
          <a:prstGeom prst="triangl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uppieren 58"/>
          <p:cNvGrpSpPr/>
          <p:nvPr/>
        </p:nvGrpSpPr>
        <p:grpSpPr>
          <a:xfrm>
            <a:off x="643748" y="5737046"/>
            <a:ext cx="2654208" cy="611903"/>
            <a:chOff x="674480" y="5742726"/>
            <a:chExt cx="2654208" cy="611903"/>
          </a:xfrm>
        </p:grpSpPr>
        <p:sp>
          <p:nvSpPr>
            <p:cNvPr id="60" name="Rechteck 59">
              <a:hlinkClick r:id="rId5" action="ppaction://hlinksldjump"/>
            </p:cNvPr>
            <p:cNvSpPr/>
            <p:nvPr/>
          </p:nvSpPr>
          <p:spPr>
            <a:xfrm>
              <a:off x="67448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</a:t>
              </a:r>
              <a:endParaRPr lang="de-DE" sz="800" dirty="0"/>
            </a:p>
          </p:txBody>
        </p:sp>
        <p:sp>
          <p:nvSpPr>
            <p:cNvPr id="61" name="Rechteck 60">
              <a:hlinkClick r:id="rId6" action="ppaction://hlinksldjump"/>
            </p:cNvPr>
            <p:cNvSpPr/>
            <p:nvPr/>
          </p:nvSpPr>
          <p:spPr>
            <a:xfrm>
              <a:off x="106379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2</a:t>
              </a:r>
              <a:endParaRPr lang="de-DE" sz="800" dirty="0"/>
            </a:p>
          </p:txBody>
        </p:sp>
        <p:sp>
          <p:nvSpPr>
            <p:cNvPr id="62" name="Rechteck 61">
              <a:hlinkClick r:id="rId7" action="ppaction://hlinksldjump"/>
            </p:cNvPr>
            <p:cNvSpPr/>
            <p:nvPr/>
          </p:nvSpPr>
          <p:spPr>
            <a:xfrm>
              <a:off x="145311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3</a:t>
              </a:r>
              <a:endParaRPr lang="de-DE" sz="800" dirty="0"/>
            </a:p>
          </p:txBody>
        </p:sp>
        <p:sp>
          <p:nvSpPr>
            <p:cNvPr id="63" name="Rechteck 62">
              <a:hlinkClick r:id="rId8" action="ppaction://hlinksldjump"/>
            </p:cNvPr>
            <p:cNvSpPr/>
            <p:nvPr/>
          </p:nvSpPr>
          <p:spPr>
            <a:xfrm>
              <a:off x="184242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4</a:t>
              </a:r>
            </a:p>
          </p:txBody>
        </p:sp>
        <p:sp>
          <p:nvSpPr>
            <p:cNvPr id="64" name="Rechteck 63">
              <a:hlinkClick r:id="rId9" action="ppaction://hlinksldjump"/>
            </p:cNvPr>
            <p:cNvSpPr/>
            <p:nvPr/>
          </p:nvSpPr>
          <p:spPr>
            <a:xfrm>
              <a:off x="223174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5</a:t>
              </a:r>
              <a:endParaRPr lang="de-DE" sz="800" dirty="0"/>
            </a:p>
          </p:txBody>
        </p:sp>
        <p:sp>
          <p:nvSpPr>
            <p:cNvPr id="65" name="Rechteck 64">
              <a:hlinkClick r:id="rId10" action="ppaction://hlinksldjump"/>
            </p:cNvPr>
            <p:cNvSpPr/>
            <p:nvPr/>
          </p:nvSpPr>
          <p:spPr>
            <a:xfrm>
              <a:off x="2621055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6</a:t>
              </a:r>
            </a:p>
          </p:txBody>
        </p:sp>
        <p:sp>
          <p:nvSpPr>
            <p:cNvPr id="66" name="Rechteck 65">
              <a:hlinkClick r:id="rId11" action="ppaction://hlinksldjump"/>
            </p:cNvPr>
            <p:cNvSpPr/>
            <p:nvPr/>
          </p:nvSpPr>
          <p:spPr>
            <a:xfrm>
              <a:off x="3010370" y="5742726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7</a:t>
              </a:r>
              <a:endParaRPr lang="de-DE" sz="800" dirty="0"/>
            </a:p>
          </p:txBody>
        </p:sp>
        <p:sp>
          <p:nvSpPr>
            <p:cNvPr id="67" name="Rechteck 66">
              <a:hlinkClick r:id="rId12" action="ppaction://hlinksldjump"/>
            </p:cNvPr>
            <p:cNvSpPr/>
            <p:nvPr/>
          </p:nvSpPr>
          <p:spPr>
            <a:xfrm>
              <a:off x="67448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8</a:t>
              </a:r>
              <a:endParaRPr lang="de-DE" sz="800" dirty="0"/>
            </a:p>
          </p:txBody>
        </p:sp>
        <p:sp>
          <p:nvSpPr>
            <p:cNvPr id="68" name="Rechteck 67">
              <a:hlinkClick r:id="rId13" action="ppaction://hlinksldjump"/>
            </p:cNvPr>
            <p:cNvSpPr/>
            <p:nvPr/>
          </p:nvSpPr>
          <p:spPr>
            <a:xfrm>
              <a:off x="106379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9</a:t>
              </a:r>
              <a:endParaRPr lang="de-DE" sz="800" dirty="0"/>
            </a:p>
          </p:txBody>
        </p:sp>
        <p:sp>
          <p:nvSpPr>
            <p:cNvPr id="69" name="Rechteck 68">
              <a:hlinkClick r:id="rId14" action="ppaction://hlinksldjump"/>
            </p:cNvPr>
            <p:cNvSpPr/>
            <p:nvPr/>
          </p:nvSpPr>
          <p:spPr>
            <a:xfrm>
              <a:off x="1453114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10</a:t>
              </a:r>
              <a:endParaRPr lang="de-DE" sz="800" dirty="0"/>
            </a:p>
          </p:txBody>
        </p:sp>
        <p:sp>
          <p:nvSpPr>
            <p:cNvPr id="70" name="Rechteck 69">
              <a:hlinkClick r:id="rId15" action="ppaction://hlinksldjump"/>
            </p:cNvPr>
            <p:cNvSpPr/>
            <p:nvPr/>
          </p:nvSpPr>
          <p:spPr>
            <a:xfrm>
              <a:off x="184242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11</a:t>
              </a:r>
              <a:endParaRPr lang="de-DE" sz="800" dirty="0"/>
            </a:p>
          </p:txBody>
        </p:sp>
        <p:sp>
          <p:nvSpPr>
            <p:cNvPr id="71" name="Rechteck 70">
              <a:hlinkClick r:id="rId16" action="ppaction://hlinksldjump"/>
            </p:cNvPr>
            <p:cNvSpPr/>
            <p:nvPr/>
          </p:nvSpPr>
          <p:spPr>
            <a:xfrm>
              <a:off x="223174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12</a:t>
              </a:r>
              <a:endParaRPr lang="de-DE" sz="800" dirty="0"/>
            </a:p>
          </p:txBody>
        </p:sp>
        <p:sp>
          <p:nvSpPr>
            <p:cNvPr id="72" name="Rechteck 71">
              <a:hlinkClick r:id="rId17" action="ppaction://hlinksldjump"/>
            </p:cNvPr>
            <p:cNvSpPr/>
            <p:nvPr/>
          </p:nvSpPr>
          <p:spPr>
            <a:xfrm>
              <a:off x="2621055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13</a:t>
              </a:r>
              <a:endParaRPr lang="de-DE" sz="800" dirty="0"/>
            </a:p>
          </p:txBody>
        </p:sp>
        <p:sp>
          <p:nvSpPr>
            <p:cNvPr id="73" name="Rechteck 72">
              <a:hlinkClick r:id="rId18" action="ppaction://hlinksldjump"/>
            </p:cNvPr>
            <p:cNvSpPr/>
            <p:nvPr/>
          </p:nvSpPr>
          <p:spPr>
            <a:xfrm>
              <a:off x="3010370" y="6097775"/>
              <a:ext cx="318318" cy="25685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 smtClean="0"/>
                <a:t>14</a:t>
              </a:r>
              <a:endParaRPr lang="de-DE" sz="800" dirty="0"/>
            </a:p>
          </p:txBody>
        </p:sp>
      </p:grpSp>
      <p:pic>
        <p:nvPicPr>
          <p:cNvPr id="27" name="Picture 2" descr="Z:\KoSi-HD\angelegt_12.2016\KoSi HD Standards\Logos HD\Logo Uni Siegen bunt.jpg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340748" y="380144"/>
            <a:ext cx="583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 viele Artikel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zählt </a:t>
            </a:r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Grundgesetz?</a:t>
            </a:r>
            <a:endParaRPr lang="de-DE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feld 27">
            <a:hlinkClick r:id="rId3" action="ppaction://hlinksldjump"/>
          </p:cNvPr>
          <p:cNvSpPr txBox="1"/>
          <p:nvPr/>
        </p:nvSpPr>
        <p:spPr>
          <a:xfrm>
            <a:off x="491224" y="6216881"/>
            <a:ext cx="1845377" cy="369332"/>
          </a:xfrm>
          <a:prstGeom prst="rect">
            <a:avLst/>
          </a:prstGeom>
          <a:solidFill>
            <a:srgbClr val="004E9B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 Frage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40748" y="5262774"/>
            <a:ext cx="3403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600" b="1" dirty="0" smtClean="0">
                <a:solidFill>
                  <a:srgbClr val="20C7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RICHTIG</a:t>
            </a:r>
            <a:endParaRPr lang="de-DE" sz="5600" b="1" dirty="0">
              <a:solidFill>
                <a:srgbClr val="20C7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53124" y="1886787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53124" y="3107013"/>
            <a:ext cx="31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453124" y="2496900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358 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453124" y="3717125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de-DE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2.385</a:t>
            </a:r>
          </a:p>
        </p:txBody>
      </p:sp>
      <p:sp>
        <p:nvSpPr>
          <p:cNvPr id="51" name="Textfeld 50">
            <a:hlinkClick r:id="rId4"/>
          </p:cNvPr>
          <p:cNvSpPr txBox="1"/>
          <p:nvPr/>
        </p:nvSpPr>
        <p:spPr>
          <a:xfrm>
            <a:off x="2461954" y="6216881"/>
            <a:ext cx="173156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Hintergrund </a:t>
            </a:r>
            <a:endParaRPr lang="de-DE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Z:\KoSi-HD\angelegt_12.2016\KoSi HD Standards\Logos HD\Logo Uni Siegen bun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62948" y1="14684" x2="62948" y2="14684"/>
                      </a14:backgroundRemoval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92"/>
          <a:stretch/>
        </p:blipFill>
        <p:spPr bwMode="auto">
          <a:xfrm>
            <a:off x="8128717" y="204427"/>
            <a:ext cx="935029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1439</Words>
  <Application>Microsoft Office PowerPoint</Application>
  <PresentationFormat>Bildschirmpräsentation (4:3)</PresentationFormat>
  <Paragraphs>610</Paragraphs>
  <Slides>44</Slides>
  <Notes>43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bnn</dc:creator>
  <cp:lastModifiedBy>bnn</cp:lastModifiedBy>
  <cp:revision>49</cp:revision>
  <cp:lastPrinted>2017-03-09T16:16:09Z</cp:lastPrinted>
  <dcterms:created xsi:type="dcterms:W3CDTF">2017-03-09T14:57:13Z</dcterms:created>
  <dcterms:modified xsi:type="dcterms:W3CDTF">2017-10-17T09:59:24Z</dcterms:modified>
</cp:coreProperties>
</file>