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484" r:id="rId3"/>
    <p:sldId id="474" r:id="rId4"/>
    <p:sldId id="476" r:id="rId5"/>
    <p:sldId id="477" r:id="rId6"/>
    <p:sldId id="478" r:id="rId7"/>
    <p:sldId id="479" r:id="rId8"/>
    <p:sldId id="481" r:id="rId9"/>
    <p:sldId id="483" r:id="rId10"/>
    <p:sldId id="485" r:id="rId11"/>
    <p:sldId id="48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mer, Katharina" initials="SK" lastIdx="1" clrIdx="0">
    <p:extLst>
      <p:ext uri="{19B8F6BF-5375-455C-9EA6-DF929625EA0E}">
        <p15:presenceInfo xmlns:p15="http://schemas.microsoft.com/office/powerpoint/2012/main" userId="Sommer, Katha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53"/>
    <a:srgbClr val="00385F"/>
    <a:srgbClr val="8E1B48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2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9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037B-BD31-4F8E-87AB-B057C2514C8C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E617-AB24-4D36-AF02-7C02098EE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8E1B4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BC0832D7-3018-45FE-844D-E99FF28EA541}" type="datetime4">
              <a:rPr lang="de-DE" smtClean="0"/>
              <a:t>17. Juli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36773361-552E-C549-BFFE-1AA0BD87C1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33D39A31-484F-2945-A1A7-86B18A8F3A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F4D02FD-9FBD-7841-A535-4C66E81350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C44A3D4F-7450-1147-8010-223A9EFD5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640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3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8E1B48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55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78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17. Juli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00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17. Juli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37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17. Juli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80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17. Juli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70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17. Juli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203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17. Juli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370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17. Juli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1B48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EA515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3070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17. Juli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8E1B48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EA515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735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F363FEE-5342-4B75-8ABE-3185CAB7EF8B}" type="datetime4">
              <a:rPr lang="de-DE" smtClean="0"/>
              <a:t>17. Juli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F98BF00-3761-D34B-8329-2D87032880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5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17. Juli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74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17. Juli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348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17. Juli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2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 userDrawn="1"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8E1B4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CB6B16F-E7F7-4A2F-962E-173C46334787}" type="datetime4">
              <a:rPr lang="de-DE" smtClean="0"/>
              <a:t>17. Juli 2023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8CE21F6-958C-3B46-822B-17964625C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7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 userDrawn="1"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 userDrawn="1"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3A2A1C9B-6105-4AF0-A69A-819419A5CD9E}" type="datetime4">
              <a:rPr lang="de-DE" smtClean="0"/>
              <a:t>17. Juli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 userDrawn="1"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2A7580-EF8A-3E40-987F-1320C2F84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17. Juli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7788AE2-977E-E24B-93FE-82F5933A8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17. Juli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1B48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EA515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65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17. Juli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01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8E1B48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1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08A7-43CF-4F62-A1B6-FDAD847F1A5E}" type="datetime4">
              <a:rPr lang="de-DE" smtClean="0"/>
              <a:t>17. Juli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 userDrawn="1"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4328E5-9F11-BC4D-8CAD-1F426471253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5" y="6278400"/>
            <a:ext cx="225286" cy="396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AF674B-E170-C34A-A6AD-63F2F6991F5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5" y="6278400"/>
            <a:ext cx="4603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71" r:id="rId4"/>
    <p:sldLayoutId id="2147483670" r:id="rId5"/>
    <p:sldLayoutId id="2147483672" r:id="rId6"/>
    <p:sldLayoutId id="2147483650" r:id="rId7"/>
    <p:sldLayoutId id="2147483651" r:id="rId8"/>
    <p:sldLayoutId id="2147483662" r:id="rId9"/>
    <p:sldLayoutId id="2147483667" r:id="rId10"/>
    <p:sldLayoutId id="2147483665" r:id="rId11"/>
    <p:sldLayoutId id="2147483652" r:id="rId12"/>
    <p:sldLayoutId id="2147483673" r:id="rId13"/>
    <p:sldLayoutId id="2147483680" r:id="rId14"/>
    <p:sldLayoutId id="2147483677" r:id="rId15"/>
    <p:sldLayoutId id="2147483674" r:id="rId16"/>
    <p:sldLayoutId id="2147483675" r:id="rId17"/>
    <p:sldLayoutId id="2147483676" r:id="rId18"/>
    <p:sldLayoutId id="2147483678" r:id="rId19"/>
    <p:sldLayoutId id="2147483679" r:id="rId20"/>
    <p:sldLayoutId id="2147483654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siegen.de/zlb/studieninformationen/einschreibung.html?lang=de" TargetMode="External"/><Relationship Id="rId3" Type="http://schemas.openxmlformats.org/officeDocument/2006/relationships/audio" Target="../media/media11.m4a"/><Relationship Id="rId7" Type="http://schemas.openxmlformats.org/officeDocument/2006/relationships/hyperlink" Target="https://www.uni-siegen.de/phil/pruefungsamt/anrechnung.html?lang=de" TargetMode="External"/><Relationship Id="rId2" Type="http://schemas.microsoft.com/office/2007/relationships/media" Target="../media/media11.m4a"/><Relationship Id="rId1" Type="http://schemas.openxmlformats.org/officeDocument/2006/relationships/tags" Target="../tags/tag7.xml"/><Relationship Id="rId6" Type="http://schemas.openxmlformats.org/officeDocument/2006/relationships/hyperlink" Target="https://www.uni-siegen.de/zlb/studieninformationen/pruefungen/kontakt.html" TargetMode="External"/><Relationship Id="rId5" Type="http://schemas.openxmlformats.org/officeDocument/2006/relationships/hyperlink" Target="https://www.uni-siegen.de/phil/pruefungsamt/personen_und_zeiten.html" TargetMode="Externa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hyperlink" Target="mailto:internationales@phil.uni-siegen.de" TargetMode="Externa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siegen.de/phil/pruefungsamt/anrechnung.html" TargetMode="External"/><Relationship Id="rId3" Type="http://schemas.openxmlformats.org/officeDocument/2006/relationships/audio" Target="../media/media4.m4a"/><Relationship Id="rId7" Type="http://schemas.openxmlformats.org/officeDocument/2006/relationships/hyperlink" Target="https://www.uni-siegen.de/zlb/studieninformationen/undzwar/downloads.html" TargetMode="External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hyperlink" Target="https://www.uni-siegen.de/phil/studium/downloads/ordnung/suche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uni-siegen.de/phil/internationales/wege/studieren_im_ausland/downloads.html?lang=de" TargetMode="Externa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www.uni-siegen.de/zlb/studieninformationen/einschreibung.html?lang=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uni-siegen.de/course/view.php?id=28365" TargetMode="External"/><Relationship Id="rId3" Type="http://schemas.openxmlformats.org/officeDocument/2006/relationships/audio" Target="../media/media6.m4a"/><Relationship Id="rId7" Type="http://schemas.openxmlformats.org/officeDocument/2006/relationships/hyperlink" Target="https://moodle.uni-siegen.de/course/view.php?id=22673" TargetMode="External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hyperlink" Target="https://www.uni-siegen.de/zlb/studienberatung/fachstudienberater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uni-siegen.de/phil/pruefungsamt/pdfs/anrechnung/ansprechpartner_fuer_anrechnungen_in_den_studiengaengen_der_fakultaet_i.pdf" TargetMode="Externa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moodle.uni-siegen.de/course/view.php?id=283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8.m4a"/><Relationship Id="rId7" Type="http://schemas.openxmlformats.org/officeDocument/2006/relationships/image" Target="../media/image10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hyperlink" Target="https://www.uni-siegen.de/outgoing/europe/downloads/dokumente/ola-beauftragte_2023-04.pdf" TargetMode="External"/><Relationship Id="rId5" Type="http://schemas.openxmlformats.org/officeDocument/2006/relationships/hyperlink" Target="http://www.uni-siegen.de/phil/internationales/wege/studieren_im_ausland/learning_agreement_vorschlag.docx" TargetMode="Externa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9.png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hyperlink" Target="mailto:internationales@phil.uni-siegen.de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64" y="1988840"/>
            <a:ext cx="655272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/>
              <a:t>Ablaufplan zur Erstellung eines Learning Agreements für Studierende der Philosophischen Fakultät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36" y="3757373"/>
            <a:ext cx="6547756" cy="679739"/>
          </a:xfrm>
        </p:spPr>
        <p:txBody>
          <a:bodyPr/>
          <a:lstStyle/>
          <a:p>
            <a:pPr algn="ctr"/>
            <a:r>
              <a:rPr lang="en-US" sz="2800" dirty="0"/>
              <a:t>Erasmus Online Learning Agreement OLA</a:t>
            </a:r>
            <a:endParaRPr lang="de-D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17A5A-4CE3-4E95-A677-8C6C604D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37086"/>
            <a:ext cx="1944000" cy="216000"/>
          </a:xfrm>
        </p:spPr>
        <p:txBody>
          <a:bodyPr/>
          <a:lstStyle/>
          <a:p>
            <a:fld id="{C41EFE02-F4A6-41B8-A215-9F9FA6417758}" type="datetime4">
              <a:rPr lang="de-DE" smtClean="0"/>
              <a:pPr/>
              <a:t>17. Juli 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48CA2B-9F6A-4377-869B-4AFD9F4CD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55200"/>
            <a:ext cx="2735262" cy="288000"/>
          </a:xfrm>
        </p:spPr>
        <p:txBody>
          <a:bodyPr/>
          <a:lstStyle/>
          <a:p>
            <a:r>
              <a:rPr lang="de-DE" dirty="0"/>
              <a:t>Dr. Luz Pacas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EFCA9A-50B8-4490-B998-DDE091798A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429000"/>
            <a:ext cx="4570485" cy="1612395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FA40181-51DA-4FF1-B4DE-C77A4E6EE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7"/>
    </mc:Choice>
    <mc:Fallback xmlns="">
      <p:transition spd="slow" advTm="15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pPr algn="ctr"/>
            <a:r>
              <a:rPr lang="de-DE" sz="3600" dirty="0" err="1"/>
              <a:t>During</a:t>
            </a:r>
            <a:r>
              <a:rPr lang="de-DE" sz="3600" dirty="0"/>
              <a:t> Mobility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noFill/>
          </a:ln>
        </p:spPr>
        <p:txBody>
          <a:bodyPr/>
          <a:lstStyle/>
          <a:p>
            <a:pPr algn="ctr"/>
            <a:endParaRPr lang="de-DE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/>
              <a:t>Wenn Sie vor Ort sind und Sie möchten Änderungen an ihrem  online Learning Agreements vornehmen, führen Sie bitte die Schritte 1-4 erneut durch!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/>
              <a:t>Sie haben dafür nach Ankunft an der Partneruniversität </a:t>
            </a:r>
            <a:r>
              <a:rPr lang="de-DE" sz="3200" b="1" dirty="0"/>
              <a:t>maximal 45 Tage Zeit!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3200" dirty="0"/>
              <a:t>….. Ich bin aus dem Ausland zurück, was nun? </a:t>
            </a:r>
          </a:p>
          <a:p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E164FF-527F-496B-981E-7D42B15215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6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2"/>
    </mc:Choice>
    <mc:Fallback xmlns="">
      <p:transition spd="slow" advTm="28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pPr algn="ctr"/>
            <a:r>
              <a:rPr lang="de-DE" sz="3600" dirty="0"/>
              <a:t>After Mobility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noFill/>
          </a:ln>
        </p:spPr>
        <p:txBody>
          <a:bodyPr/>
          <a:lstStyle/>
          <a:p>
            <a:pPr algn="ctr"/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Reichen Sie den letzten Stand des Learning Agreement aus OLA (inklusive Kommentare) und ihr </a:t>
            </a:r>
            <a:r>
              <a:rPr lang="de-DE" sz="2400" dirty="0" err="1"/>
              <a:t>Transcript</a:t>
            </a:r>
            <a:r>
              <a:rPr lang="de-DE" sz="2400" dirty="0"/>
              <a:t> of Records (Leistungsübersicht aus dem Ausland) beim Prüfungsamt der Fakultät (</a:t>
            </a:r>
            <a:r>
              <a:rPr lang="de-DE" sz="2400" dirty="0">
                <a:hlinkClick r:id="rId5"/>
              </a:rPr>
              <a:t>Dr. Kai Naumann</a:t>
            </a:r>
            <a:r>
              <a:rPr lang="de-DE" sz="2400" dirty="0"/>
              <a:t>) oder </a:t>
            </a:r>
            <a:r>
              <a:rPr lang="de-DE" sz="2400" dirty="0">
                <a:hlinkClick r:id="rId6"/>
              </a:rPr>
              <a:t>ZLB</a:t>
            </a:r>
            <a:r>
              <a:rPr lang="de-DE" sz="2400" dirty="0"/>
              <a:t> ein.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Das Prüfungsamt prüft ihre Unterlagen und die Leistungen werden in unisono übertragen.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Wenn es Leistungen gibt, die Sie nachträglich anrechnen möchten (z.B. Sprachkurse), folgen Sie bitte dem regulären Prozess für Anrechnung der </a:t>
            </a:r>
            <a:r>
              <a:rPr lang="de-DE" sz="2400" dirty="0">
                <a:hlinkClick r:id="rId7"/>
              </a:rPr>
              <a:t>Fakultät </a:t>
            </a:r>
            <a:r>
              <a:rPr lang="de-DE" sz="2400" dirty="0"/>
              <a:t>oder des </a:t>
            </a:r>
            <a:r>
              <a:rPr lang="de-DE" sz="2400" dirty="0">
                <a:hlinkClick r:id="rId8"/>
              </a:rPr>
              <a:t>ZLB</a:t>
            </a:r>
            <a:r>
              <a:rPr lang="de-DE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2"/>
                </a:solidFill>
              </a:rPr>
              <a:t>Ihr Auslandsaufenthalt war erfolgreich? Prima, wir freuen uns sehr! Empfehlen Sie das Erasmusprogramm gerne weiter!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7E3C238-EB94-4E61-A23F-BF132C2EA8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4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00"/>
    </mc:Choice>
    <mc:Fallback xmlns="">
      <p:transition spd="slow" advTm="5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r>
              <a:rPr lang="de-DE" sz="3600" dirty="0"/>
              <a:t>Es geht los….. Aber halt….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noFill/>
          </a:ln>
        </p:spPr>
        <p:txBody>
          <a:bodyPr/>
          <a:lstStyle/>
          <a:p>
            <a:pPr marL="36000" lvl="3" indent="0">
              <a:buNone/>
            </a:pPr>
            <a:endParaRPr lang="de-DE" sz="6000">
              <a:solidFill>
                <a:schemeClr val="accent2"/>
              </a:solidFill>
            </a:endParaRPr>
          </a:p>
          <a:p>
            <a:pPr marL="36000" lvl="3" indent="0">
              <a:buNone/>
            </a:pPr>
            <a:r>
              <a:rPr lang="de-DE" sz="6000">
                <a:solidFill>
                  <a:schemeClr val="accent2"/>
                </a:solidFill>
              </a:rPr>
              <a:t>To-Do </a:t>
            </a:r>
            <a:r>
              <a:rPr lang="de-DE" sz="6000" u="sng" dirty="0">
                <a:solidFill>
                  <a:schemeClr val="accent2"/>
                </a:solidFill>
              </a:rPr>
              <a:t>bevor</a:t>
            </a:r>
            <a:r>
              <a:rPr lang="de-DE" sz="6000" dirty="0">
                <a:solidFill>
                  <a:schemeClr val="accent2"/>
                </a:solidFill>
              </a:rPr>
              <a:t> ich abreise…..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3A1660D-EF68-488E-80B6-C618B108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8"/>
    </mc:Choice>
    <mc:Fallback xmlns="">
      <p:transition spd="slow" advTm="5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r>
              <a:rPr lang="de-DE" sz="3600" dirty="0"/>
              <a:t>Was muss ich als erstes tun und beachten?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noFill/>
          </a:ln>
        </p:spPr>
        <p:txBody>
          <a:bodyPr/>
          <a:lstStyle/>
          <a:p>
            <a:pPr algn="ctr"/>
            <a:endParaRPr lang="de-DE" sz="5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Wichtig: Bitte beginnen Sie mit nachfolgenden Schritten,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bevor (!) </a:t>
            </a: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das online Learning Agreement (OLA) starten.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de-DE" sz="2800" b="1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müssen (!) </a:t>
            </a:r>
            <a:r>
              <a:rPr lang="de-DE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gesamten Learning Agreement Prozess (Schritte 1-4) vor ihrer Abreise abgeschlossen haben! Kein Learning Agreement bedeutet keine Fö</a:t>
            </a:r>
            <a:r>
              <a:rPr lang="de-DE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rderung! Die Fristen für das Einreichen des OLA sind der 30. Juni (</a:t>
            </a:r>
            <a:r>
              <a:rPr lang="de-DE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</a:t>
            </a:r>
            <a:r>
              <a:rPr lang="de-DE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und 30. November (</a:t>
            </a:r>
            <a:r>
              <a:rPr lang="de-DE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SoSe</a:t>
            </a:r>
            <a:r>
              <a:rPr lang="de-DE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hier vor Probleme stoßen, melden Sie sich bitte umgehend bei</a:t>
            </a:r>
            <a:r>
              <a:rPr lang="de-DE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internationales@phil.uni-siegen.de</a:t>
            </a: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Änderungen des Learning Agreement sind dann wieder im Ausland möglich. Sie haben dafür maximal 45 Tage Zeit!</a:t>
            </a:r>
          </a:p>
          <a:p>
            <a:pPr lvl="3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63125D5-D7DA-4AE1-939C-3FCBA7C8C4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41"/>
    </mc:Choice>
    <mc:Fallback xmlns="">
      <p:transition spd="slow" advTm="63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r>
              <a:rPr lang="de-DE" sz="3600" dirty="0"/>
              <a:t>Schritt 1: Kurswahl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noFill/>
          </a:ln>
        </p:spPr>
        <p:txBody>
          <a:bodyPr/>
          <a:lstStyle/>
          <a:p>
            <a:pPr algn="ctr"/>
            <a:endParaRPr lang="de-DE" sz="500" b="1" dirty="0"/>
          </a:p>
          <a:p>
            <a:r>
              <a:rPr lang="de-DE" sz="2400" dirty="0"/>
              <a:t>Wählen Sie mit Hilfe des Online-Vorlesungsverzeichnisses der Partneruniversität (Course Catalogue)  Lehrveranstaltungen aus und füllen Sie das Dokument</a:t>
            </a:r>
            <a:r>
              <a:rPr lang="de-DE" sz="2400" u="sng" dirty="0">
                <a:hlinkClick r:id="rId5"/>
              </a:rPr>
              <a:t> „Learning Agreement Vorschlag“</a:t>
            </a:r>
            <a:r>
              <a:rPr lang="de-DE" sz="2400" dirty="0"/>
              <a:t> entsprechend aus. </a:t>
            </a:r>
          </a:p>
          <a:p>
            <a:endParaRPr lang="de-DE" sz="2400" dirty="0"/>
          </a:p>
          <a:p>
            <a:r>
              <a:rPr lang="de-DE" sz="2400" dirty="0"/>
              <a:t>Wichtig: Sie können den Anrechnungsvorschlag nur für Lehrveranstaltungen aus ihrem Studienfach machen. Nutzen Sie dabei das </a:t>
            </a:r>
            <a:r>
              <a:rPr lang="de-DE" sz="2400" dirty="0">
                <a:hlinkClick r:id="rId6"/>
              </a:rPr>
              <a:t>Modulhandbuch</a:t>
            </a:r>
            <a:r>
              <a:rPr lang="de-DE" sz="2400" dirty="0"/>
              <a:t> ihres Faches oder für </a:t>
            </a:r>
            <a:r>
              <a:rPr lang="de-DE" sz="2400" dirty="0">
                <a:hlinkClick r:id="rId7"/>
              </a:rPr>
              <a:t>Lehramt</a:t>
            </a:r>
            <a:r>
              <a:rPr lang="de-DE" sz="2400" dirty="0"/>
              <a:t>. Bei Lehramt ist es das Fach, für welches Sie sich für den Auslandsaufenthalt beworben haben. </a:t>
            </a:r>
          </a:p>
          <a:p>
            <a:endParaRPr lang="de-DE" sz="2400" dirty="0"/>
          </a:p>
          <a:p>
            <a:r>
              <a:rPr lang="de-DE" sz="2400" dirty="0"/>
              <a:t>Bei allen fachfremden Lehrveranstaltungen, geben Sie bitte, „keine Anrechnung“ an. Sie können diese nach dem Aufenthalt über einen </a:t>
            </a:r>
            <a:r>
              <a:rPr lang="de-DE" sz="2400" u="sng" dirty="0">
                <a:hlinkClick r:id="rId8"/>
              </a:rPr>
              <a:t>Antrag auf Anrechnung </a:t>
            </a:r>
            <a:r>
              <a:rPr lang="de-DE" sz="2400" u="sng" dirty="0"/>
              <a:t>(Fach) oder </a:t>
            </a:r>
            <a:r>
              <a:rPr lang="de-DE" sz="2400" u="sng" dirty="0">
                <a:hlinkClick r:id="rId9"/>
              </a:rPr>
              <a:t>ZLB</a:t>
            </a:r>
            <a:r>
              <a:rPr lang="de-DE" sz="2400" u="sng" dirty="0"/>
              <a:t> </a:t>
            </a:r>
            <a:r>
              <a:rPr lang="de-DE" sz="2400" dirty="0"/>
              <a:t>nachträglich anerkennen. </a:t>
            </a:r>
          </a:p>
          <a:p>
            <a:pPr lvl="3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E57EE8E-7F0D-424B-BF09-7F802C94F4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5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01"/>
    </mc:Choice>
    <mc:Fallback xmlns="">
      <p:transition spd="slow" advTm="47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r>
              <a:rPr lang="de-DE" dirty="0"/>
              <a:t>Schritt 1: Kurswahl - Learning Agreement Vorschlag 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de-DE" sz="500" b="1" dirty="0"/>
          </a:p>
          <a:p>
            <a:pPr marL="36000" lvl="3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753089A-AD78-4D4B-A5DD-75167B394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7029"/>
              </p:ext>
            </p:extLst>
          </p:nvPr>
        </p:nvGraphicFramePr>
        <p:xfrm>
          <a:off x="622775" y="1278470"/>
          <a:ext cx="10945217" cy="5558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538">
                  <a:extLst>
                    <a:ext uri="{9D8B030D-6E8A-4147-A177-3AD203B41FA5}">
                      <a16:colId xmlns:a16="http://schemas.microsoft.com/office/drawing/2014/main" val="1336849772"/>
                    </a:ext>
                  </a:extLst>
                </a:gridCol>
                <a:gridCol w="1544790">
                  <a:extLst>
                    <a:ext uri="{9D8B030D-6E8A-4147-A177-3AD203B41FA5}">
                      <a16:colId xmlns:a16="http://schemas.microsoft.com/office/drawing/2014/main" val="3790959779"/>
                    </a:ext>
                  </a:extLst>
                </a:gridCol>
                <a:gridCol w="1432812">
                  <a:extLst>
                    <a:ext uri="{9D8B030D-6E8A-4147-A177-3AD203B41FA5}">
                      <a16:colId xmlns:a16="http://schemas.microsoft.com/office/drawing/2014/main" val="3435245180"/>
                    </a:ext>
                  </a:extLst>
                </a:gridCol>
                <a:gridCol w="1592141">
                  <a:extLst>
                    <a:ext uri="{9D8B030D-6E8A-4147-A177-3AD203B41FA5}">
                      <a16:colId xmlns:a16="http://schemas.microsoft.com/office/drawing/2014/main" val="415570023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89280323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243916605"/>
                    </a:ext>
                  </a:extLst>
                </a:gridCol>
                <a:gridCol w="1799584">
                  <a:extLst>
                    <a:ext uri="{9D8B030D-6E8A-4147-A177-3AD203B41FA5}">
                      <a16:colId xmlns:a16="http://schemas.microsoft.com/office/drawing/2014/main" val="1453967330"/>
                    </a:ext>
                  </a:extLst>
                </a:gridCol>
              </a:tblGrid>
              <a:tr h="31767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Vom Studierenden auszufüllen</a:t>
                      </a:r>
                      <a:endParaRPr lang="de-DE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4"/>
                          </a:solidFill>
                          <a:effectLst/>
                        </a:rPr>
                        <a:t>Vom Fachvertreter auszufüllen</a:t>
                      </a:r>
                      <a:endParaRPr lang="de-DE" sz="16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36604"/>
                  </a:ext>
                </a:extLst>
              </a:tr>
              <a:tr h="2167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aseline="0" dirty="0">
                          <a:effectLst/>
                          <a:highlight>
                            <a:srgbClr val="EA5153"/>
                          </a:highlight>
                        </a:rPr>
                        <a:t>Titel der Lehrveranstaltung an der Partneruniversität</a:t>
                      </a:r>
                      <a:endParaRPr lang="de-DE" sz="1600" baseline="0" dirty="0">
                        <a:effectLst/>
                        <a:highlight>
                          <a:srgbClr val="EA5153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Veranstaltungsbeschreibung (LINK)</a:t>
                      </a:r>
                      <a:endParaRPr lang="de-DE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Anzahl der LP/</a:t>
                      </a:r>
                      <a:r>
                        <a:rPr lang="de-DE" sz="1600" dirty="0" err="1">
                          <a:solidFill>
                            <a:schemeClr val="accent3"/>
                          </a:solidFill>
                          <a:effectLst/>
                        </a:rPr>
                        <a:t>Credits</a:t>
                      </a: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 im Ausland </a:t>
                      </a:r>
                      <a:endParaRPr lang="de-DE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Anrechnungswunsch in Siegen (Modul/Modulelement/Anzahl </a:t>
                      </a:r>
                      <a:r>
                        <a:rPr lang="de-DE" sz="1600" dirty="0" err="1">
                          <a:solidFill>
                            <a:schemeClr val="accent3"/>
                          </a:solidFill>
                          <a:effectLst/>
                        </a:rPr>
                        <a:t>credits</a:t>
                      </a: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)*</a:t>
                      </a:r>
                      <a:endParaRPr lang="de-DE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Kommentar des Fachvertreters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(Kommentare müssen in OLA übertragen werden!)</a:t>
                      </a:r>
                      <a:endParaRPr lang="de-DE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Autorisierung durch den/die Fachvertreter*in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Autorisierung durch den Fachlichen Prüfungsausschuss Vorsitzenden</a:t>
                      </a:r>
                      <a:endParaRPr lang="de-DE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114678"/>
                  </a:ext>
                </a:extLst>
              </a:tr>
              <a:tr h="37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aseline="0" dirty="0">
                          <a:effectLst/>
                          <a:highlight>
                            <a:srgbClr val="EA5153"/>
                          </a:highlight>
                        </a:rPr>
                        <a:t> </a:t>
                      </a:r>
                      <a:r>
                        <a:rPr lang="de-DE" sz="1600" baseline="0" dirty="0" err="1">
                          <a:effectLst/>
                          <a:highlight>
                            <a:srgbClr val="EA5153"/>
                          </a:highlight>
                        </a:rPr>
                        <a:t>Introduction</a:t>
                      </a:r>
                      <a:r>
                        <a:rPr lang="de-DE" sz="1600" baseline="0" dirty="0">
                          <a:effectLst/>
                          <a:highlight>
                            <a:srgbClr val="EA5153"/>
                          </a:highlight>
                        </a:rPr>
                        <a:t> to </a:t>
                      </a:r>
                      <a:r>
                        <a:rPr lang="de-DE" sz="1600" baseline="0" dirty="0" err="1">
                          <a:effectLst/>
                          <a:highlight>
                            <a:srgbClr val="EA5153"/>
                          </a:highlight>
                        </a:rPr>
                        <a:t>Sociology</a:t>
                      </a:r>
                      <a:endParaRPr lang="de-DE" sz="1600" baseline="0" dirty="0">
                        <a:effectLst/>
                        <a:highlight>
                          <a:srgbClr val="EA5153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 www.uni-uni.es</a:t>
                      </a:r>
                      <a:endParaRPr lang="de-DE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4</a:t>
                      </a:r>
                      <a:endParaRPr lang="de-DE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Soziologie 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MM 1.1.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3"/>
                          </a:solidFill>
                          <a:effectLst/>
                        </a:rPr>
                        <a:t>LP 3</a:t>
                      </a:r>
                      <a:endParaRPr lang="de-DE" sz="16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 Als SL anzurechnen</a:t>
                      </a:r>
                      <a:endParaRPr lang="de-DE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r>
                        <a:rPr lang="de-DE" sz="1600" dirty="0" err="1">
                          <a:solidFill>
                            <a:schemeClr val="accent6"/>
                          </a:solidFill>
                          <a:effectLst/>
                        </a:rPr>
                        <a:t>Singature</a:t>
                      </a: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/</a:t>
                      </a:r>
                      <a:r>
                        <a:rPr lang="de-DE" sz="1600" dirty="0" err="1">
                          <a:solidFill>
                            <a:schemeClr val="accent6"/>
                          </a:solidFill>
                          <a:effectLst/>
                        </a:rPr>
                        <a:t>approval</a:t>
                      </a:r>
                      <a:endParaRPr lang="de-DE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r>
                        <a:rPr lang="de-DE" sz="1600" dirty="0" err="1">
                          <a:solidFill>
                            <a:schemeClr val="accent6"/>
                          </a:solidFill>
                          <a:effectLst/>
                        </a:rPr>
                        <a:t>Signature</a:t>
                      </a:r>
                      <a:r>
                        <a:rPr lang="de-DE" sz="1600" dirty="0">
                          <a:solidFill>
                            <a:schemeClr val="accent6"/>
                          </a:solidFill>
                          <a:effectLst/>
                        </a:rPr>
                        <a:t>/</a:t>
                      </a:r>
                      <a:r>
                        <a:rPr lang="de-DE" sz="1600" dirty="0" err="1">
                          <a:solidFill>
                            <a:schemeClr val="accent6"/>
                          </a:solidFill>
                          <a:effectLst/>
                        </a:rPr>
                        <a:t>approval</a:t>
                      </a:r>
                      <a:endParaRPr lang="de-DE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865690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de-DE" sz="1600" b="1" kern="1200" baseline="0" dirty="0">
                          <a:solidFill>
                            <a:schemeClr val="lt1"/>
                          </a:solidFill>
                          <a:effectLst/>
                          <a:highlight>
                            <a:srgbClr val="EA5153"/>
                          </a:highlight>
                          <a:latin typeface="+mn-lt"/>
                          <a:ea typeface="+mn-ea"/>
                          <a:cs typeface="+mn-cs"/>
                        </a:rPr>
                        <a:t>Sprachkurs Schwedisch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www.uni-uni.es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KEINE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Bitte Table B nicht ausfüllen!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Singature</a:t>
                      </a:r>
                      <a:r>
                        <a:rPr lang="de-DE" sz="16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600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  <a:endParaRPr lang="de-DE" sz="16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Signature</a:t>
                      </a:r>
                      <a:r>
                        <a:rPr lang="de-DE" sz="16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600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  <a:endParaRPr lang="de-DE" sz="16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737269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aseline="0">
                          <a:effectLst/>
                        </a:rPr>
                        <a:t> </a:t>
                      </a:r>
                      <a:endParaRPr lang="de-DE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293913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aseline="0">
                          <a:effectLst/>
                        </a:rPr>
                        <a:t> </a:t>
                      </a:r>
                      <a:endParaRPr lang="de-DE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735493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aseline="0">
                          <a:effectLst/>
                        </a:rPr>
                        <a:t> </a:t>
                      </a:r>
                      <a:endParaRPr lang="de-DE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792415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aseline="0">
                          <a:effectLst/>
                        </a:rPr>
                        <a:t> </a:t>
                      </a:r>
                      <a:endParaRPr lang="de-DE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269376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aseline="0" dirty="0">
                          <a:effectLst/>
                        </a:rPr>
                        <a:t> </a:t>
                      </a:r>
                      <a:endParaRPr lang="de-DE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267983"/>
                  </a:ext>
                </a:extLst>
              </a:tr>
            </a:tbl>
          </a:graphicData>
        </a:graphic>
      </p:graphicFrame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45079A4E-29C4-497E-959A-C0CE36DD7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2"/>
    </mc:Choice>
    <mc:Fallback xmlns="">
      <p:transition spd="slow" advTm="51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r>
              <a:rPr lang="de-DE" sz="2400" dirty="0"/>
              <a:t>Schritt 2: Kontaktaufnahme mit dem/der Fachvertreter*in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noFill/>
          </a:ln>
        </p:spPr>
        <p:txBody>
          <a:bodyPr/>
          <a:lstStyle/>
          <a:p>
            <a:pPr algn="ctr"/>
            <a:endParaRPr lang="de-DE" sz="500" b="1" dirty="0"/>
          </a:p>
          <a:p>
            <a:r>
              <a:rPr lang="de-DE" sz="3200" dirty="0"/>
              <a:t>Kontaktieren Sie die jeweilige Ansprechperson für Anrechnung  </a:t>
            </a:r>
          </a:p>
          <a:p>
            <a:r>
              <a:rPr lang="de-DE" sz="3200" b="1" dirty="0"/>
              <a:t>(</a:t>
            </a:r>
            <a:r>
              <a:rPr lang="de-DE" sz="3200" b="1" dirty="0">
                <a:hlinkClick r:id="rId5"/>
              </a:rPr>
              <a:t>Fach-BA/MA </a:t>
            </a:r>
            <a:r>
              <a:rPr lang="de-DE" sz="3200" dirty="0"/>
              <a:t>oder </a:t>
            </a:r>
            <a:r>
              <a:rPr lang="de-DE" sz="3200" b="1" dirty="0">
                <a:hlinkClick r:id="rId6"/>
              </a:rPr>
              <a:t>Lehramt</a:t>
            </a:r>
            <a:r>
              <a:rPr lang="de-DE" sz="3200" dirty="0"/>
              <a:t>)</a:t>
            </a:r>
          </a:p>
          <a:p>
            <a:endParaRPr lang="de-DE" sz="3200" dirty="0"/>
          </a:p>
          <a:p>
            <a:r>
              <a:rPr lang="de-DE" sz="3200" dirty="0"/>
              <a:t>Spezielle Hinweise: </a:t>
            </a:r>
          </a:p>
          <a:p>
            <a:r>
              <a:rPr lang="de-DE" b="1" u="sng" dirty="0"/>
              <a:t>M.A. Roads: </a:t>
            </a:r>
            <a:endParaRPr lang="de-DE" dirty="0"/>
          </a:p>
          <a:p>
            <a:r>
              <a:rPr lang="de-DE" dirty="0"/>
              <a:t>Kontaktaufnahme über </a:t>
            </a:r>
            <a:r>
              <a:rPr lang="de-DE" dirty="0">
                <a:hlinkClick r:id="rId7"/>
              </a:rPr>
              <a:t>Moodle</a:t>
            </a:r>
            <a:r>
              <a:rPr lang="de-DE" dirty="0"/>
              <a:t> und verpflichtender Besuch in der Sprechstunde</a:t>
            </a:r>
          </a:p>
          <a:p>
            <a:r>
              <a:rPr lang="de-DE" b="1" u="sng" dirty="0"/>
              <a:t>Studiengänge der Geschichte (inklusive Lehramt): </a:t>
            </a:r>
            <a:endParaRPr lang="de-DE" dirty="0"/>
          </a:p>
          <a:p>
            <a:r>
              <a:rPr lang="de-DE" dirty="0"/>
              <a:t>Kontaktaufnahme über </a:t>
            </a:r>
            <a:r>
              <a:rPr lang="de-DE" dirty="0">
                <a:hlinkClick r:id="rId8"/>
              </a:rPr>
              <a:t>Moodle</a:t>
            </a:r>
            <a:r>
              <a:rPr lang="de-DE" dirty="0"/>
              <a:t> und verpflichtender Besuch in der Sprechstunde</a:t>
            </a:r>
          </a:p>
          <a:p>
            <a:r>
              <a:rPr lang="de-DE" b="1" u="sng" dirty="0"/>
              <a:t>B.A. Sozialwissenschaften, B.A. Sozialwissenschaften in EU: </a:t>
            </a:r>
            <a:endParaRPr lang="de-DE" dirty="0"/>
          </a:p>
          <a:p>
            <a:r>
              <a:rPr lang="de-DE" dirty="0"/>
              <a:t>Kontaktaufnahme über </a:t>
            </a:r>
            <a:r>
              <a:rPr lang="de-DE" dirty="0" err="1">
                <a:hlinkClick r:id="rId9"/>
              </a:rPr>
              <a:t>Moodle</a:t>
            </a:r>
            <a:r>
              <a:rPr lang="de-DE" dirty="0"/>
              <a:t> </a:t>
            </a:r>
          </a:p>
          <a:p>
            <a:r>
              <a:rPr lang="de-DE" b="1" u="sng" dirty="0"/>
              <a:t>Bei allen anderen Fächern: </a:t>
            </a:r>
            <a:r>
              <a:rPr lang="de-DE" dirty="0"/>
              <a:t>Kontaktaufnahme über E-Mail, kein verpflichtender Besuch in der Sprechstunde</a:t>
            </a:r>
          </a:p>
          <a:p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E3B23A8D-FE50-4F1F-9D2A-2D84A831C9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4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40"/>
    </mc:Choice>
    <mc:Fallback xmlns="">
      <p:transition spd="slow" advTm="6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r>
              <a:rPr lang="de-DE" dirty="0"/>
              <a:t>Schritt 3: Autorisierung der Anrechnung 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de-DE" sz="500" b="1" dirty="0"/>
          </a:p>
          <a:p>
            <a:pPr marL="36000" lvl="3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753089A-AD78-4D4B-A5DD-75167B394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39390"/>
              </p:ext>
            </p:extLst>
          </p:nvPr>
        </p:nvGraphicFramePr>
        <p:xfrm>
          <a:off x="622775" y="1278470"/>
          <a:ext cx="10945217" cy="51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538">
                  <a:extLst>
                    <a:ext uri="{9D8B030D-6E8A-4147-A177-3AD203B41FA5}">
                      <a16:colId xmlns:a16="http://schemas.microsoft.com/office/drawing/2014/main" val="1336849772"/>
                    </a:ext>
                  </a:extLst>
                </a:gridCol>
                <a:gridCol w="1544790">
                  <a:extLst>
                    <a:ext uri="{9D8B030D-6E8A-4147-A177-3AD203B41FA5}">
                      <a16:colId xmlns:a16="http://schemas.microsoft.com/office/drawing/2014/main" val="3790959779"/>
                    </a:ext>
                  </a:extLst>
                </a:gridCol>
                <a:gridCol w="1432812">
                  <a:extLst>
                    <a:ext uri="{9D8B030D-6E8A-4147-A177-3AD203B41FA5}">
                      <a16:colId xmlns:a16="http://schemas.microsoft.com/office/drawing/2014/main" val="3435245180"/>
                    </a:ext>
                  </a:extLst>
                </a:gridCol>
                <a:gridCol w="1877484">
                  <a:extLst>
                    <a:ext uri="{9D8B030D-6E8A-4147-A177-3AD203B41FA5}">
                      <a16:colId xmlns:a16="http://schemas.microsoft.com/office/drawing/2014/main" val="4155700235"/>
                    </a:ext>
                  </a:extLst>
                </a:gridCol>
                <a:gridCol w="1449703">
                  <a:extLst>
                    <a:ext uri="{9D8B030D-6E8A-4147-A177-3AD203B41FA5}">
                      <a16:colId xmlns:a16="http://schemas.microsoft.com/office/drawing/2014/main" val="2892803238"/>
                    </a:ext>
                  </a:extLst>
                </a:gridCol>
                <a:gridCol w="1720721">
                  <a:extLst>
                    <a:ext uri="{9D8B030D-6E8A-4147-A177-3AD203B41FA5}">
                      <a16:colId xmlns:a16="http://schemas.microsoft.com/office/drawing/2014/main" val="124391660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1453967330"/>
                    </a:ext>
                  </a:extLst>
                </a:gridCol>
              </a:tblGrid>
              <a:tr h="31767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Vom Studierenden auszufüllen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Vom Fachvertreter auszufüllen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36604"/>
                  </a:ext>
                </a:extLst>
              </a:tr>
              <a:tr h="2167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Titel der Lehrveranstaltung an der Partneruniversität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</a:rPr>
                        <a:t>Veranstaltungsbeschreibung (LINK)</a:t>
                      </a:r>
                      <a:endParaRPr lang="de-DE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</a:rPr>
                        <a:t>Anzahl der LP/</a:t>
                      </a:r>
                      <a:r>
                        <a:rPr lang="de-DE" sz="1600" dirty="0" err="1">
                          <a:solidFill>
                            <a:srgbClr val="0070C0"/>
                          </a:solidFill>
                          <a:effectLst/>
                        </a:rPr>
                        <a:t>Credits</a:t>
                      </a: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</a:rPr>
                        <a:t> im Ausland </a:t>
                      </a:r>
                      <a:endParaRPr lang="de-DE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</a:rPr>
                        <a:t>Anrechnungswunsch in Siegen (Modul/Modulelement/Anzahl </a:t>
                      </a:r>
                      <a:r>
                        <a:rPr lang="de-DE" sz="1600" dirty="0" err="1">
                          <a:solidFill>
                            <a:srgbClr val="0070C0"/>
                          </a:solidFill>
                          <a:effectLst/>
                        </a:rPr>
                        <a:t>credits</a:t>
                      </a: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</a:rPr>
                        <a:t>)*</a:t>
                      </a:r>
                      <a:endParaRPr lang="de-DE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Kommentar des Fachvertreters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(Kommentare müssen in OLA übertragen werden!)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Autorisierung durch den/die Fachvertreter*in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NAME/DATUM/Abzeichnung 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solidFill>
                            <a:srgbClr val="FF0000"/>
                          </a:solidFill>
                          <a:effectLst/>
                        </a:rPr>
                        <a:t>Autorisierung durch den Fachlichen Prüfungsauschuss Vorsitzenden</a:t>
                      </a:r>
                      <a:endParaRPr lang="de-DE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114678"/>
                  </a:ext>
                </a:extLst>
              </a:tr>
              <a:tr h="37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  <a:effectLst/>
                        </a:rPr>
                        <a:t>Introduction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  <a:effectLst/>
                        </a:rPr>
                        <a:t>Sociology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</a:rPr>
                        <a:t> www.uni-uni.es</a:t>
                      </a:r>
                      <a:endParaRPr lang="de-DE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de-DE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0070C0"/>
                          </a:solidFill>
                          <a:effectLst/>
                        </a:rPr>
                        <a:t> 3</a:t>
                      </a:r>
                      <a:endParaRPr lang="de-DE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 Als SL anzurechnen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  <a:effectLst/>
                        </a:rPr>
                        <a:t>Signature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  <a:effectLst/>
                        </a:rPr>
                        <a:t>Signature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865690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Sprachkurs Schwedisch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www.uni-uni.es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KEINE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Bitte Table B nicht ausfüllen!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737269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293913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735493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792415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269376"/>
                  </a:ext>
                </a:extLst>
              </a:tr>
              <a:tr h="31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267983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0332C5E-A44F-488B-99E7-5A7EAB02C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2"/>
    </mc:Choice>
    <mc:Fallback xmlns="">
      <p:transition spd="slow" advTm="28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r>
              <a:rPr lang="de-DE" sz="2200" dirty="0"/>
              <a:t>Schritt 4: Übertragung der Vereinbarung in das online System OLA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noFill/>
          </a:ln>
        </p:spPr>
        <p:txBody>
          <a:bodyPr/>
          <a:lstStyle/>
          <a:p>
            <a:pPr algn="ctr"/>
            <a:endParaRPr lang="de-DE" sz="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/>
              <a:t>Bitte übertragen Sie die Vereinbarungen in OLA </a:t>
            </a:r>
            <a:r>
              <a:rPr lang="de-DE" sz="3200" u="sng" dirty="0"/>
              <a:t>inklusive</a:t>
            </a:r>
            <a:r>
              <a:rPr lang="de-DE" sz="3200" dirty="0"/>
              <a:t> der Kommentare des Fachvertreters/der Fachvertreterin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u="sng" dirty="0"/>
              <a:t>M.A. Medien und Gesellschaft: 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Ihnen stehen die Kooperationen der Sozialwissenschaften und Medienwissenschaft für den Austausch offen. Senden Sie daher bitte zusätzlich zur Übertragung ihrer Angaben in das online System (OLA) den vom Fachvertreter*in und dem Fachlichen Prüfungsausschuss unterschriebenen </a:t>
            </a:r>
            <a:r>
              <a:rPr lang="de-DE" u="sng" dirty="0">
                <a:hlinkClick r:id="rId5"/>
              </a:rPr>
              <a:t>Vordruck </a:t>
            </a:r>
            <a:r>
              <a:rPr lang="de-DE" dirty="0"/>
              <a:t>an den entsprechenden </a:t>
            </a:r>
            <a:r>
              <a:rPr lang="de-DE" u="sng" dirty="0">
                <a:hlinkClick r:id="rId6"/>
              </a:rPr>
              <a:t>OLA-Beauftragten</a:t>
            </a:r>
            <a:r>
              <a:rPr lang="de-DE" dirty="0"/>
              <a:t> (</a:t>
            </a:r>
            <a:r>
              <a:rPr lang="de-DE" dirty="0" err="1"/>
              <a:t>Sowi</a:t>
            </a:r>
            <a:r>
              <a:rPr lang="de-DE" dirty="0"/>
              <a:t>: Handick/Potthast, </a:t>
            </a:r>
            <a:r>
              <a:rPr lang="de-DE" dirty="0" err="1"/>
              <a:t>Mewi</a:t>
            </a:r>
            <a:r>
              <a:rPr lang="de-DE" dirty="0"/>
              <a:t>: Stewen</a:t>
            </a:r>
            <a:r>
              <a:rPr lang="de-DE"/>
              <a:t>/Hoffmann) </a:t>
            </a:r>
            <a:r>
              <a:rPr lang="de-DE" dirty="0"/>
              <a:t>der von Ihnen gewählten Austauschkooperation</a:t>
            </a:r>
            <a:endParaRPr lang="de-D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/>
              <a:t>Der OLA-Beauftragte überprüft die Übereinstimmung der Angaben und gibt ihr Learning Agreement im System entsprechend frei.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48CFAA0-D068-429A-A24D-CED676F24E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7"/>
    </mc:Choice>
    <mc:Fallback xmlns="">
      <p:transition spd="slow" advTm="27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6181"/>
            <a:ext cx="11088000" cy="589938"/>
          </a:xfrm>
        </p:spPr>
        <p:txBody>
          <a:bodyPr/>
          <a:lstStyle/>
          <a:p>
            <a:pPr algn="ctr"/>
            <a:r>
              <a:rPr lang="de-DE" sz="3600" dirty="0"/>
              <a:t>Abschluss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39793"/>
            <a:ext cx="11088000" cy="5040456"/>
          </a:xfrm>
          <a:ln>
            <a:noFill/>
          </a:ln>
        </p:spPr>
        <p:txBody>
          <a:bodyPr/>
          <a:lstStyle/>
          <a:p>
            <a:pPr algn="ctr"/>
            <a:endParaRPr lang="de-DE" sz="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chemeClr val="accent5"/>
                </a:solidFill>
              </a:rPr>
              <a:t>Alles erledigt? Prima, gute Reise!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chemeClr val="accent5"/>
                </a:solidFill>
              </a:rPr>
              <a:t>Etwas ist schief gegangen? Kontaktieren Sie mich umgehend: </a:t>
            </a:r>
            <a:r>
              <a:rPr lang="de-DE" sz="4000" dirty="0">
                <a:solidFill>
                  <a:srgbClr val="FF0000"/>
                </a:solidFill>
                <a:hlinkClick r:id="rId5"/>
              </a:rPr>
              <a:t>internationales@phil.uni-siegen.de</a:t>
            </a:r>
            <a:endParaRPr lang="de-DE" sz="4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chemeClr val="accent5"/>
                </a:solidFill>
              </a:rPr>
              <a:t>…….Mein Erasmus Aufenthalt hat begonnen, was jetzt?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A4C8-908C-45E0-9526-EA7AC93388F5}" type="datetime4">
              <a:rPr lang="de-DE" smtClean="0"/>
              <a:pPr/>
              <a:t>17. Juli 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7B30C-C2C9-4B5D-9603-C37AC95B7F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387546"/>
            <a:ext cx="2879088" cy="59857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5C07602-5E3F-4FDC-A84E-68F66B21FA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2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2"/>
    </mc:Choice>
    <mc:Fallback xmlns="">
      <p:transition spd="slow" advTm="22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|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6.1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5.9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9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6.6|5.4|19.8"/>
</p:tagLst>
</file>

<file path=ppt/theme/theme1.xml><?xml version="1.0" encoding="utf-8"?>
<a:theme xmlns:a="http://schemas.openxmlformats.org/drawingml/2006/main" name="Office">
  <a:themeElements>
    <a:clrScheme name="Benutzerdefiniert 2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8E1B48"/>
      </a:accent2>
      <a:accent3>
        <a:srgbClr val="EA5153"/>
      </a:accent3>
      <a:accent4>
        <a:srgbClr val="657280"/>
      </a:accent4>
      <a:accent5>
        <a:srgbClr val="8E1B48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s_16x9_002-000-002.potx" id="{DBB2CE38-7E84-4B6D-8FDA-A0BF717DDC6A}" vid="{C99ECCFC-BE6B-47A7-AA96-A95A4C7C86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980</Words>
  <Application>Microsoft Office PowerPoint</Application>
  <PresentationFormat>Breitbild</PresentationFormat>
  <Paragraphs>201</Paragraphs>
  <Slides>11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</vt:lpstr>
      <vt:lpstr>Ablaufplan zur Erstellung eines Learning Agreements für Studierende der Philosophischen Fakultät</vt:lpstr>
      <vt:lpstr>Es geht los….. Aber halt….</vt:lpstr>
      <vt:lpstr>Was muss ich als erstes tun und beachten?</vt:lpstr>
      <vt:lpstr>Schritt 1: Kurswahl</vt:lpstr>
      <vt:lpstr>Schritt 1: Kurswahl - Learning Agreement Vorschlag  </vt:lpstr>
      <vt:lpstr>Schritt 2: Kontaktaufnahme mit dem/der Fachvertreter*in</vt:lpstr>
      <vt:lpstr>Schritt 3: Autorisierung der Anrechnung  </vt:lpstr>
      <vt:lpstr>Schritt 4: Übertragung der Vereinbarung in das online System OLA</vt:lpstr>
      <vt:lpstr>Abschluss</vt:lpstr>
      <vt:lpstr>During Mobility</vt:lpstr>
      <vt:lpstr>After Mobility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 Überschrift lorem</dc:title>
  <dc:creator>Sarah Kühn</dc:creator>
  <dc:description>PowerPoint Vorlage Offive 2019 | Format: 16:9 - quer</dc:description>
  <cp:lastModifiedBy>Pacas, Luz, Dr. phil.</cp:lastModifiedBy>
  <cp:revision>70</cp:revision>
  <dcterms:created xsi:type="dcterms:W3CDTF">2020-11-04T10:34:09Z</dcterms:created>
  <dcterms:modified xsi:type="dcterms:W3CDTF">2023-07-17T06:06:47Z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1.1.0</vt:lpwstr>
  </property>
  <property fmtid="{D5CDD505-2E9C-101B-9397-08002B2CF9AE}" pid="3" name="Build">
    <vt:lpwstr>002-000-002</vt:lpwstr>
  </property>
  <property fmtid="{D5CDD505-2E9C-101B-9397-08002B2CF9AE}" pid="4" name="Erstellt von">
    <vt:lpwstr>morfeld-softwareentwicklung</vt:lpwstr>
  </property>
  <property fmtid="{D5CDD505-2E9C-101B-9397-08002B2CF9AE}" pid="5" name="Autor">
    <vt:lpwstr>clemens morfeld</vt:lpwstr>
  </property>
  <property fmtid="{D5CDD505-2E9C-101B-9397-08002B2CF9AE}" pid="6" name="Erstellt am">
    <vt:lpwstr>29.10.2020</vt:lpwstr>
  </property>
  <property fmtid="{D5CDD505-2E9C-101B-9397-08002B2CF9AE}" pid="7" name="Stand">
    <vt:lpwstr>29.10.2020</vt:lpwstr>
  </property>
</Properties>
</file>