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67" r:id="rId3"/>
    <p:sldId id="295" r:id="rId4"/>
    <p:sldId id="269" r:id="rId5"/>
    <p:sldId id="315" r:id="rId6"/>
    <p:sldId id="286" r:id="rId7"/>
    <p:sldId id="274" r:id="rId8"/>
    <p:sldId id="289" r:id="rId9"/>
    <p:sldId id="287" r:id="rId10"/>
    <p:sldId id="314" r:id="rId11"/>
    <p:sldId id="318" r:id="rId12"/>
    <p:sldId id="266" r:id="rId13"/>
    <p:sldId id="303" r:id="rId14"/>
    <p:sldId id="306" r:id="rId15"/>
    <p:sldId id="302" r:id="rId16"/>
    <p:sldId id="305" r:id="rId17"/>
    <p:sldId id="304" r:id="rId18"/>
    <p:sldId id="292" r:id="rId19"/>
    <p:sldId id="290" r:id="rId20"/>
    <p:sldId id="301" r:id="rId21"/>
    <p:sldId id="316" r:id="rId22"/>
    <p:sldId id="309" r:id="rId23"/>
    <p:sldId id="310" r:id="rId24"/>
    <p:sldId id="299" r:id="rId25"/>
    <p:sldId id="312" r:id="rId26"/>
    <p:sldId id="319" r:id="rId27"/>
    <p:sldId id="320" r:id="rId28"/>
    <p:sldId id="311" r:id="rId29"/>
    <p:sldId id="296" r:id="rId30"/>
    <p:sldId id="313" r:id="rId31"/>
    <p:sldId id="279" r:id="rId32"/>
    <p:sldId id="294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A7"/>
    <a:srgbClr val="605B93"/>
    <a:srgbClr val="008570"/>
    <a:srgbClr val="EC6607"/>
    <a:srgbClr val="8F1B48"/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1" autoAdjust="0"/>
    <p:restoredTop sz="96262" autoAdjust="0"/>
  </p:normalViewPr>
  <p:slideViewPr>
    <p:cSldViewPr showGuides="1">
      <p:cViewPr varScale="1">
        <p:scale>
          <a:sx n="96" d="100"/>
          <a:sy n="96" d="100"/>
        </p:scale>
        <p:origin x="10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037B-BD31-4F8E-87AB-B057C2514C8C}" type="datetimeFigureOut">
              <a:rPr lang="de-DE" smtClean="0"/>
              <a:t>31.10.2022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E617-AB24-4D36-AF02-7C02098EE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 userDrawn="1"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BC0832D7-3018-45FE-844D-E99FF28EA541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40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5C35ECD-471C-44FB-8C31-D16F5FBB515A}"/>
              </a:ext>
            </a:extLst>
          </p:cNvPr>
          <p:cNvSpPr/>
          <p:nvPr/>
        </p:nvSpPr>
        <p:spPr>
          <a:xfrm>
            <a:off x="0" y="1801742"/>
            <a:ext cx="6839701" cy="4378313"/>
          </a:xfrm>
          <a:custGeom>
            <a:avLst/>
            <a:gdLst>
              <a:gd name="connsiteX0" fmla="*/ 0 w 8900148"/>
              <a:gd name="connsiteY0" fmla="*/ 0 h 4378312"/>
              <a:gd name="connsiteX1" fmla="*/ 0 w 8900148"/>
              <a:gd name="connsiteY1" fmla="*/ 4378313 h 4378312"/>
              <a:gd name="connsiteX2" fmla="*/ 7306510 w 8900148"/>
              <a:gd name="connsiteY2" fmla="*/ 4378313 h 4378312"/>
              <a:gd name="connsiteX3" fmla="*/ 8900149 w 8900148"/>
              <a:gd name="connsiteY3" fmla="*/ 0 h 4378312"/>
              <a:gd name="connsiteX4" fmla="*/ 0 w 8900148"/>
              <a:gd name="connsiteY4" fmla="*/ 0 h 4378312"/>
              <a:gd name="connsiteX0" fmla="*/ 2097024 w 8900149"/>
              <a:gd name="connsiteY0" fmla="*/ 0 h 4378313"/>
              <a:gd name="connsiteX1" fmla="*/ 0 w 8900149"/>
              <a:gd name="connsiteY1" fmla="*/ 4378313 h 4378313"/>
              <a:gd name="connsiteX2" fmla="*/ 7306510 w 8900149"/>
              <a:gd name="connsiteY2" fmla="*/ 4378313 h 4378313"/>
              <a:gd name="connsiteX3" fmla="*/ 8900149 w 8900149"/>
              <a:gd name="connsiteY3" fmla="*/ 0 h 4378313"/>
              <a:gd name="connsiteX4" fmla="*/ 2097024 w 8900149"/>
              <a:gd name="connsiteY4" fmla="*/ 0 h 4378313"/>
              <a:gd name="connsiteX0" fmla="*/ 36576 w 6839701"/>
              <a:gd name="connsiteY0" fmla="*/ 0 h 4378313"/>
              <a:gd name="connsiteX1" fmla="*/ 0 w 6839701"/>
              <a:gd name="connsiteY1" fmla="*/ 4378313 h 4378313"/>
              <a:gd name="connsiteX2" fmla="*/ 5246062 w 6839701"/>
              <a:gd name="connsiteY2" fmla="*/ 4378313 h 4378313"/>
              <a:gd name="connsiteX3" fmla="*/ 6839701 w 6839701"/>
              <a:gd name="connsiteY3" fmla="*/ 0 h 4378313"/>
              <a:gd name="connsiteX4" fmla="*/ 36576 w 6839701"/>
              <a:gd name="connsiteY4" fmla="*/ 0 h 4378313"/>
              <a:gd name="connsiteX0" fmla="*/ 0 w 6839701"/>
              <a:gd name="connsiteY0" fmla="*/ 0 h 4378313"/>
              <a:gd name="connsiteX1" fmla="*/ 0 w 6839701"/>
              <a:gd name="connsiteY1" fmla="*/ 4378313 h 4378313"/>
              <a:gd name="connsiteX2" fmla="*/ 5246062 w 6839701"/>
              <a:gd name="connsiteY2" fmla="*/ 4378313 h 4378313"/>
              <a:gd name="connsiteX3" fmla="*/ 6839701 w 6839701"/>
              <a:gd name="connsiteY3" fmla="*/ 0 h 4378313"/>
              <a:gd name="connsiteX4" fmla="*/ 0 w 6839701"/>
              <a:gd name="connsiteY4" fmla="*/ 0 h 43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701" h="4378313">
                <a:moveTo>
                  <a:pt x="0" y="0"/>
                </a:moveTo>
                <a:lnTo>
                  <a:pt x="0" y="4378313"/>
                </a:lnTo>
                <a:lnTo>
                  <a:pt x="5246062" y="4378313"/>
                </a:lnTo>
                <a:lnTo>
                  <a:pt x="68397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77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5C35ECD-471C-44FB-8C31-D16F5FBB515A}"/>
              </a:ext>
            </a:extLst>
          </p:cNvPr>
          <p:cNvSpPr/>
          <p:nvPr/>
        </p:nvSpPr>
        <p:spPr>
          <a:xfrm>
            <a:off x="-9655" y="1801742"/>
            <a:ext cx="8900148" cy="4378312"/>
          </a:xfrm>
          <a:custGeom>
            <a:avLst/>
            <a:gdLst>
              <a:gd name="connsiteX0" fmla="*/ 0 w 8900148"/>
              <a:gd name="connsiteY0" fmla="*/ 0 h 4378312"/>
              <a:gd name="connsiteX1" fmla="*/ 0 w 8900148"/>
              <a:gd name="connsiteY1" fmla="*/ 4378313 h 4378312"/>
              <a:gd name="connsiteX2" fmla="*/ 7306510 w 8900148"/>
              <a:gd name="connsiteY2" fmla="*/ 4378313 h 4378312"/>
              <a:gd name="connsiteX3" fmla="*/ 8900149 w 8900148"/>
              <a:gd name="connsiteY3" fmla="*/ 0 h 4378312"/>
              <a:gd name="connsiteX4" fmla="*/ 0 w 8900148"/>
              <a:gd name="connsiteY4" fmla="*/ 0 h 43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0148" h="4378312">
                <a:moveTo>
                  <a:pt x="0" y="0"/>
                </a:moveTo>
                <a:lnTo>
                  <a:pt x="0" y="4378313"/>
                </a:lnTo>
                <a:lnTo>
                  <a:pt x="7306510" y="4378313"/>
                </a:lnTo>
                <a:lnTo>
                  <a:pt x="89001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017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1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55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1DB2BA9-B257-AE2B-358D-BDBB043B224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8A46594E-95B5-4002-B753-7EE035906560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92F7C2E-B32F-746D-8410-A28CFCF371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1B535BC-8D2B-065C-7537-08D763394D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78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500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375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880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F363FEE-5342-4B75-8ABE-3185CAB7EF8B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155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70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9203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7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7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7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7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7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7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7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7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7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7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7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7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2370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30700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87356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1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59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743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9348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2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7301" y="10345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CC809AF-F921-01AA-7E05-FE66AAFBFF05}"/>
              </a:ext>
            </a:extLst>
          </p:cNvPr>
          <p:cNvSpPr txBox="1">
            <a:spLocks/>
          </p:cNvSpPr>
          <p:nvPr userDrawn="1"/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6594E-95B5-4002-B753-7EE035906560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F0FF7A6-F047-47AF-D677-9A1C8B6F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4A14441-9A4B-F15F-7E47-65F1EE9B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86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 userDrawn="1"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CB6B16F-E7F7-4A2F-962E-173C46334787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07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 userDrawn="1"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CB6B16F-E7F7-4A2F-962E-173C46334787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10FD665B-2B4B-5FB2-A127-C5CE378D0B72}"/>
              </a:ext>
            </a:extLst>
          </p:cNvPr>
          <p:cNvSpPr txBox="1">
            <a:spLocks/>
          </p:cNvSpPr>
          <p:nvPr userDrawn="1"/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6594E-95B5-4002-B753-7EE035906560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075313D-A5F2-7CFD-B19C-8E63826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5A81919-8B12-E9EE-EBF9-6377FB15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16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3986FA2-0753-B84C-9332-AD846639A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5624"/>
            <a:ext cx="12192000" cy="3359760"/>
          </a:xfrm>
          <a:prstGeom prst="rect">
            <a:avLst/>
          </a:prstGeom>
        </p:spPr>
      </p:pic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 userDrawn="1"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 userDrawn="1"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3A2A1C9B-6105-4AF0-A69A-819419A5CD9E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 userDrawn="1"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9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129713-2D11-4C7F-809F-786C1C71B94D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BB734503-2298-7807-2872-F12476FC11A1}"/>
              </a:ext>
            </a:extLst>
          </p:cNvPr>
          <p:cNvSpPr txBox="1">
            <a:spLocks/>
          </p:cNvSpPr>
          <p:nvPr userDrawn="1"/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6594E-95B5-4002-B753-7EE035906560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7F8267C-5732-FE78-E8E7-0AE68F47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025FB01-339D-C9F3-D9E8-893BFCDA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48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129713-2D11-4C7F-809F-786C1C71B94D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28F63E72-D779-4F25-88C2-A7F2C2EDA671}"/>
              </a:ext>
            </a:extLst>
          </p:cNvPr>
          <p:cNvSpPr/>
          <p:nvPr/>
        </p:nvSpPr>
        <p:spPr>
          <a:xfrm>
            <a:off x="-16854" y="1803867"/>
            <a:ext cx="7783756" cy="5068981"/>
          </a:xfrm>
          <a:custGeom>
            <a:avLst/>
            <a:gdLst>
              <a:gd name="connsiteX0" fmla="*/ 0 w 7783756"/>
              <a:gd name="connsiteY0" fmla="*/ 0 h 5068981"/>
              <a:gd name="connsiteX1" fmla="*/ 0 w 7783756"/>
              <a:gd name="connsiteY1" fmla="*/ 5068982 h 5068981"/>
              <a:gd name="connsiteX2" fmla="*/ 5938779 w 7783756"/>
              <a:gd name="connsiteY2" fmla="*/ 5068982 h 5068981"/>
              <a:gd name="connsiteX3" fmla="*/ 7783757 w 7783756"/>
              <a:gd name="connsiteY3" fmla="*/ 0 h 5068981"/>
              <a:gd name="connsiteX4" fmla="*/ 0 w 7783756"/>
              <a:gd name="connsiteY4" fmla="*/ 0 h 50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3756" h="5068981">
                <a:moveTo>
                  <a:pt x="0" y="0"/>
                </a:moveTo>
                <a:lnTo>
                  <a:pt x="0" y="5068982"/>
                </a:lnTo>
                <a:lnTo>
                  <a:pt x="5938779" y="5068982"/>
                </a:lnTo>
                <a:lnTo>
                  <a:pt x="778375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F008F59-7CE7-2F4D-5EDB-3050F2877E18}"/>
              </a:ext>
            </a:extLst>
          </p:cNvPr>
          <p:cNvSpPr txBox="1">
            <a:spLocks/>
          </p:cNvSpPr>
          <p:nvPr userDrawn="1"/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6594E-95B5-4002-B753-7EE035906560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729A337-A95A-C82F-20EE-6E3197D3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C52B775-ED85-F678-4E19-51932200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46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65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08A7-43CF-4F62-A1B6-FDAD847F1A5E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E1C8-C15B-4C47-AD9F-B8F50D1294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 userDrawn="1"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3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85" r:id="rId3"/>
    <p:sldLayoutId id="2147483668" r:id="rId4"/>
    <p:sldLayoutId id="2147483684" r:id="rId5"/>
    <p:sldLayoutId id="2147483671" r:id="rId6"/>
    <p:sldLayoutId id="2147483670" r:id="rId7"/>
    <p:sldLayoutId id="2147483683" r:id="rId8"/>
    <p:sldLayoutId id="2147483672" r:id="rId9"/>
    <p:sldLayoutId id="2147483682" r:id="rId10"/>
    <p:sldLayoutId id="2147483681" r:id="rId11"/>
    <p:sldLayoutId id="2147483650" r:id="rId12"/>
    <p:sldLayoutId id="2147483651" r:id="rId13"/>
    <p:sldLayoutId id="2147483662" r:id="rId14"/>
    <p:sldLayoutId id="2147483667" r:id="rId15"/>
    <p:sldLayoutId id="2147483665" r:id="rId16"/>
    <p:sldLayoutId id="2147483652" r:id="rId17"/>
    <p:sldLayoutId id="2147483673" r:id="rId18"/>
    <p:sldLayoutId id="2147483680" r:id="rId19"/>
    <p:sldLayoutId id="2147483677" r:id="rId20"/>
    <p:sldLayoutId id="2147483674" r:id="rId21"/>
    <p:sldLayoutId id="2147483675" r:id="rId22"/>
    <p:sldLayoutId id="2147483676" r:id="rId23"/>
    <p:sldLayoutId id="2147483678" r:id="rId24"/>
    <p:sldLayoutId id="2147483686" r:id="rId25"/>
    <p:sldLayoutId id="2147483679" r:id="rId26"/>
    <p:sldLayoutId id="2147483654" r:id="rId27"/>
    <p:sldLayoutId id="2147483655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gen-wissen-verbindet.de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eren-siegen.de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siegen.de/" TargetMode="Externa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D1B0B9-BA43-4288-ACD2-3C6DF3DE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DCD148-6F40-420F-9EEB-1B359BFD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273D5-BA01-4A6F-9F39-1458EB52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777FF0-14B8-4088-A9A1-747876E86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28" y="2082639"/>
            <a:ext cx="6732943" cy="26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27C3F1F-AEE0-924E-AAF3-0174F254FF6D}"/>
              </a:ext>
            </a:extLst>
          </p:cNvPr>
          <p:cNvSpPr/>
          <p:nvPr/>
        </p:nvSpPr>
        <p:spPr>
          <a:xfrm>
            <a:off x="682498" y="5154719"/>
            <a:ext cx="10669917" cy="95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3F1A67-985E-254F-92FA-93222A41AA17}"/>
              </a:ext>
            </a:extLst>
          </p:cNvPr>
          <p:cNvSpPr/>
          <p:nvPr/>
        </p:nvSpPr>
        <p:spPr>
          <a:xfrm>
            <a:off x="688667" y="1766729"/>
            <a:ext cx="628398" cy="628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46290"/>
          </a:xfrm>
        </p:spPr>
        <p:txBody>
          <a:bodyPr/>
          <a:lstStyle/>
          <a:p>
            <a:r>
              <a:rPr lang="de-DE" dirty="0"/>
              <a:t>Universitätsverwaltung</a:t>
            </a: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B16FF7A-3360-4FB3-9D20-2287FAC4DF28}"/>
              </a:ext>
            </a:extLst>
          </p:cNvPr>
          <p:cNvSpPr txBox="1"/>
          <p:nvPr/>
        </p:nvSpPr>
        <p:spPr>
          <a:xfrm>
            <a:off x="7121552" y="1628800"/>
            <a:ext cx="33669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Studierendensekretariat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Zentrale Studienberatung (ZSB)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Jobvermittlung für Studierende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Student Admission, Registration and Training in German Language (STARTING)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C8BFD07-C8B0-489D-B3A0-06D6BF1C7F65}"/>
              </a:ext>
            </a:extLst>
          </p:cNvPr>
          <p:cNvSpPr txBox="1"/>
          <p:nvPr/>
        </p:nvSpPr>
        <p:spPr>
          <a:xfrm>
            <a:off x="7121552" y="3030524"/>
            <a:ext cx="3287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International Student </a:t>
            </a:r>
            <a:r>
              <a:rPr lang="de-DE" sz="1400" dirty="0" err="1"/>
              <a:t>Affairs</a:t>
            </a:r>
            <a:r>
              <a:rPr lang="de-DE" sz="1400" dirty="0"/>
              <a:t> (ISA)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Welcome Center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59FE4D4-0186-4F60-B541-4C9ABD989041}"/>
              </a:ext>
            </a:extLst>
          </p:cNvPr>
          <p:cNvSpPr txBox="1"/>
          <p:nvPr/>
        </p:nvSpPr>
        <p:spPr>
          <a:xfrm>
            <a:off x="1804111" y="1950413"/>
            <a:ext cx="3147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Referat Studierendenservice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479F19E-310E-4BC4-AC59-E6C8BE39E61B}"/>
              </a:ext>
            </a:extLst>
          </p:cNvPr>
          <p:cNvSpPr txBox="1"/>
          <p:nvPr/>
        </p:nvSpPr>
        <p:spPr>
          <a:xfrm>
            <a:off x="1804111" y="4126672"/>
            <a:ext cx="3571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Stabsabteilung Finanzcontrolling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Stabsstelle Datenschutz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Stabsstelle Digitalisierung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3E1F431-A97D-4C89-8279-A7B6608F3E03}"/>
              </a:ext>
            </a:extLst>
          </p:cNvPr>
          <p:cNvSpPr txBox="1"/>
          <p:nvPr/>
        </p:nvSpPr>
        <p:spPr>
          <a:xfrm>
            <a:off x="1804111" y="3004912"/>
            <a:ext cx="39318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Referat International Office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5EECE377-C48C-448C-BCBC-B3CE371EE19D}"/>
              </a:ext>
            </a:extLst>
          </p:cNvPr>
          <p:cNvCxnSpPr>
            <a:cxnSpLocks/>
          </p:cNvCxnSpPr>
          <p:nvPr/>
        </p:nvCxnSpPr>
        <p:spPr>
          <a:xfrm>
            <a:off x="2567608" y="2217401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BC1E821-1643-4707-BEB0-CB83B8CA1604}"/>
              </a:ext>
            </a:extLst>
          </p:cNvPr>
          <p:cNvCxnSpPr>
            <a:cxnSpLocks/>
          </p:cNvCxnSpPr>
          <p:nvPr/>
        </p:nvCxnSpPr>
        <p:spPr>
          <a:xfrm>
            <a:off x="2567608" y="3285327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0CB3015B-EBD5-FE42-932F-A2C51568D208}"/>
              </a:ext>
            </a:extLst>
          </p:cNvPr>
          <p:cNvSpPr/>
          <p:nvPr/>
        </p:nvSpPr>
        <p:spPr>
          <a:xfrm>
            <a:off x="1801125" y="3573016"/>
            <a:ext cx="17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Stabsstellen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E133C03-6428-6347-A698-382073DAE85F}"/>
              </a:ext>
            </a:extLst>
          </p:cNvPr>
          <p:cNvSpPr/>
          <p:nvPr/>
        </p:nvSpPr>
        <p:spPr>
          <a:xfrm>
            <a:off x="812140" y="1628800"/>
            <a:ext cx="406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i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BDBAAB8-328D-4F46-B471-F45961BCA0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06" y="2744114"/>
            <a:ext cx="667283" cy="65938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0746DC-1B87-3D43-8BA6-08519D16A0B9}"/>
              </a:ext>
            </a:extLst>
          </p:cNvPr>
          <p:cNvSpPr/>
          <p:nvPr/>
        </p:nvSpPr>
        <p:spPr>
          <a:xfrm>
            <a:off x="1804111" y="1268760"/>
            <a:ext cx="1265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Referate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8F357F-07F9-1CF1-B614-599675BDAEE4}"/>
              </a:ext>
            </a:extLst>
          </p:cNvPr>
          <p:cNvSpPr txBox="1"/>
          <p:nvPr/>
        </p:nvSpPr>
        <p:spPr>
          <a:xfrm>
            <a:off x="1271464" y="5190291"/>
            <a:ext cx="9577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Ausgezeichnete Universitätsverwaltung („Quality Audit Science Administration“) unter anderem durch: kommunizierendes Qualitätsmanagement auf Grundlage insbesondere von Serviceversprechen, gelebter Kultur der Ermöglichung und verbindlicher Roadmap zur Digitalisierung der Verwaltungsprozesse bis zum Jahr 2025. 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80F501-ACCB-5F4A-A995-E6B9D7674C9A}"/>
              </a:ext>
            </a:extLst>
          </p:cNvPr>
          <p:cNvSpPr txBox="1"/>
          <p:nvPr/>
        </p:nvSpPr>
        <p:spPr>
          <a:xfrm>
            <a:off x="5591944" y="4124753"/>
            <a:ext cx="3571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Stabsstelle Informationssicherheit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Stabsstelle Innenrevision</a:t>
            </a:r>
          </a:p>
        </p:txBody>
      </p:sp>
    </p:spTree>
    <p:extLst>
      <p:ext uri="{BB962C8B-B14F-4D97-AF65-F5344CB8AC3E}">
        <p14:creationId xmlns:p14="http://schemas.microsoft.com/office/powerpoint/2010/main" val="20476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4061A-4FC2-F446-B996-1637F34E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485685"/>
            <a:ext cx="5688632" cy="2239459"/>
          </a:xfrm>
        </p:spPr>
        <p:txBody>
          <a:bodyPr/>
          <a:lstStyle/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 bold" panose="020F0702030404030204" pitchFamily="34" charset="0"/>
                <a:cs typeface="Calibri bold" panose="020F0702030404030204" pitchFamily="34" charset="0"/>
              </a:rPr>
              <a:t>Förderung der Idee des Europäischen Hochschulraumes, der Internationalität und Mobilität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 bold" panose="020F0702030404030204" pitchFamily="34" charset="0"/>
                <a:cs typeface="Calibri bold" panose="020F0702030404030204" pitchFamily="34" charset="0"/>
              </a:rPr>
              <a:t>Gelebte Qualitätskultur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 bold" panose="020F0702030404030204" pitchFamily="34" charset="0"/>
                <a:cs typeface="Calibri bold" panose="020F0702030404030204" pitchFamily="34" charset="0"/>
              </a:rPr>
              <a:t>Bekenntnis zu Diversität und Chancengleichheit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 bold" panose="020F0702030404030204" pitchFamily="34" charset="0"/>
                <a:cs typeface="Calibri bold" panose="020F0702030404030204" pitchFamily="34" charset="0"/>
              </a:rPr>
              <a:t>Prinzip der Partizipation und Mitverantwortung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8ACE24-15EE-214F-B094-65C24B4A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8570FF-B59B-EC4C-9129-B7E11811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11</a:t>
            </a:fld>
            <a:endParaRPr lang="de-DE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69028CF5-695C-2F4C-9A39-89D5A7163D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484000"/>
            <a:ext cx="5814000" cy="3674789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1E488D-22FB-8148-99B6-B494C0B9B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800" b="1" u="none" dirty="0">
                <a:solidFill>
                  <a:schemeClr val="accent3"/>
                </a:solidFill>
              </a:rPr>
              <a:t>Leitidee: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E009D18-F91B-1847-8B86-F67614A24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40552"/>
            <a:ext cx="10585176" cy="946859"/>
          </a:xfrm>
          <a:prstGeom prst="rect">
            <a:avLst/>
          </a:prstGeom>
        </p:spPr>
      </p:pic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E6DCC7C5-0923-FB7F-B778-4330581E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40376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2">
            <a:extLst>
              <a:ext uri="{FF2B5EF4-FFF2-40B4-BE49-F238E27FC236}">
                <a16:creationId xmlns:a16="http://schemas.microsoft.com/office/drawing/2014/main" id="{62B3C02A-351D-4610-AD47-BF3A4B202D0F}"/>
              </a:ext>
            </a:extLst>
          </p:cNvPr>
          <p:cNvSpPr txBox="1">
            <a:spLocks/>
          </p:cNvSpPr>
          <p:nvPr/>
        </p:nvSpPr>
        <p:spPr>
          <a:xfrm>
            <a:off x="551384" y="2007934"/>
            <a:ext cx="5832000" cy="108012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Standorte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6D63ECD-580E-4B5F-BB54-038CC362FB29}"/>
              </a:ext>
            </a:extLst>
          </p:cNvPr>
          <p:cNvSpPr txBox="1">
            <a:spLocks/>
          </p:cNvSpPr>
          <p:nvPr/>
        </p:nvSpPr>
        <p:spPr>
          <a:xfrm>
            <a:off x="551384" y="3284984"/>
            <a:ext cx="4248472" cy="3816424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Zwei-Standort-Strategie: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Campus Unteres Schloss im Herzen der Universitätsstadt Siegen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Campus auf dem Haardter Berg in Siegen-</a:t>
            </a:r>
            <a:r>
              <a:rPr lang="de-DE" b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Weidenau</a:t>
            </a: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 (Adolf-Reichwein-Straße, Hölderlin-Straße, Paul-</a:t>
            </a:r>
            <a:r>
              <a:rPr lang="de-DE" b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Bonatz</a:t>
            </a: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-Straße)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620A0C-25C2-8746-85F2-00FE071926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456" y="1443260"/>
            <a:ext cx="8087544" cy="5721865"/>
          </a:xfrm>
          <a:prstGeom prst="rect">
            <a:avLst/>
          </a:prstGeom>
        </p:spPr>
      </p:pic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F4DC2539-9768-078C-84AD-F47FF316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12</a:t>
            </a:fld>
            <a:endParaRPr lang="de-DE" dirty="0"/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6201FB47-B74D-37E2-9272-8CC51174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373831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1" y="1792398"/>
            <a:ext cx="5954382" cy="2524322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72" name="Titel 71">
            <a:extLst>
              <a:ext uri="{FF2B5EF4-FFF2-40B4-BE49-F238E27FC236}">
                <a16:creationId xmlns:a16="http://schemas.microsoft.com/office/drawing/2014/main" id="{8B7B7F89-CBEC-4A3F-9801-E4CCD3B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Campus Unteres Schloss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2525192"/>
            <a:ext cx="4896544" cy="111983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Zentral im Stadtzentrum gelegener Campus </a:t>
            </a:r>
            <a:b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in z. T. historischen Gebäuden mit 2021 eröffneter Mensa und modernem Hörsaalzentrum</a:t>
            </a:r>
          </a:p>
        </p:txBody>
      </p:sp>
      <p:pic>
        <p:nvPicPr>
          <p:cNvPr id="7" name="Grafik 6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5744C765-A4D4-497C-A2F6-D53727E70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048" y="1012899"/>
            <a:ext cx="8210719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1" y="1792398"/>
            <a:ext cx="5954382" cy="2524322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2204864"/>
            <a:ext cx="4824536" cy="216024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Umzug zweier weiterer Fakultäten in die Innenstadt 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Klimaneutrale Campus-Standorte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Hoher Mehrwert für die gesamte Stadt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Beitrag zur Mobilitätswende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63FEBB-A3CE-3A41-87A1-D6C44685C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9" y="1033448"/>
            <a:ext cx="8179326" cy="5779928"/>
          </a:xfrm>
          <a:prstGeom prst="rect">
            <a:avLst/>
          </a:prstGeom>
        </p:spPr>
      </p:pic>
      <p:sp>
        <p:nvSpPr>
          <p:cNvPr id="11" name="Titel 71">
            <a:extLst>
              <a:ext uri="{FF2B5EF4-FFF2-40B4-BE49-F238E27FC236}">
                <a16:creationId xmlns:a16="http://schemas.microsoft.com/office/drawing/2014/main" id="{0746D597-6A84-5040-BC10-55520C8C36A5}"/>
              </a:ext>
            </a:extLst>
          </p:cNvPr>
          <p:cNvSpPr txBox="1">
            <a:spLocks/>
          </p:cNvSpPr>
          <p:nvPr/>
        </p:nvSpPr>
        <p:spPr>
          <a:xfrm>
            <a:off x="554683" y="5085280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Ausführliche Information:</a:t>
            </a:r>
            <a:br>
              <a:rPr lang="de-DE" sz="2000" dirty="0"/>
            </a:br>
            <a:r>
              <a:rPr lang="de-DE" sz="2000" dirty="0">
                <a:solidFill>
                  <a:schemeClr val="accent3"/>
                </a:solidFill>
                <a:hlinkClick r:id="rId3"/>
              </a:rPr>
              <a:t>www.siegen-wissen-verbindet.de </a:t>
            </a:r>
            <a:endParaRPr lang="de-DE" sz="2000" dirty="0">
              <a:solidFill>
                <a:schemeClr val="accent3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4047FBD-AD1D-B84E-A012-B565E2BD07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358476"/>
            <a:ext cx="2742667" cy="9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1" y="1792398"/>
            <a:ext cx="5954382" cy="2524322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72" name="Titel 71">
            <a:extLst>
              <a:ext uri="{FF2B5EF4-FFF2-40B4-BE49-F238E27FC236}">
                <a16:creationId xmlns:a16="http://schemas.microsoft.com/office/drawing/2014/main" id="{8B7B7F89-CBEC-4A3F-9801-E4CCD3B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Campus Adolf-Reichwein-Straße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2453184"/>
            <a:ext cx="5256584" cy="111983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Aufwändig modernisierter Campus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mit renovierter Uni-Bibliothek und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moderner Mensa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80FD3D-D942-FA40-9346-9EB4EC9F6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8" y="1031612"/>
            <a:ext cx="8158640" cy="57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6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-1" y="1792398"/>
            <a:ext cx="5954383" cy="2524323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72" name="Titel 71">
            <a:extLst>
              <a:ext uri="{FF2B5EF4-FFF2-40B4-BE49-F238E27FC236}">
                <a16:creationId xmlns:a16="http://schemas.microsoft.com/office/drawing/2014/main" id="{8B7B7F89-CBEC-4A3F-9801-E4CCD3B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Forschungszentrum „INCYTE“ (geplante Fertigstellung 2024)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1916832"/>
            <a:ext cx="5112568" cy="208823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sz="1950" b="0" dirty="0"/>
              <a:t>Modernes Forschungszentrum: Interdisziplinäres Laborgebäude für Nanoanalytik, Nanochemie &amp; Cyber-physische Sensortechnologien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50" b="0" dirty="0"/>
              <a:t>Nutzfläche von etwa 5.200 m²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50" b="0" dirty="0"/>
              <a:t>Präparations- und Syntheselabore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50" b="0" dirty="0"/>
              <a:t>Reinraum für die Sensorentwicklung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50" b="0" dirty="0"/>
              <a:t>S2-Labore</a:t>
            </a:r>
            <a:endParaRPr lang="de-DE" sz="1950" b="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6C47B0-CF61-714E-9192-7F818BD6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276" y="1340768"/>
            <a:ext cx="8350500" cy="59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1" y="1792398"/>
            <a:ext cx="5954382" cy="2524322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72" name="Titel 71">
            <a:extLst>
              <a:ext uri="{FF2B5EF4-FFF2-40B4-BE49-F238E27FC236}">
                <a16:creationId xmlns:a16="http://schemas.microsoft.com/office/drawing/2014/main" id="{8B7B7F89-CBEC-4A3F-9801-E4CCD3B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Standorte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2204864"/>
            <a:ext cx="5256584" cy="196784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Emmy Noether-Campus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Brauhaus 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Campus Hölderlinstraße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Artur-Woll-Haus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Campus Paul-</a:t>
            </a:r>
            <a:r>
              <a:rPr lang="de-DE" b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Bonatz</a:t>
            </a: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-Straße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67EF3D-46BF-7E4C-B250-EB4E44D28E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3" y="1297329"/>
            <a:ext cx="8305528" cy="58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6614248" cy="576064"/>
          </a:xfrm>
        </p:spPr>
        <p:txBody>
          <a:bodyPr>
            <a:noAutofit/>
          </a:bodyPr>
          <a:lstStyle/>
          <a:p>
            <a:r>
              <a:rPr lang="de-DE" dirty="0"/>
              <a:t>Forschung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708920"/>
            <a:ext cx="6014604" cy="3816424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Profilbereiche: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Medien und Kultur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Bildung und Soziales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Sensorik und Visual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Materie und Quantensysteme</a:t>
            </a:r>
            <a:br>
              <a:rPr lang="de-DE" dirty="0"/>
            </a:br>
            <a:endParaRPr lang="de-DE" dirty="0"/>
          </a:p>
          <a:p>
            <a:r>
              <a:rPr lang="de-DE" dirty="0">
                <a:solidFill>
                  <a:srgbClr val="00B0F0"/>
                </a:solidFill>
              </a:rPr>
              <a:t>Kompetenzbereiche: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Smartes Arbeiten und smarter Alltag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Nanotechnologie und neue Materialien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Gesundheitsforschung und Alternsforschung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DEE94F35-EE21-A24E-9DC1-40928E5336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CD3703-1E15-8C1D-4FC4-80D5174A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8ABBCB55-0A95-1DA8-2A61-CB19091E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107762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5854B99-5BF5-4909-B14B-07FA889C9DA0}"/>
              </a:ext>
            </a:extLst>
          </p:cNvPr>
          <p:cNvSpPr/>
          <p:nvPr/>
        </p:nvSpPr>
        <p:spPr>
          <a:xfrm>
            <a:off x="8298000" y="1095652"/>
            <a:ext cx="3892768" cy="5054332"/>
          </a:xfrm>
          <a:custGeom>
            <a:avLst/>
            <a:gdLst>
              <a:gd name="connsiteX0" fmla="*/ 3371228 w 3371227"/>
              <a:gd name="connsiteY0" fmla="*/ 0 h 4377168"/>
              <a:gd name="connsiteX1" fmla="*/ 1593131 w 3371227"/>
              <a:gd name="connsiteY1" fmla="*/ 0 h 4377168"/>
              <a:gd name="connsiteX2" fmla="*/ 0 w 3371227"/>
              <a:gd name="connsiteY2" fmla="*/ 4377168 h 4377168"/>
              <a:gd name="connsiteX3" fmla="*/ 3370338 w 3371227"/>
              <a:gd name="connsiteY3" fmla="*/ 4377168 h 4377168"/>
              <a:gd name="connsiteX4" fmla="*/ 3371228 w 3371227"/>
              <a:gd name="connsiteY4" fmla="*/ 4374753 h 4377168"/>
              <a:gd name="connsiteX5" fmla="*/ 3371228 w 3371227"/>
              <a:gd name="connsiteY5" fmla="*/ 0 h 43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1227" h="4377168">
                <a:moveTo>
                  <a:pt x="3371228" y="0"/>
                </a:moveTo>
                <a:lnTo>
                  <a:pt x="1593131" y="0"/>
                </a:lnTo>
                <a:lnTo>
                  <a:pt x="0" y="4377168"/>
                </a:lnTo>
                <a:lnTo>
                  <a:pt x="3370338" y="4377168"/>
                </a:lnTo>
                <a:lnTo>
                  <a:pt x="3371228" y="4374753"/>
                </a:lnTo>
                <a:lnTo>
                  <a:pt x="3371228" y="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DD02E84-A03B-4272-B1A2-DEC64FF17228}"/>
              </a:ext>
            </a:extLst>
          </p:cNvPr>
          <p:cNvSpPr/>
          <p:nvPr/>
        </p:nvSpPr>
        <p:spPr>
          <a:xfrm>
            <a:off x="-1" y="1590508"/>
            <a:ext cx="9840553" cy="4171840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BA6AEC-A953-4460-89DE-055FEC8F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964011"/>
            <a:ext cx="11088000" cy="431944"/>
          </a:xfrm>
        </p:spPr>
        <p:txBody>
          <a:bodyPr/>
          <a:lstStyle/>
          <a:p>
            <a:r>
              <a:rPr lang="de-DE" dirty="0"/>
              <a:t>3 DFG-Sonderforschungsbereiche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7BA12D-C85C-41D8-9397-F0780A97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997BB-A3FC-414B-B1DD-F6AAC355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3FD0F6-CFF1-4D0F-926F-D47839BB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98B1E4-B7D4-43BE-A5C0-EB7519391E7E}"/>
              </a:ext>
            </a:extLst>
          </p:cNvPr>
          <p:cNvSpPr txBox="1">
            <a:spLocks/>
          </p:cNvSpPr>
          <p:nvPr/>
        </p:nvSpPr>
        <p:spPr>
          <a:xfrm>
            <a:off x="551392" y="2539971"/>
            <a:ext cx="6480711" cy="2689229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SFB 1473: Transformationen des Populären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SFB 1187: Medien der Kooperation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SFB/TRR 257: Phänomenologische Elementarteilchenphysik nach der </a:t>
            </a:r>
            <a:r>
              <a:rPr lang="de-DE" dirty="0" err="1">
                <a:solidFill>
                  <a:schemeClr val="bg1"/>
                </a:solidFill>
              </a:rPr>
              <a:t>Higgs</a:t>
            </a:r>
            <a:r>
              <a:rPr lang="de-DE" dirty="0">
                <a:solidFill>
                  <a:schemeClr val="bg1"/>
                </a:solidFill>
              </a:rPr>
              <a:t>-Entdeckung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0" lvl="2" indent="0">
              <a:buNone/>
            </a:pPr>
            <a:r>
              <a:rPr lang="de-DE" sz="2800" b="1" dirty="0">
                <a:solidFill>
                  <a:schemeClr val="accent2"/>
                </a:solidFill>
              </a:rPr>
              <a:t>DFG-Graduiertenkolleg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2493: Folgen Sozialer Hilfen</a:t>
            </a:r>
          </a:p>
          <a:p>
            <a:pPr marL="0" lvl="2" indent="0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EEAE4C2-5D72-4B27-BEBD-A56A4CD69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445" y="1772816"/>
            <a:ext cx="3676983" cy="3676983"/>
          </a:xfrm>
          <a:prstGeom prst="rect">
            <a:avLst/>
          </a:prstGeom>
        </p:spPr>
      </p:pic>
      <p:sp>
        <p:nvSpPr>
          <p:cNvPr id="9" name="Titel 35">
            <a:extLst>
              <a:ext uri="{FF2B5EF4-FFF2-40B4-BE49-F238E27FC236}">
                <a16:creationId xmlns:a16="http://schemas.microsoft.com/office/drawing/2014/main" id="{E5BD8E6F-988E-4A41-BBE6-0C6D8A5333FF}"/>
              </a:ext>
            </a:extLst>
          </p:cNvPr>
          <p:cNvSpPr txBox="1">
            <a:spLocks/>
          </p:cNvSpPr>
          <p:nvPr/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Forschung</a:t>
            </a:r>
          </a:p>
        </p:txBody>
      </p:sp>
    </p:spTree>
    <p:extLst>
      <p:ext uri="{BB962C8B-B14F-4D97-AF65-F5344CB8AC3E}">
        <p14:creationId xmlns:p14="http://schemas.microsoft.com/office/powerpoint/2010/main" val="210628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Universität Siegen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48CA2B-9F6A-4377-869B-4AFD9F4CD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72" y="4005064"/>
            <a:ext cx="2880000" cy="288000"/>
          </a:xfrm>
        </p:spPr>
        <p:txBody>
          <a:bodyPr/>
          <a:lstStyle/>
          <a:p>
            <a:r>
              <a:rPr lang="de-DE" dirty="0"/>
              <a:t>Stand: Oktober 2022</a:t>
            </a:r>
          </a:p>
        </p:txBody>
      </p:sp>
    </p:spTree>
    <p:extLst>
      <p:ext uri="{BB962C8B-B14F-4D97-AF65-F5344CB8AC3E}">
        <p14:creationId xmlns:p14="http://schemas.microsoft.com/office/powerpoint/2010/main" val="333039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C004693F-EBF4-4480-80E0-5AF0082477CA}"/>
              </a:ext>
            </a:extLst>
          </p:cNvPr>
          <p:cNvSpPr/>
          <p:nvPr/>
        </p:nvSpPr>
        <p:spPr>
          <a:xfrm>
            <a:off x="8298000" y="1095652"/>
            <a:ext cx="3892768" cy="5054332"/>
          </a:xfrm>
          <a:custGeom>
            <a:avLst/>
            <a:gdLst>
              <a:gd name="connsiteX0" fmla="*/ 3371228 w 3371227"/>
              <a:gd name="connsiteY0" fmla="*/ 0 h 4377168"/>
              <a:gd name="connsiteX1" fmla="*/ 1593131 w 3371227"/>
              <a:gd name="connsiteY1" fmla="*/ 0 h 4377168"/>
              <a:gd name="connsiteX2" fmla="*/ 0 w 3371227"/>
              <a:gd name="connsiteY2" fmla="*/ 4377168 h 4377168"/>
              <a:gd name="connsiteX3" fmla="*/ 3370338 w 3371227"/>
              <a:gd name="connsiteY3" fmla="*/ 4377168 h 4377168"/>
              <a:gd name="connsiteX4" fmla="*/ 3371228 w 3371227"/>
              <a:gd name="connsiteY4" fmla="*/ 4374753 h 4377168"/>
              <a:gd name="connsiteX5" fmla="*/ 3371228 w 3371227"/>
              <a:gd name="connsiteY5" fmla="*/ 0 h 43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1227" h="4377168">
                <a:moveTo>
                  <a:pt x="3371228" y="0"/>
                </a:moveTo>
                <a:lnTo>
                  <a:pt x="1593131" y="0"/>
                </a:lnTo>
                <a:lnTo>
                  <a:pt x="0" y="4377168"/>
                </a:lnTo>
                <a:lnTo>
                  <a:pt x="3370338" y="4377168"/>
                </a:lnTo>
                <a:lnTo>
                  <a:pt x="3371228" y="4374753"/>
                </a:lnTo>
                <a:lnTo>
                  <a:pt x="3371228" y="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D6154862-DD29-42E9-97BF-8D8830018257}"/>
              </a:ext>
            </a:extLst>
          </p:cNvPr>
          <p:cNvSpPr/>
          <p:nvPr/>
        </p:nvSpPr>
        <p:spPr>
          <a:xfrm>
            <a:off x="-1" y="1590508"/>
            <a:ext cx="9840553" cy="4171840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7BA12D-C85C-41D8-9397-F0780A97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997BB-A3FC-414B-B1DD-F6AAC355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3FD0F6-CFF1-4D0F-926F-D47839BB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87343F5-6F8D-4FFD-BF94-204426F2C559}"/>
              </a:ext>
            </a:extLst>
          </p:cNvPr>
          <p:cNvSpPr txBox="1"/>
          <p:nvPr/>
        </p:nvSpPr>
        <p:spPr>
          <a:xfrm>
            <a:off x="551384" y="2488828"/>
            <a:ext cx="77466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de-DE" sz="2800" b="1" dirty="0"/>
              <a:t>Wissenschaftliche Nachwuchsförderung u.a. durch</a:t>
            </a:r>
          </a:p>
          <a:p>
            <a:pPr marL="0" lvl="2"/>
            <a:endParaRPr lang="de-DE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Graduiertenzentrum „House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Young Talents“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Women Career Service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Hochschulinterne Nachwuchspreise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Frauenspezifisches Mentoring Siegen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4" name="Grafik 13" descr="Ein Bild, das Text, Tisch, Arbeitstisch enthält.&#10;&#10;Automatisch generierte Beschreibung">
            <a:extLst>
              <a:ext uri="{FF2B5EF4-FFF2-40B4-BE49-F238E27FC236}">
                <a16:creationId xmlns:a16="http://schemas.microsoft.com/office/drawing/2014/main" id="{D0106072-3BEE-4B20-B22F-DBF2485DEE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36" y="2377115"/>
            <a:ext cx="3284133" cy="3284133"/>
          </a:xfrm>
          <a:prstGeom prst="rect">
            <a:avLst/>
          </a:prstGeom>
        </p:spPr>
      </p:pic>
      <p:sp>
        <p:nvSpPr>
          <p:cNvPr id="8" name="Titel 35">
            <a:extLst>
              <a:ext uri="{FF2B5EF4-FFF2-40B4-BE49-F238E27FC236}">
                <a16:creationId xmlns:a16="http://schemas.microsoft.com/office/drawing/2014/main" id="{AB56016C-9F64-3042-8A20-ADFD8C04663D}"/>
              </a:ext>
            </a:extLst>
          </p:cNvPr>
          <p:cNvSpPr txBox="1">
            <a:spLocks/>
          </p:cNvSpPr>
          <p:nvPr/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Forschung</a:t>
            </a:r>
          </a:p>
        </p:txBody>
      </p:sp>
    </p:spTree>
    <p:extLst>
      <p:ext uri="{BB962C8B-B14F-4D97-AF65-F5344CB8AC3E}">
        <p14:creationId xmlns:p14="http://schemas.microsoft.com/office/powerpoint/2010/main" val="18297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6614248" cy="576064"/>
          </a:xfrm>
        </p:spPr>
        <p:txBody>
          <a:bodyPr>
            <a:noAutofit/>
          </a:bodyPr>
          <a:lstStyle/>
          <a:p>
            <a:r>
              <a:rPr lang="de-DE" dirty="0"/>
              <a:t>Internationale Ausrichtung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212976"/>
            <a:ext cx="6014604" cy="23762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Über 200 Hochschulpartnerschaften für Austausche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Stipendien für den Erasmus+ Raum und Übersee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2.427 ausländische Studierende aus über 100 Ländern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12 Erasmus+ Kooperationsprojekte (KA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European University ATHENA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International Office / Welcome Center</a:t>
            </a:r>
          </a:p>
        </p:txBody>
      </p:sp>
      <p:pic>
        <p:nvPicPr>
          <p:cNvPr id="7" name="Bildplatzhalter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F5FB3744-E6B9-4744-B5A8-0053A09E7C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CF9560-CC55-9BA7-CE8E-83407C64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D6B06C95-A85B-F660-37D5-CFA8EF29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274799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59EC742A-DB6D-4595-B6F9-13370470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772816"/>
            <a:ext cx="5832000" cy="936104"/>
          </a:xfrm>
        </p:spPr>
        <p:txBody>
          <a:bodyPr>
            <a:normAutofit/>
          </a:bodyPr>
          <a:lstStyle/>
          <a:p>
            <a:r>
              <a:rPr lang="de-DE" dirty="0"/>
              <a:t>Wissenstransfer</a:t>
            </a: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53740D32-EE1C-4629-8C60-1DC384492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068960"/>
            <a:ext cx="5688632" cy="3672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Transfer wissenschaftlicher Erkenntnisse, Lösungen und Methoden in Bildung, Wirtschaft, Kultur und Gesellschaft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Verständnis von Wissenskoproduktion als bi-direktionaler Prozess (aus der Forschung an die Region und aus der Region an die Forschung)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Gegenseitige Stärkung von Wissenschaft und Gesellschaft, um die tiefgreifenden Herausforderungen des sozialen, wirtschaftlichen und kulturellen Wandels zukunftsorientiert aufzugreifen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</p:txBody>
      </p:sp>
      <p:pic>
        <p:nvPicPr>
          <p:cNvPr id="3" name="Grafik 2" descr="Ein Bild, das Gebäude, Fenster enthält.&#10;&#10;Automatisch generierte Beschreibung">
            <a:extLst>
              <a:ext uri="{FF2B5EF4-FFF2-40B4-BE49-F238E27FC236}">
                <a16:creationId xmlns:a16="http://schemas.microsoft.com/office/drawing/2014/main" id="{39847E9E-7360-4E51-996A-80D9F02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900" y="0"/>
            <a:ext cx="8618099" cy="6093296"/>
          </a:xfrm>
          <a:prstGeom prst="rect">
            <a:avLst/>
          </a:prstGeom>
        </p:spPr>
      </p:pic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460168E9-D418-CBAE-1564-8A693AC9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0AAD3D58-731F-3258-24C7-980028A1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262363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Wissenstransfer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F0EA9A-6F83-495A-BE4B-B66F434701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239" y="1854799"/>
            <a:ext cx="1753549" cy="26336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DF1E1D2-15FE-4154-95B3-1EEE205F101C}"/>
              </a:ext>
            </a:extLst>
          </p:cNvPr>
          <p:cNvSpPr txBox="1">
            <a:spLocks/>
          </p:cNvSpPr>
          <p:nvPr/>
        </p:nvSpPr>
        <p:spPr>
          <a:xfrm>
            <a:off x="1960783" y="1529288"/>
            <a:ext cx="2725816" cy="3600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BürgerInnen &amp; Region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E6F2ACB-7EE4-475E-98DD-DA6E4C1B4D4A}"/>
              </a:ext>
            </a:extLst>
          </p:cNvPr>
          <p:cNvSpPr txBox="1">
            <a:spLocks/>
          </p:cNvSpPr>
          <p:nvPr/>
        </p:nvSpPr>
        <p:spPr>
          <a:xfrm>
            <a:off x="7900964" y="2354631"/>
            <a:ext cx="2725816" cy="3600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Industrie &amp; Wirtschaft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6B1AFE3-8AA8-4709-A9A8-82A39FC177A7}"/>
              </a:ext>
            </a:extLst>
          </p:cNvPr>
          <p:cNvSpPr txBox="1">
            <a:spLocks/>
          </p:cNvSpPr>
          <p:nvPr/>
        </p:nvSpPr>
        <p:spPr>
          <a:xfrm>
            <a:off x="1021536" y="4538526"/>
            <a:ext cx="3095182" cy="3600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Alumni &amp; Gründer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65C84407-0BEF-4892-9D67-28EE05F00ECC}"/>
              </a:ext>
            </a:extLst>
          </p:cNvPr>
          <p:cNvSpPr txBox="1">
            <a:spLocks/>
          </p:cNvSpPr>
          <p:nvPr/>
        </p:nvSpPr>
        <p:spPr>
          <a:xfrm>
            <a:off x="7900964" y="2714671"/>
            <a:ext cx="4099692" cy="2082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Automotive Center Südwestfalen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Forschungs- und Entwicklungsprojekte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Forschungspartner Smarte Demonstrationsfabrik Siegen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Duales Studium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Drehgestell-Technikzentrum </a:t>
            </a:r>
            <a:br>
              <a:rPr lang="de-DE" sz="1800" dirty="0"/>
            </a:br>
            <a:r>
              <a:rPr lang="de-DE" sz="1800" dirty="0"/>
              <a:t>Bombardier und Universität Siegen</a:t>
            </a:r>
          </a:p>
          <a:p>
            <a:endParaRPr lang="de-DE" sz="1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019451C-9A22-44FD-A422-E792D9309462}"/>
              </a:ext>
            </a:extLst>
          </p:cNvPr>
          <p:cNvSpPr txBox="1"/>
          <p:nvPr/>
        </p:nvSpPr>
        <p:spPr>
          <a:xfrm>
            <a:off x="1127448" y="5034934"/>
            <a:ext cx="2207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connectUS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Entrepreneurship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Startpunkt 57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771A68-DFA6-4353-A0D8-09F8EE0F30B2}"/>
              </a:ext>
            </a:extLst>
          </p:cNvPr>
          <p:cNvSpPr txBox="1"/>
          <p:nvPr/>
        </p:nvSpPr>
        <p:spPr>
          <a:xfrm>
            <a:off x="1960783" y="1844824"/>
            <a:ext cx="31746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Haus der Wissenschaft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Mittwochsakademie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Forum Siegen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Region im Dialog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Kinderuni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Offene Uni –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Study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63A4F51-DA79-4E3E-A3FC-A3C4BF6AC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862791"/>
            <a:ext cx="1639241" cy="163924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349D0FF-EB42-4160-932F-A23EAAC60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2043" y="3637174"/>
            <a:ext cx="1013393" cy="95738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40B169C-4D9A-4FF5-AF10-3D89E59070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8929">
            <a:off x="2851522" y="4111796"/>
            <a:ext cx="1913618" cy="1913618"/>
          </a:xfrm>
          <a:prstGeom prst="rect">
            <a:avLst/>
          </a:prstGeom>
        </p:spPr>
      </p:pic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854F0242-C105-4917-9FD9-73337FA0D56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116788" y="3171605"/>
            <a:ext cx="227802" cy="33042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A671F6E5-CAFC-4F99-B545-AF9AF3661E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45795" y="3581167"/>
            <a:ext cx="1311201" cy="101339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D9085AF4-E1C2-4BFC-8A2F-0B6442991D3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60315" y="-748644"/>
            <a:ext cx="333503" cy="5000157"/>
          </a:xfrm>
          <a:prstGeom prst="bentConnector3">
            <a:avLst>
              <a:gd name="adj1" fmla="val -98406"/>
            </a:avLst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24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576064"/>
          </a:xfrm>
        </p:spPr>
        <p:txBody>
          <a:bodyPr>
            <a:normAutofit/>
          </a:bodyPr>
          <a:lstStyle/>
          <a:p>
            <a:r>
              <a:rPr lang="de-DE" sz="2800" dirty="0"/>
              <a:t>Service-Einrichtungen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564904"/>
            <a:ext cx="5544000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Universitätsbibliothek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 err="1"/>
              <a:t>Alumniverbund</a:t>
            </a:r>
            <a:endParaRPr lang="de-DE" sz="19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Career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Dual Career 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Familienservicebüro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Entrepreneurship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 err="1"/>
              <a:t>Gestu_S</a:t>
            </a:r>
            <a:r>
              <a:rPr lang="de-DE" sz="1900" b="0" dirty="0"/>
              <a:t> - Zentrum Gender Studies Siegen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Jobvermittlung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Sprachenzentrum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Namenberatung / Sprachberatung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Zentrum für Informations- und Medientechnologie (ZIMT)</a:t>
            </a:r>
          </a:p>
          <a:p>
            <a:endParaRPr lang="de-DE" sz="1900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3538778-3E97-694C-8EB1-467296EA9C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631E77-EA11-1207-11A7-49235825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24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4B933B2A-EF63-A342-B1CB-5E4F169B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3634026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8BF3-BE5B-4A61-99D9-393B64A3F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Diversity</a:t>
            </a:r>
            <a:r>
              <a:rPr lang="de-DE" dirty="0"/>
              <a:t> &amp;</a:t>
            </a:r>
            <a:br>
              <a:rPr lang="de-DE" dirty="0"/>
            </a:br>
            <a:r>
              <a:rPr lang="de-DE" dirty="0"/>
              <a:t>Chancengleichheit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237DFB-2E56-4C0A-9F98-19B2E2B2F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608512" cy="27363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Förderung der Gleichstellung von Männern und Frauen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Vereinbarkeit von Familie und Beruf / Studium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Abbau von Benachteiligungen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Beratung und Unterstützung von Beschäftigten und Studierenden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Förderung von Vielfalt an der Universität hinsichtlich Geschlecht, kultureller und </a:t>
            </a:r>
            <a:br>
              <a:rPr lang="de-DE" sz="1600" dirty="0"/>
            </a:br>
            <a:r>
              <a:rPr lang="de-DE" sz="1600" dirty="0"/>
              <a:t>sozialer Herkunft, Bildungsherkunft oder </a:t>
            </a:r>
            <a:br>
              <a:rPr lang="de-DE" sz="1600" dirty="0"/>
            </a:br>
            <a:r>
              <a:rPr lang="de-DE" sz="1600" dirty="0"/>
              <a:t>der Lebensumstände</a:t>
            </a:r>
          </a:p>
        </p:txBody>
      </p:sp>
      <p:pic>
        <p:nvPicPr>
          <p:cNvPr id="16" name="Bildplatzhalter 15" descr="Ein Bild, das Text, Flugzeug enthält.&#10;&#10;Automatisch generierte Beschreibung">
            <a:extLst>
              <a:ext uri="{FF2B5EF4-FFF2-40B4-BE49-F238E27FC236}">
                <a16:creationId xmlns:a16="http://schemas.microsoft.com/office/drawing/2014/main" id="{47FFD7D7-FE12-45FB-B6C4-67E11DAE76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9633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8BF3-BE5B-4A61-99D9-393B64A3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246096" cy="1440160"/>
          </a:xfrm>
        </p:spPr>
        <p:txBody>
          <a:bodyPr>
            <a:normAutofit/>
          </a:bodyPr>
          <a:lstStyle/>
          <a:p>
            <a:r>
              <a:rPr lang="de-DE" sz="4350" dirty="0"/>
              <a:t>Nachhaltigkeits-Leitbild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237DFB-2E56-4C0A-9F98-19B2E2B2F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573016"/>
            <a:ext cx="4608512" cy="2808312"/>
          </a:xfrm>
        </p:spPr>
        <p:txBody>
          <a:bodyPr/>
          <a:lstStyle/>
          <a:p>
            <a:r>
              <a:rPr lang="de-DE" dirty="0"/>
              <a:t>Die Universität Siegen 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verfolgt Nachhaltigkeit in der Forschung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verankert Nachhaltigkeit in der Lehre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stärkt ihr eigenes nachhaltiges Handeln und </a:t>
            </a:r>
            <a:br>
              <a:rPr lang="de-DE" sz="1600" dirty="0"/>
            </a:br>
            <a:r>
              <a:rPr lang="de-DE" sz="1600" dirty="0"/>
              <a:t>die Nachhaltigkeit ihrer Infrastrukturen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transferiert den Nachhaltigkeitsgedanken in </a:t>
            </a:r>
            <a:br>
              <a:rPr lang="de-DE" sz="1600" dirty="0"/>
            </a:br>
            <a:r>
              <a:rPr lang="de-DE" sz="1600" dirty="0"/>
              <a:t>ihr regionales Umfeld und bezieht dessen Selbstverständnis mit ein</a:t>
            </a:r>
          </a:p>
        </p:txBody>
      </p:sp>
      <p:pic>
        <p:nvPicPr>
          <p:cNvPr id="7" name="Bildplatzhalter 6" descr="Ein Bild, das Baum, Pflanze, draußen, grün enthält.&#10;&#10;Automatisch generierte Beschreibung">
            <a:extLst>
              <a:ext uri="{FF2B5EF4-FFF2-40B4-BE49-F238E27FC236}">
                <a16:creationId xmlns:a16="http://schemas.microsoft.com/office/drawing/2014/main" id="{C4DEEE74-0C50-7237-F4EF-DD987C33C5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053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8BF3-BE5B-4A61-99D9-393B64A3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246096" cy="720080"/>
          </a:xfrm>
        </p:spPr>
        <p:txBody>
          <a:bodyPr>
            <a:normAutofit/>
          </a:bodyPr>
          <a:lstStyle/>
          <a:p>
            <a:r>
              <a:rPr lang="de-DE" dirty="0"/>
              <a:t>Zertifikate</a:t>
            </a:r>
            <a:endParaRPr lang="de-DE" sz="43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DEB2E9-4D12-27AC-83C5-33302AF7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106" y="297656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AC6484-F2BE-D0AD-726C-8E7E43AD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658" y="302344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703FBA9-1D16-4887-9889-4B8EF320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038895"/>
            <a:ext cx="1009650" cy="7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EA610D1-B1C8-3BCF-221E-72121C65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500884"/>
            <a:ext cx="990824" cy="9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D665532-1557-2305-FD38-8DA7F471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106" y="445708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4FA66C2-B53D-0518-00AB-99255C49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6555" y="3024187"/>
            <a:ext cx="11620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BE798E7-D7DA-1F20-1126-E3F426CE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916" y="4614980"/>
            <a:ext cx="128909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3C69574-9E06-AE3C-5FE2-C1D48199C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9784" y="4301975"/>
            <a:ext cx="1255592" cy="14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DAE043A4-ED61-F90E-C836-E512D147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27</a:t>
            </a:fld>
            <a:endParaRPr lang="de-DE" dirty="0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49EF576-0BFF-87B2-2976-113D8DDD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2351212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0B361-1AC9-4AB1-BFC8-CC4254CBD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Studieren an der Universität Siegen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3C61B2-BFAD-48EB-ABB1-37A1BB7CD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Bachelor- / Masterstudiengänge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Internationale Studiengänge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Zusatzqualifikationen für Studierende</a:t>
            </a:r>
          </a:p>
        </p:txBody>
      </p:sp>
      <p:pic>
        <p:nvPicPr>
          <p:cNvPr id="8" name="Bildplatzhalter 7" descr="Ein Bild, das Person, draußen, Boden enthält.&#10;&#10;Automatisch generierte Beschreibung">
            <a:extLst>
              <a:ext uri="{FF2B5EF4-FFF2-40B4-BE49-F238E27FC236}">
                <a16:creationId xmlns:a16="http://schemas.microsoft.com/office/drawing/2014/main" id="{2A35C9F9-0301-4128-9C0F-5DA4A49AC4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el 71">
            <a:extLst>
              <a:ext uri="{FF2B5EF4-FFF2-40B4-BE49-F238E27FC236}">
                <a16:creationId xmlns:a16="http://schemas.microsoft.com/office/drawing/2014/main" id="{0AF9BABD-2255-E5E2-C6D9-2AFFA4994B0A}"/>
              </a:ext>
            </a:extLst>
          </p:cNvPr>
          <p:cNvSpPr txBox="1">
            <a:spLocks/>
          </p:cNvSpPr>
          <p:nvPr/>
        </p:nvSpPr>
        <p:spPr>
          <a:xfrm>
            <a:off x="554683" y="5624239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bg1"/>
                </a:solidFill>
              </a:rPr>
              <a:t>Alle Infos finden Sie auf: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www.studieren-siegen.de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DDB376-B20E-4CF9-39C8-EFDC5128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28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5328F1BE-3412-ED71-A561-A8C18B86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933173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D181662D-7665-48D9-B026-6CF8CDD25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936104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Studieren an der </a:t>
            </a:r>
            <a:br>
              <a:rPr lang="de-DE" sz="3200" dirty="0"/>
            </a:br>
            <a:r>
              <a:rPr lang="de-DE" sz="3200" dirty="0"/>
              <a:t>Universität Siegen</a:t>
            </a:r>
          </a:p>
        </p:txBody>
      </p:sp>
      <p:sp>
        <p:nvSpPr>
          <p:cNvPr id="21" name="Untertitel 20">
            <a:extLst>
              <a:ext uri="{FF2B5EF4-FFF2-40B4-BE49-F238E27FC236}">
                <a16:creationId xmlns:a16="http://schemas.microsoft.com/office/drawing/2014/main" id="{3E00914A-7B3D-4D60-B61C-55C364822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212976"/>
            <a:ext cx="4176464" cy="20878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Online-Bewerbung und  Einschreibung im Online-Portal unisono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Informationsangebote zur Studienwahl / Studienfinanzierung und Unterstützung durch die Zentrale Studienberatung</a:t>
            </a:r>
          </a:p>
          <a:p>
            <a:endParaRPr lang="de-DE" dirty="0"/>
          </a:p>
        </p:txBody>
      </p:sp>
      <p:pic>
        <p:nvPicPr>
          <p:cNvPr id="9" name="Bildplatzhalter 8" descr="Ein Bild, das Person, Boden, Personen enthält.&#10;&#10;Automatisch generierte Beschreibung">
            <a:extLst>
              <a:ext uri="{FF2B5EF4-FFF2-40B4-BE49-F238E27FC236}">
                <a16:creationId xmlns:a16="http://schemas.microsoft.com/office/drawing/2014/main" id="{77E3E056-AEC8-4834-9355-C6EAE6B187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810" y="-1"/>
            <a:ext cx="7751190" cy="6858000"/>
          </a:xfrm>
        </p:spPr>
      </p:pic>
    </p:spTree>
    <p:extLst>
      <p:ext uri="{BB962C8B-B14F-4D97-AF65-F5344CB8AC3E}">
        <p14:creationId xmlns:p14="http://schemas.microsoft.com/office/powerpoint/2010/main" val="182732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6A2F5F0-80F2-E245-8BF3-0851B423D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1344538"/>
            <a:ext cx="1242228" cy="194044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9948CEA9-32B9-4BA6-91A0-C2D7543D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Universitätsstadt Siegen</a:t>
            </a:r>
            <a:br>
              <a:rPr lang="de-DE" dirty="0"/>
            </a:br>
            <a:r>
              <a:rPr lang="de-DE" dirty="0"/>
              <a:t>Lage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CEA89B1-F87F-4E15-A8C3-04F018B7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pic>
        <p:nvPicPr>
          <p:cNvPr id="11" name="Grafik 10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E379370-60F2-4A0A-9BFB-C3CE687841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014" y="366886"/>
            <a:ext cx="5298820" cy="6093296"/>
          </a:xfrm>
          <a:prstGeom prst="rect">
            <a:avLst/>
          </a:prstGeom>
        </p:spPr>
      </p:pic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33FE84B7-1BD1-4483-9E49-2AE9D3EC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3E4F9076-0E2C-4C6D-AF26-FF2A3EBF853E}" type="datetime4">
              <a:rPr lang="de-DE" smtClean="0"/>
              <a:t>31. Oktober 2022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5971539-E609-E840-83B6-E057AA4F79B3}"/>
              </a:ext>
            </a:extLst>
          </p:cNvPr>
          <p:cNvSpPr/>
          <p:nvPr/>
        </p:nvSpPr>
        <p:spPr>
          <a:xfrm>
            <a:off x="6744072" y="3269518"/>
            <a:ext cx="432048" cy="159482"/>
          </a:xfrm>
          <a:prstGeom prst="rect">
            <a:avLst/>
          </a:prstGeom>
          <a:solidFill>
            <a:schemeClr val="accent3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krümmte Verbindung 3">
            <a:extLst>
              <a:ext uri="{FF2B5EF4-FFF2-40B4-BE49-F238E27FC236}">
                <a16:creationId xmlns:a16="http://schemas.microsoft.com/office/drawing/2014/main" id="{B8B45E1C-349B-8943-958B-3B6A196C3ED9}"/>
              </a:ext>
            </a:extLst>
          </p:cNvPr>
          <p:cNvCxnSpPr>
            <a:cxnSpLocks/>
          </p:cNvCxnSpPr>
          <p:nvPr/>
        </p:nvCxnSpPr>
        <p:spPr>
          <a:xfrm>
            <a:off x="4385900" y="1916832"/>
            <a:ext cx="2502188" cy="1512169"/>
          </a:xfrm>
          <a:prstGeom prst="curvedConnector3">
            <a:avLst>
              <a:gd name="adj1" fmla="val 50000"/>
            </a:avLst>
          </a:prstGeom>
          <a:ln w="25400"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4727350-A956-FC4D-BF05-2B0F465B07FD}"/>
              </a:ext>
            </a:extLst>
          </p:cNvPr>
          <p:cNvSpPr/>
          <p:nvPr/>
        </p:nvSpPr>
        <p:spPr>
          <a:xfrm>
            <a:off x="3389102" y="1771640"/>
            <a:ext cx="80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Siegen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B766370B-5BF6-112E-0220-6FD4BA83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68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D181662D-7665-48D9-B026-6CF8CDD25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936104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Angebote für </a:t>
            </a:r>
            <a:br>
              <a:rPr lang="de-DE" sz="3200" dirty="0"/>
            </a:br>
            <a:r>
              <a:rPr lang="de-DE" sz="3200" dirty="0"/>
              <a:t>Schülerinnen und Schüler</a:t>
            </a:r>
          </a:p>
        </p:txBody>
      </p:sp>
      <p:sp>
        <p:nvSpPr>
          <p:cNvPr id="21" name="Untertitel 20">
            <a:extLst>
              <a:ext uri="{FF2B5EF4-FFF2-40B4-BE49-F238E27FC236}">
                <a16:creationId xmlns:a16="http://schemas.microsoft.com/office/drawing/2014/main" id="{3E00914A-7B3D-4D60-B61C-55C364822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212976"/>
            <a:ext cx="4608512" cy="20878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Uni-Praktikum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Student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one</a:t>
            </a:r>
            <a:r>
              <a:rPr lang="de-DE" b="0" dirty="0"/>
              <a:t> </a:t>
            </a:r>
            <a:r>
              <a:rPr lang="de-DE" b="0" dirty="0" err="1"/>
              <a:t>day</a:t>
            </a:r>
            <a:endParaRPr lang="de-D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Kinderuni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Schülerlabor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Wochen der Studienorientierung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Brücken ins Studium (</a:t>
            </a:r>
            <a:r>
              <a:rPr lang="de-DE" b="0" dirty="0" err="1"/>
              <a:t>BisS</a:t>
            </a:r>
            <a:r>
              <a:rPr lang="de-DE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Schnupperstudium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Girls‘ Day / Boys‘ Day etc.</a:t>
            </a:r>
          </a:p>
          <a:p>
            <a:endParaRPr lang="de-DE" dirty="0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51D21318-2754-4E20-A4F9-E0A907B9C7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810" y="-1"/>
            <a:ext cx="7751190" cy="6858000"/>
          </a:xfrm>
        </p:spPr>
      </p:pic>
    </p:spTree>
    <p:extLst>
      <p:ext uri="{BB962C8B-B14F-4D97-AF65-F5344CB8AC3E}">
        <p14:creationId xmlns:p14="http://schemas.microsoft.com/office/powerpoint/2010/main" val="556191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7983-39AD-48D4-BE01-315C3E7F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2DAFD-AB12-4524-8959-35BFAE3B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400" dirty="0"/>
              <a:t>Alle Infos gibt es auch hier: </a:t>
            </a:r>
          </a:p>
          <a:p>
            <a:pPr lvl="2"/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https://www.uni-siegen.de/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6E1E2-39FC-47A6-95B5-27D287C9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10818-F590-4631-ACDA-A32E2635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EDA2E-7AB9-45A0-9CE0-B06B3F78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82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D1B0B9-BA43-4288-ACD2-3C6DF3DE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31. Oktober 2022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273D5-BA01-4A6F-9F39-1458EB52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32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777FF0-14B8-4088-A9A1-747876E86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28" y="2082639"/>
            <a:ext cx="6732943" cy="2692721"/>
          </a:xfrm>
          <a:prstGeom prst="rect">
            <a:avLst/>
          </a:prstGeom>
        </p:spPr>
      </p:pic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56033AFB-C06B-4462-9E96-C068D507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212742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D9DE7D2C-96AE-44F1-847D-E4B481E2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3992"/>
          </a:xfrm>
        </p:spPr>
        <p:txBody>
          <a:bodyPr/>
          <a:lstStyle/>
          <a:p>
            <a:r>
              <a:rPr lang="de-DE" dirty="0"/>
              <a:t>Universitätsstadt Siegen</a:t>
            </a:r>
            <a:br>
              <a:rPr lang="de-DE" dirty="0"/>
            </a:br>
            <a:r>
              <a:rPr lang="de-DE" dirty="0"/>
              <a:t>Daten &amp; Fakten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CF1396-C05B-413C-9603-CD91C2D5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348880"/>
            <a:ext cx="6552728" cy="3329608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Fläche: 114,69 km²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101.943 Einwohner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Aktueller Bürgermeister: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Steffen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Mues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 (CDU)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Kreisgebiet Siegen-Wittgenstein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Region Südwestfalen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Grünste Großstadt Deutschlands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Im Zentrum des Dreiländerecks </a:t>
            </a:r>
            <a:b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Nordrhein-Westfalen, Rheinland-Pfalz </a:t>
            </a:r>
            <a:b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und Hessen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11AAD2-A377-4788-9F24-A5FAA911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310E-17C9-4614-969A-0BA89EF75F14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541AEE-FFA8-484C-90C4-C4C4A605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1919BEDB-ECA1-4384-995C-7EC77607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Grafik 5" descr="Ein Bild, das Himmel, Gebäude, Brücke, Fluss enthält.&#10;&#10;Automatisch generierte Beschreibung">
            <a:extLst>
              <a:ext uri="{FF2B5EF4-FFF2-40B4-BE49-F238E27FC236}">
                <a16:creationId xmlns:a16="http://schemas.microsoft.com/office/drawing/2014/main" id="{29037E6E-0E4C-C74A-EF9B-B1A28C975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559" y="2023872"/>
            <a:ext cx="7444441" cy="52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3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6614248" cy="576064"/>
          </a:xfrm>
        </p:spPr>
        <p:txBody>
          <a:bodyPr>
            <a:noAutofit/>
          </a:bodyPr>
          <a:lstStyle/>
          <a:p>
            <a:r>
              <a:rPr lang="de-DE" dirty="0"/>
              <a:t>Die Universität Siegen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212976"/>
            <a:ext cx="6014604" cy="295232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Junge, moderne Forschungsuniversität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Hohe Interdisziplinarität in Forschung und Lehre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Exzellente Betreuung der Studierenden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Starker internationaler Fokus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Mittelgroße Hochschule mit großer Bedeutung </a:t>
            </a:r>
            <a:b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für die Region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Exzellente Rahmenbedingungen für Lehrende </a:t>
            </a:r>
            <a:b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und Forschende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A8A3E65-367E-5B4F-9B9E-5D08A009C2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CDBC9D-A697-D991-41B8-7F19E532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177E55D1-BB71-8402-9C2C-2319A847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416112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59EC742A-DB6D-4595-B6F9-13370470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080120"/>
          </a:xfrm>
        </p:spPr>
        <p:txBody>
          <a:bodyPr/>
          <a:lstStyle/>
          <a:p>
            <a:r>
              <a:rPr lang="de-DE" dirty="0"/>
              <a:t>Die Uni in Zahlen</a:t>
            </a: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53740D32-EE1C-4629-8C60-1DC384492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429000"/>
            <a:ext cx="5544000" cy="288032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/>
              <a:t>ca. </a:t>
            </a:r>
            <a:r>
              <a:rPr lang="de-DE" dirty="0">
                <a:solidFill>
                  <a:schemeClr val="accent3"/>
                </a:solidFill>
              </a:rPr>
              <a:t>17.700</a:t>
            </a:r>
            <a:r>
              <a:rPr lang="de-DE" dirty="0"/>
              <a:t> Studierende im Wintersemester 2021/22, davon Erstsemester: </a:t>
            </a:r>
            <a:r>
              <a:rPr lang="de-DE" dirty="0">
                <a:solidFill>
                  <a:schemeClr val="accent3"/>
                </a:solidFill>
              </a:rPr>
              <a:t>3.495</a:t>
            </a:r>
            <a:endParaRPr lang="de-DE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51</a:t>
            </a:r>
            <a:r>
              <a:rPr lang="de-DE" dirty="0"/>
              <a:t> Fachstudiengänge + </a:t>
            </a:r>
            <a:r>
              <a:rPr lang="de-DE" dirty="0">
                <a:solidFill>
                  <a:schemeClr val="accent3"/>
                </a:solidFill>
              </a:rPr>
              <a:t>1</a:t>
            </a:r>
            <a:r>
              <a:rPr lang="de-DE" dirty="0"/>
              <a:t> Studienkonzept der Philosophischen Fakultät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9</a:t>
            </a:r>
            <a:r>
              <a:rPr lang="de-DE" dirty="0"/>
              <a:t> Lehramtsstudiengänge, verteilt </a:t>
            </a:r>
            <a:r>
              <a:rPr lang="de-DE"/>
              <a:t>auf </a:t>
            </a:r>
            <a:br>
              <a:rPr lang="de-DE"/>
            </a:br>
            <a:r>
              <a:rPr lang="de-DE">
                <a:solidFill>
                  <a:schemeClr val="accent3"/>
                </a:solidFill>
              </a:rPr>
              <a:t>138</a:t>
            </a:r>
            <a:r>
              <a:rPr lang="de-DE"/>
              <a:t> </a:t>
            </a:r>
            <a:r>
              <a:rPr lang="de-DE" dirty="0"/>
              <a:t>Teilstudiengänge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9B972A-907D-4535-8507-A2F796DB4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896200" y="2348880"/>
            <a:ext cx="3168352" cy="3960440"/>
          </a:xfrm>
          <a:prstGeom prst="rect">
            <a:avLst/>
          </a:prstGeom>
        </p:spPr>
      </p:pic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C03971D1-0349-32E6-399F-44B1E0A7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AF8213FE-BA37-B60E-D08C-579BFD22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173323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Rektorat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0" name="Bildplatzhalter 31">
            <a:extLst>
              <a:ext uri="{FF2B5EF4-FFF2-40B4-BE49-F238E27FC236}">
                <a16:creationId xmlns:a16="http://schemas.microsoft.com/office/drawing/2014/main" id="{BF5BD163-1E83-4A77-9B4E-3FF7F87B99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6"/>
          <a:stretch/>
        </p:blipFill>
        <p:spPr>
          <a:xfrm>
            <a:off x="621039" y="1808858"/>
            <a:ext cx="1512643" cy="2304000"/>
          </a:xfr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25BFB0D9-C6A3-433C-BFA5-08C06A4D3A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039" y="4184858"/>
            <a:ext cx="1512643" cy="1933490"/>
          </a:xfrm>
        </p:spPr>
        <p:txBody>
          <a:bodyPr/>
          <a:lstStyle/>
          <a:p>
            <a:pPr algn="ctr"/>
            <a:r>
              <a:rPr lang="de-DE" sz="1150" dirty="0"/>
              <a:t>Rektor</a:t>
            </a:r>
          </a:p>
          <a:p>
            <a:pPr algn="ctr"/>
            <a:endParaRPr lang="de-DE" sz="1150" dirty="0"/>
          </a:p>
          <a:p>
            <a:pPr algn="ctr"/>
            <a:endParaRPr lang="de-DE" sz="11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1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1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150" b="0" dirty="0">
                <a:latin typeface="Calibri" panose="020F0502020204030204" pitchFamily="34" charset="0"/>
                <a:cs typeface="Calibri" panose="020F0502020204030204" pitchFamily="34" charset="0"/>
              </a:rPr>
              <a:t>Prof. Dr. </a:t>
            </a:r>
            <a:br>
              <a:rPr lang="de-DE" sz="115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150" b="0" dirty="0">
                <a:latin typeface="Calibri" panose="020F0502020204030204" pitchFamily="34" charset="0"/>
                <a:cs typeface="Calibri" panose="020F0502020204030204" pitchFamily="34" charset="0"/>
              </a:rPr>
              <a:t>Holger </a:t>
            </a:r>
            <a:r>
              <a:rPr lang="de-DE" sz="1150" b="0" dirty="0" err="1">
                <a:latin typeface="Calibri" panose="020F0502020204030204" pitchFamily="34" charset="0"/>
                <a:cs typeface="Calibri" panose="020F0502020204030204" pitchFamily="34" charset="0"/>
              </a:rPr>
              <a:t>Burckhart</a:t>
            </a:r>
            <a:endParaRPr lang="de-DE" sz="115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platzhalter 31">
            <a:extLst>
              <a:ext uri="{FF2B5EF4-FFF2-40B4-BE49-F238E27FC236}">
                <a16:creationId xmlns:a16="http://schemas.microsoft.com/office/drawing/2014/main" id="{583588C6-60C5-404E-A5F7-A54FF103500A}"/>
              </a:ext>
            </a:extLst>
          </p:cNvPr>
          <p:cNvSpPr txBox="1">
            <a:spLocks/>
          </p:cNvSpPr>
          <p:nvPr/>
        </p:nvSpPr>
        <p:spPr>
          <a:xfrm>
            <a:off x="2205689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Kanzler</a:t>
            </a:r>
          </a:p>
          <a:p>
            <a:pPr algn="ctr"/>
            <a:endParaRPr lang="de-DE" sz="1150" b="0" dirty="0"/>
          </a:p>
          <a:p>
            <a:pPr algn="ctr"/>
            <a:endParaRPr lang="de-DE" sz="1150" b="0" dirty="0"/>
          </a:p>
          <a:p>
            <a:pPr algn="ctr"/>
            <a:endParaRPr lang="de-DE" sz="1150" b="0" dirty="0"/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Ulf Richter</a:t>
            </a:r>
          </a:p>
        </p:txBody>
      </p:sp>
      <p:pic>
        <p:nvPicPr>
          <p:cNvPr id="23" name="Bildplatzhalter 31">
            <a:extLst>
              <a:ext uri="{FF2B5EF4-FFF2-40B4-BE49-F238E27FC236}">
                <a16:creationId xmlns:a16="http://schemas.microsoft.com/office/drawing/2014/main" id="{E31C64AE-DB97-4314-8205-71AEC998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061" y="1803801"/>
            <a:ext cx="1512643" cy="2304000"/>
          </a:xfrm>
          <a:prstGeom prst="rect">
            <a:avLst/>
          </a:prstGeom>
        </p:spPr>
      </p:pic>
      <p:sp>
        <p:nvSpPr>
          <p:cNvPr id="24" name="Textplatzhalter 31">
            <a:extLst>
              <a:ext uri="{FF2B5EF4-FFF2-40B4-BE49-F238E27FC236}">
                <a16:creationId xmlns:a16="http://schemas.microsoft.com/office/drawing/2014/main" id="{D7AF1D9D-376B-48B7-A1D0-D22ED6DA7D3F}"/>
              </a:ext>
            </a:extLst>
          </p:cNvPr>
          <p:cNvSpPr txBox="1">
            <a:spLocks/>
          </p:cNvSpPr>
          <p:nvPr/>
        </p:nvSpPr>
        <p:spPr>
          <a:xfrm>
            <a:off x="10155061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 für Digitales und Regionales</a:t>
            </a:r>
          </a:p>
          <a:p>
            <a:pPr algn="ctr"/>
            <a:endParaRPr lang="de-DE" sz="1150" b="0" dirty="0"/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Prof. Dr. </a:t>
            </a:r>
            <a:br>
              <a:rPr lang="de-DE" sz="1150" b="0" dirty="0"/>
            </a:br>
            <a:r>
              <a:rPr lang="de-DE" sz="1150" b="0" dirty="0"/>
              <a:t>Volker Wulf</a:t>
            </a:r>
          </a:p>
        </p:txBody>
      </p:sp>
      <p:pic>
        <p:nvPicPr>
          <p:cNvPr id="25" name="Bildplatzhalter 31">
            <a:extLst>
              <a:ext uri="{FF2B5EF4-FFF2-40B4-BE49-F238E27FC236}">
                <a16:creationId xmlns:a16="http://schemas.microsoft.com/office/drawing/2014/main" id="{DF7B4BB4-9569-4260-BB41-C109CA42E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830" y="1803801"/>
            <a:ext cx="1512643" cy="2304000"/>
          </a:xfrm>
          <a:prstGeom prst="rect">
            <a:avLst/>
          </a:prstGeom>
        </p:spPr>
      </p:pic>
      <p:sp>
        <p:nvSpPr>
          <p:cNvPr id="26" name="Textplatzhalter 31">
            <a:extLst>
              <a:ext uri="{FF2B5EF4-FFF2-40B4-BE49-F238E27FC236}">
                <a16:creationId xmlns:a16="http://schemas.microsoft.com/office/drawing/2014/main" id="{C9AB87F6-B132-4C66-A283-2822B85B6CCB}"/>
              </a:ext>
            </a:extLst>
          </p:cNvPr>
          <p:cNvSpPr txBox="1">
            <a:spLocks/>
          </p:cNvSpPr>
          <p:nvPr/>
        </p:nvSpPr>
        <p:spPr>
          <a:xfrm>
            <a:off x="6969830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 für Ressourcen und </a:t>
            </a:r>
            <a:r>
              <a:rPr lang="de-DE" sz="1150" dirty="0" err="1"/>
              <a:t>Governance</a:t>
            </a:r>
            <a:endParaRPr lang="de-DE" sz="1150" dirty="0"/>
          </a:p>
          <a:p>
            <a:endParaRPr lang="de-DE" sz="1150" dirty="0"/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Prof. Dr. </a:t>
            </a:r>
            <a:br>
              <a:rPr lang="de-DE" sz="1150" b="0" dirty="0"/>
            </a:br>
            <a:r>
              <a:rPr lang="de-DE" sz="1150" b="0" dirty="0"/>
              <a:t>Volker Stein</a:t>
            </a:r>
          </a:p>
          <a:p>
            <a:endParaRPr lang="de-DE" dirty="0"/>
          </a:p>
        </p:txBody>
      </p:sp>
      <p:pic>
        <p:nvPicPr>
          <p:cNvPr id="27" name="Bildplatzhalter 31">
            <a:extLst>
              <a:ext uri="{FF2B5EF4-FFF2-40B4-BE49-F238E27FC236}">
                <a16:creationId xmlns:a16="http://schemas.microsoft.com/office/drawing/2014/main" id="{5F4E05D7-FF1D-4C1E-AE2A-6AF68CB827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138" y="1803801"/>
            <a:ext cx="1512643" cy="2304000"/>
          </a:xfrm>
          <a:prstGeom prst="rect">
            <a:avLst/>
          </a:prstGeom>
        </p:spPr>
      </p:pic>
      <p:sp>
        <p:nvSpPr>
          <p:cNvPr id="28" name="Textplatzhalter 31">
            <a:extLst>
              <a:ext uri="{FF2B5EF4-FFF2-40B4-BE49-F238E27FC236}">
                <a16:creationId xmlns:a16="http://schemas.microsoft.com/office/drawing/2014/main" id="{DF2AB4BF-2479-4474-9C45-BCEC8E3CBA1A}"/>
              </a:ext>
            </a:extLst>
          </p:cNvPr>
          <p:cNvSpPr txBox="1">
            <a:spLocks/>
          </p:cNvSpPr>
          <p:nvPr/>
        </p:nvSpPr>
        <p:spPr>
          <a:xfrm>
            <a:off x="8565138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Prorektorin für Internationales und Lebenslanges Lernen</a:t>
            </a:r>
          </a:p>
          <a:p>
            <a:pPr algn="ctr"/>
            <a:endParaRPr lang="de-DE" sz="1150" dirty="0"/>
          </a:p>
          <a:p>
            <a:pPr algn="ctr"/>
            <a:r>
              <a:rPr lang="nl-NL" sz="1150" b="0" dirty="0"/>
              <a:t>Prof.in Dr.in </a:t>
            </a:r>
            <a:br>
              <a:rPr lang="nl-NL" sz="1150" b="0" dirty="0"/>
            </a:br>
            <a:r>
              <a:rPr lang="nl-NL" sz="1150" b="0" dirty="0"/>
              <a:t>Petra M. Vogel</a:t>
            </a:r>
            <a:endParaRPr lang="de-DE" sz="1150" b="0" dirty="0"/>
          </a:p>
        </p:txBody>
      </p:sp>
      <p:pic>
        <p:nvPicPr>
          <p:cNvPr id="29" name="Bildplatzhalter 31">
            <a:extLst>
              <a:ext uri="{FF2B5EF4-FFF2-40B4-BE49-F238E27FC236}">
                <a16:creationId xmlns:a16="http://schemas.microsoft.com/office/drawing/2014/main" id="{1FD7BFB2-BF91-4FA5-AE13-B4C2D39983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22" y="1803801"/>
            <a:ext cx="1512643" cy="2304000"/>
          </a:xfrm>
          <a:prstGeom prst="rect">
            <a:avLst/>
          </a:prstGeom>
        </p:spPr>
      </p:pic>
      <p:sp>
        <p:nvSpPr>
          <p:cNvPr id="30" name="Textplatzhalter 31">
            <a:extLst>
              <a:ext uri="{FF2B5EF4-FFF2-40B4-BE49-F238E27FC236}">
                <a16:creationId xmlns:a16="http://schemas.microsoft.com/office/drawing/2014/main" id="{D6450435-1E8B-4A3C-9C18-1B9F09F33FB6}"/>
              </a:ext>
            </a:extLst>
          </p:cNvPr>
          <p:cNvSpPr txBox="1">
            <a:spLocks/>
          </p:cNvSpPr>
          <p:nvPr/>
        </p:nvSpPr>
        <p:spPr>
          <a:xfrm>
            <a:off x="5374522" y="4179801"/>
            <a:ext cx="1512000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Prorektorin für Bildung</a:t>
            </a:r>
          </a:p>
          <a:p>
            <a:pPr algn="ctr"/>
            <a:endParaRPr lang="de-DE" sz="1150" dirty="0"/>
          </a:p>
          <a:p>
            <a:pPr algn="ctr"/>
            <a:r>
              <a:rPr lang="de-DE" sz="1150" dirty="0"/>
              <a:t> </a:t>
            </a:r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Prof.in Dr.in Alexandra Nonnenmacher</a:t>
            </a:r>
          </a:p>
        </p:txBody>
      </p:sp>
      <p:pic>
        <p:nvPicPr>
          <p:cNvPr id="18" name="Bildplatzhalter 31">
            <a:extLst>
              <a:ext uri="{FF2B5EF4-FFF2-40B4-BE49-F238E27FC236}">
                <a16:creationId xmlns:a16="http://schemas.microsoft.com/office/drawing/2014/main" id="{709AA789-6097-4B36-A79A-31C01A6806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333" y="1803801"/>
            <a:ext cx="1512643" cy="2304000"/>
          </a:xfrm>
          <a:prstGeom prst="rect">
            <a:avLst/>
          </a:prstGeom>
        </p:spPr>
      </p:pic>
      <p:sp>
        <p:nvSpPr>
          <p:cNvPr id="19" name="Textplatzhalter 31">
            <a:extLst>
              <a:ext uri="{FF2B5EF4-FFF2-40B4-BE49-F238E27FC236}">
                <a16:creationId xmlns:a16="http://schemas.microsoft.com/office/drawing/2014/main" id="{E47F0A6F-FDFB-44F8-B711-671CD4AEE83C}"/>
              </a:ext>
            </a:extLst>
          </p:cNvPr>
          <p:cNvSpPr txBox="1">
            <a:spLocks/>
          </p:cNvSpPr>
          <p:nvPr/>
        </p:nvSpPr>
        <p:spPr>
          <a:xfrm>
            <a:off x="3785333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 für Forschung und wissenschaftlichen Nachwuchs</a:t>
            </a:r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Prof. Dr. </a:t>
            </a:r>
            <a:br>
              <a:rPr lang="de-DE" sz="1150" b="0" dirty="0"/>
            </a:br>
            <a:r>
              <a:rPr lang="de-DE" sz="1150" b="0" dirty="0"/>
              <a:t>Thomas </a:t>
            </a:r>
            <a:r>
              <a:rPr lang="de-DE" sz="1150" b="0" dirty="0" err="1"/>
              <a:t>Mannel</a:t>
            </a:r>
            <a:endParaRPr lang="de-DE" sz="1150" b="0" dirty="0"/>
          </a:p>
          <a:p>
            <a:endParaRPr lang="de-DE" dirty="0"/>
          </a:p>
        </p:txBody>
      </p:sp>
      <p:pic>
        <p:nvPicPr>
          <p:cNvPr id="31" name="Bildplatzhalter 31">
            <a:extLst>
              <a:ext uri="{FF2B5EF4-FFF2-40B4-BE49-F238E27FC236}">
                <a16:creationId xmlns:a16="http://schemas.microsoft.com/office/drawing/2014/main" id="{4031BEDD-DC72-4090-A605-18A408F910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046" y="1808858"/>
            <a:ext cx="1512643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8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Fakultäten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29" name="Bildplatzhalter 31">
            <a:extLst>
              <a:ext uri="{FF2B5EF4-FFF2-40B4-BE49-F238E27FC236}">
                <a16:creationId xmlns:a16="http://schemas.microsoft.com/office/drawing/2014/main" id="{1FD7BFB2-BF91-4FA5-AE13-B4C2D3998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515" r="-424"/>
          <a:stretch/>
        </p:blipFill>
        <p:spPr>
          <a:xfrm>
            <a:off x="9438161" y="1177888"/>
            <a:ext cx="2092318" cy="2789448"/>
          </a:xfrm>
          <a:prstGeom prst="rect">
            <a:avLst/>
          </a:prstGeom>
        </p:spPr>
      </p:pic>
      <p:sp>
        <p:nvSpPr>
          <p:cNvPr id="30" name="Textplatzhalter 31">
            <a:extLst>
              <a:ext uri="{FF2B5EF4-FFF2-40B4-BE49-F238E27FC236}">
                <a16:creationId xmlns:a16="http://schemas.microsoft.com/office/drawing/2014/main" id="{D6450435-1E8B-4A3C-9C18-1B9F09F33FB6}"/>
              </a:ext>
            </a:extLst>
          </p:cNvPr>
          <p:cNvSpPr txBox="1">
            <a:spLocks/>
          </p:cNvSpPr>
          <p:nvPr/>
        </p:nvSpPr>
        <p:spPr>
          <a:xfrm>
            <a:off x="9458034" y="4204562"/>
            <a:ext cx="2092319" cy="1677395"/>
          </a:xfrm>
          <a:prstGeom prst="rect">
            <a:avLst/>
          </a:prstGeom>
          <a:solidFill>
            <a:srgbClr val="0087A7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V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Lebenswissenschaftliche Fakultät </a:t>
            </a:r>
          </a:p>
        </p:txBody>
      </p:sp>
      <p:pic>
        <p:nvPicPr>
          <p:cNvPr id="31" name="Bildplatzhalter 31">
            <a:extLst>
              <a:ext uri="{FF2B5EF4-FFF2-40B4-BE49-F238E27FC236}">
                <a16:creationId xmlns:a16="http://schemas.microsoft.com/office/drawing/2014/main" id="{BCA36A5B-FDC7-48BA-8B5B-9360AA049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55" t="-64163" r="-986"/>
          <a:stretch/>
        </p:blipFill>
        <p:spPr>
          <a:xfrm>
            <a:off x="7248191" y="1188030"/>
            <a:ext cx="2092318" cy="2789448"/>
          </a:xfrm>
          <a:prstGeom prst="rect">
            <a:avLst/>
          </a:prstGeom>
        </p:spPr>
      </p:pic>
      <p:sp>
        <p:nvSpPr>
          <p:cNvPr id="33" name="Textplatzhalter 31">
            <a:extLst>
              <a:ext uri="{FF2B5EF4-FFF2-40B4-BE49-F238E27FC236}">
                <a16:creationId xmlns:a16="http://schemas.microsoft.com/office/drawing/2014/main" id="{152FFF16-DF35-48E4-896B-9A42E981C86A}"/>
              </a:ext>
            </a:extLst>
          </p:cNvPr>
          <p:cNvSpPr txBox="1">
            <a:spLocks/>
          </p:cNvSpPr>
          <p:nvPr/>
        </p:nvSpPr>
        <p:spPr>
          <a:xfrm>
            <a:off x="7268064" y="4214704"/>
            <a:ext cx="2092319" cy="1677395"/>
          </a:xfrm>
          <a:prstGeom prst="rect">
            <a:avLst/>
          </a:prstGeom>
          <a:solidFill>
            <a:srgbClr val="605B93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IV</a:t>
            </a:r>
          </a:p>
          <a:p>
            <a:pPr algn="ctr"/>
            <a:endParaRPr lang="de-DE" b="0" dirty="0">
              <a:solidFill>
                <a:schemeClr val="bg1"/>
              </a:solidFill>
            </a:endParaRP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Naturwissenschaftlich-Technische Fakultät </a:t>
            </a:r>
          </a:p>
        </p:txBody>
      </p:sp>
      <p:pic>
        <p:nvPicPr>
          <p:cNvPr id="34" name="Bildplatzhalter 31">
            <a:extLst>
              <a:ext uri="{FF2B5EF4-FFF2-40B4-BE49-F238E27FC236}">
                <a16:creationId xmlns:a16="http://schemas.microsoft.com/office/drawing/2014/main" id="{0F2FDB93-B36C-4A14-B9C5-8FD4DD3E89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295"/>
          <a:stretch/>
        </p:blipFill>
        <p:spPr>
          <a:xfrm>
            <a:off x="5049841" y="1196752"/>
            <a:ext cx="2092318" cy="2789448"/>
          </a:xfrm>
          <a:prstGeom prst="rect">
            <a:avLst/>
          </a:prstGeom>
        </p:spPr>
      </p:pic>
      <p:sp>
        <p:nvSpPr>
          <p:cNvPr id="35" name="Textplatzhalter 31">
            <a:extLst>
              <a:ext uri="{FF2B5EF4-FFF2-40B4-BE49-F238E27FC236}">
                <a16:creationId xmlns:a16="http://schemas.microsoft.com/office/drawing/2014/main" id="{AC7A826A-FF10-4C3C-B545-29CAF394F0AF}"/>
              </a:ext>
            </a:extLst>
          </p:cNvPr>
          <p:cNvSpPr txBox="1">
            <a:spLocks/>
          </p:cNvSpPr>
          <p:nvPr/>
        </p:nvSpPr>
        <p:spPr>
          <a:xfrm>
            <a:off x="5069714" y="4223426"/>
            <a:ext cx="2092319" cy="1677395"/>
          </a:xfrm>
          <a:prstGeom prst="rect">
            <a:avLst/>
          </a:prstGeom>
          <a:solidFill>
            <a:srgbClr val="008570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III</a:t>
            </a:r>
          </a:p>
          <a:p>
            <a:pPr algn="ctr"/>
            <a:endParaRPr lang="de-DE" b="0" dirty="0">
              <a:solidFill>
                <a:schemeClr val="bg1"/>
              </a:solidFill>
            </a:endParaRP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Wirtschaftswissenschaft</a:t>
            </a: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Wirtschaftsinformatik und Wirtschaftsrecht </a:t>
            </a:r>
          </a:p>
        </p:txBody>
      </p:sp>
      <p:pic>
        <p:nvPicPr>
          <p:cNvPr id="37" name="Bildplatzhalter 31">
            <a:extLst>
              <a:ext uri="{FF2B5EF4-FFF2-40B4-BE49-F238E27FC236}">
                <a16:creationId xmlns:a16="http://schemas.microsoft.com/office/drawing/2014/main" id="{E79548C0-0002-4E00-83AE-E4119BEE85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3" t="-57754"/>
          <a:stretch/>
        </p:blipFill>
        <p:spPr>
          <a:xfrm>
            <a:off x="2851491" y="1234062"/>
            <a:ext cx="2092318" cy="2789448"/>
          </a:xfrm>
          <a:prstGeom prst="rect">
            <a:avLst/>
          </a:prstGeom>
        </p:spPr>
      </p:pic>
      <p:sp>
        <p:nvSpPr>
          <p:cNvPr id="38" name="Textplatzhalter 31">
            <a:extLst>
              <a:ext uri="{FF2B5EF4-FFF2-40B4-BE49-F238E27FC236}">
                <a16:creationId xmlns:a16="http://schemas.microsoft.com/office/drawing/2014/main" id="{F054D0F9-8F82-4F3A-8931-2350958CB5ED}"/>
              </a:ext>
            </a:extLst>
          </p:cNvPr>
          <p:cNvSpPr txBox="1">
            <a:spLocks/>
          </p:cNvSpPr>
          <p:nvPr/>
        </p:nvSpPr>
        <p:spPr>
          <a:xfrm>
            <a:off x="2871364" y="4223426"/>
            <a:ext cx="2092319" cy="1677395"/>
          </a:xfrm>
          <a:prstGeom prst="rect">
            <a:avLst/>
          </a:prstGeom>
          <a:solidFill>
            <a:srgbClr val="EC6607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II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Bildung · Architektur · </a:t>
            </a: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Künste</a:t>
            </a:r>
          </a:p>
        </p:txBody>
      </p:sp>
      <p:pic>
        <p:nvPicPr>
          <p:cNvPr id="39" name="Bildplatzhalter 31">
            <a:extLst>
              <a:ext uri="{FF2B5EF4-FFF2-40B4-BE49-F238E27FC236}">
                <a16:creationId xmlns:a16="http://schemas.microsoft.com/office/drawing/2014/main" id="{0364FEBB-A292-4657-9261-EA1DB9F86D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842"/>
          <a:stretch/>
        </p:blipFill>
        <p:spPr>
          <a:xfrm>
            <a:off x="673014" y="1188030"/>
            <a:ext cx="2092318" cy="2789448"/>
          </a:xfrm>
          <a:prstGeom prst="rect">
            <a:avLst/>
          </a:prstGeom>
        </p:spPr>
      </p:pic>
      <p:sp>
        <p:nvSpPr>
          <p:cNvPr id="40" name="Textplatzhalter 31">
            <a:extLst>
              <a:ext uri="{FF2B5EF4-FFF2-40B4-BE49-F238E27FC236}">
                <a16:creationId xmlns:a16="http://schemas.microsoft.com/office/drawing/2014/main" id="{F323A300-85A6-4C12-B905-F876FE2D2D3F}"/>
              </a:ext>
            </a:extLst>
          </p:cNvPr>
          <p:cNvSpPr txBox="1">
            <a:spLocks/>
          </p:cNvSpPr>
          <p:nvPr/>
        </p:nvSpPr>
        <p:spPr>
          <a:xfrm>
            <a:off x="692887" y="4214704"/>
            <a:ext cx="2092319" cy="1677395"/>
          </a:xfrm>
          <a:prstGeom prst="rect">
            <a:avLst/>
          </a:prstGeom>
          <a:solidFill>
            <a:srgbClr val="8F1B48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I</a:t>
            </a:r>
          </a:p>
          <a:p>
            <a:pPr algn="ctr"/>
            <a:endParaRPr lang="de-DE" b="0" dirty="0">
              <a:solidFill>
                <a:schemeClr val="bg1"/>
              </a:solidFill>
            </a:endParaRP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Philosophische Fakultät</a:t>
            </a:r>
          </a:p>
        </p:txBody>
      </p:sp>
    </p:spTree>
    <p:extLst>
      <p:ext uri="{BB962C8B-B14F-4D97-AF65-F5344CB8AC3E}">
        <p14:creationId xmlns:p14="http://schemas.microsoft.com/office/powerpoint/2010/main" val="352879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Universitätsverwaltung - Dezernate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31. Oktober 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B16FF7A-3360-4FB3-9D20-2287FAC4DF28}"/>
              </a:ext>
            </a:extLst>
          </p:cNvPr>
          <p:cNvSpPr txBox="1"/>
          <p:nvPr/>
        </p:nvSpPr>
        <p:spPr>
          <a:xfrm>
            <a:off x="7121552" y="1115460"/>
            <a:ext cx="32872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Arbeits- und Gesundheitsschutz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Finanzen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Beschaffung und Zollangelegenheiten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C8BFD07-C8B0-489D-B3A0-06D6BF1C7F65}"/>
              </a:ext>
            </a:extLst>
          </p:cNvPr>
          <p:cNvSpPr txBox="1"/>
          <p:nvPr/>
        </p:nvSpPr>
        <p:spPr>
          <a:xfrm>
            <a:off x="7121552" y="2185700"/>
            <a:ext cx="3287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Hochschulplanung und -entwicklung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Campusmanagement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4380AB4-FE7A-420F-8D2E-EB0CAA973984}"/>
              </a:ext>
            </a:extLst>
          </p:cNvPr>
          <p:cNvSpPr txBox="1"/>
          <p:nvPr/>
        </p:nvSpPr>
        <p:spPr>
          <a:xfrm>
            <a:off x="7113484" y="3050376"/>
            <a:ext cx="33471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Justiziariat und Patente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Akademische Angelegenheiten und studienbezogene Rechtsangelegenheiten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3C01F5-82E4-4AFE-BD40-B1FBE23230A4}"/>
              </a:ext>
            </a:extLst>
          </p:cNvPr>
          <p:cNvSpPr txBox="1"/>
          <p:nvPr/>
        </p:nvSpPr>
        <p:spPr>
          <a:xfrm>
            <a:off x="7104112" y="4059069"/>
            <a:ext cx="6713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Personalentwicklung und Organisation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Berufungsmanagement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Personalangelegenheiten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Arbeits- und Dienstrecht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750909-7140-4D2A-ACC3-8F7D1C87ACCF}"/>
              </a:ext>
            </a:extLst>
          </p:cNvPr>
          <p:cNvSpPr txBox="1"/>
          <p:nvPr/>
        </p:nvSpPr>
        <p:spPr>
          <a:xfrm>
            <a:off x="7104112" y="5211197"/>
            <a:ext cx="4535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Bauangelegenheiten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Betriebstechnik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Flächen- und Liegenschaftsmanagement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Infrastrukturelles Gebäudemanagement und Sicherheit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21CBAD2-F1B2-4AE0-A257-FCCCDA5935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426" y="843309"/>
            <a:ext cx="2397239" cy="134844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0D5E367-9B16-408F-9189-F3537E3C1B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3041653"/>
            <a:ext cx="694596" cy="6945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DBB7CE7-F4FB-4A43-84B1-7ECB5C2F7D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712" y="1757553"/>
            <a:ext cx="2397239" cy="1348447"/>
          </a:xfrm>
          <a:prstGeom prst="rect">
            <a:avLst/>
          </a:prstGeom>
        </p:spPr>
      </p:pic>
      <p:pic>
        <p:nvPicPr>
          <p:cNvPr id="29" name="Grafik 28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013061B7-50FD-4888-AC3A-076DEE2B7B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7791"/>
            <a:ext cx="2015027" cy="144052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B59FE4D4-0186-4F60-B541-4C9ABD989041}"/>
              </a:ext>
            </a:extLst>
          </p:cNvPr>
          <p:cNvSpPr txBox="1"/>
          <p:nvPr/>
        </p:nvSpPr>
        <p:spPr>
          <a:xfrm>
            <a:off x="1804111" y="1259271"/>
            <a:ext cx="3147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1: Finanzen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479F19E-310E-4BC4-AC59-E6C8BE39E61B}"/>
              </a:ext>
            </a:extLst>
          </p:cNvPr>
          <p:cNvSpPr txBox="1"/>
          <p:nvPr/>
        </p:nvSpPr>
        <p:spPr>
          <a:xfrm>
            <a:off x="1804111" y="3122923"/>
            <a:ext cx="4442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3: Recht &amp; Akademisches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3E1F431-A97D-4C89-8279-A7B6608F3E03}"/>
              </a:ext>
            </a:extLst>
          </p:cNvPr>
          <p:cNvSpPr txBox="1"/>
          <p:nvPr/>
        </p:nvSpPr>
        <p:spPr>
          <a:xfrm>
            <a:off x="1804111" y="2160088"/>
            <a:ext cx="39318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2: Hochschulplanung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C1E00EA-F753-4F3B-A0B6-283BF90DF507}"/>
              </a:ext>
            </a:extLst>
          </p:cNvPr>
          <p:cNvSpPr txBox="1"/>
          <p:nvPr/>
        </p:nvSpPr>
        <p:spPr>
          <a:xfrm>
            <a:off x="1804111" y="4215571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4: Personal &amp; Organisation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772A80A-23DB-4053-973E-91FC2CBDD275}"/>
              </a:ext>
            </a:extLst>
          </p:cNvPr>
          <p:cNvSpPr txBox="1"/>
          <p:nvPr/>
        </p:nvSpPr>
        <p:spPr>
          <a:xfrm>
            <a:off x="1809294" y="5361795"/>
            <a:ext cx="5150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5: Gebäude- und Liegenschaftsmanagement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5EECE377-C48C-448C-BCBC-B3CE371EE19D}"/>
              </a:ext>
            </a:extLst>
          </p:cNvPr>
          <p:cNvCxnSpPr>
            <a:cxnSpLocks/>
          </p:cNvCxnSpPr>
          <p:nvPr/>
        </p:nvCxnSpPr>
        <p:spPr>
          <a:xfrm>
            <a:off x="2567608" y="1526259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BC1E821-1643-4707-BEB0-CB83B8CA1604}"/>
              </a:ext>
            </a:extLst>
          </p:cNvPr>
          <p:cNvCxnSpPr>
            <a:cxnSpLocks/>
          </p:cNvCxnSpPr>
          <p:nvPr/>
        </p:nvCxnSpPr>
        <p:spPr>
          <a:xfrm>
            <a:off x="2567608" y="2440503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CBA952C9-EF93-4F19-AD3D-6723419D92F4}"/>
              </a:ext>
            </a:extLst>
          </p:cNvPr>
          <p:cNvCxnSpPr>
            <a:cxnSpLocks/>
          </p:cNvCxnSpPr>
          <p:nvPr/>
        </p:nvCxnSpPr>
        <p:spPr>
          <a:xfrm>
            <a:off x="2567608" y="3429000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219EA272-1455-4C68-82AF-E50E12B8AE1A}"/>
              </a:ext>
            </a:extLst>
          </p:cNvPr>
          <p:cNvCxnSpPr>
            <a:cxnSpLocks/>
          </p:cNvCxnSpPr>
          <p:nvPr/>
        </p:nvCxnSpPr>
        <p:spPr>
          <a:xfrm>
            <a:off x="2567608" y="4562214"/>
            <a:ext cx="432048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90FFFE6-DB73-4F7B-A0B6-D218B84F4324}"/>
              </a:ext>
            </a:extLst>
          </p:cNvPr>
          <p:cNvCxnSpPr>
            <a:cxnSpLocks/>
          </p:cNvCxnSpPr>
          <p:nvPr/>
        </p:nvCxnSpPr>
        <p:spPr>
          <a:xfrm>
            <a:off x="2564828" y="5700349"/>
            <a:ext cx="432326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0B912735-6A7F-E3BA-DC3D-CE97C053C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9" y="4966072"/>
            <a:ext cx="1129999" cy="11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2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UNIS - Colors PP - Dachmarke">
      <a:dk1>
        <a:srgbClr val="00385F"/>
      </a:dk1>
      <a:lt1>
        <a:sysClr val="window" lastClr="FFFFFF"/>
      </a:lt1>
      <a:dk2>
        <a:srgbClr val="FFFFFF"/>
      </a:dk2>
      <a:lt2>
        <a:srgbClr val="E7E6E6"/>
      </a:lt2>
      <a:accent1>
        <a:srgbClr val="00385F"/>
      </a:accent1>
      <a:accent2>
        <a:srgbClr val="00385F"/>
      </a:accent2>
      <a:accent3>
        <a:srgbClr val="009ED4"/>
      </a:accent3>
      <a:accent4>
        <a:srgbClr val="657280"/>
      </a:accent4>
      <a:accent5>
        <a:srgbClr val="009ED4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s_16x9_002-000-002.potx" id="{DBB2CE38-7E84-4B6D-8FDA-A0BF717DDC6A}" vid="{C99ECCFC-BE6B-47A7-AA96-A95A4C7C866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Unis_16x9</Template>
  <TotalTime>0</TotalTime>
  <Words>1130</Words>
  <Application>Microsoft Office PowerPoint</Application>
  <PresentationFormat>Breitbild</PresentationFormat>
  <Paragraphs>321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bold</vt:lpstr>
      <vt:lpstr>Office</vt:lpstr>
      <vt:lpstr>PowerPoint-Präsentation</vt:lpstr>
      <vt:lpstr> Universität Siegen</vt:lpstr>
      <vt:lpstr>Universitätsstadt Siegen Lage</vt:lpstr>
      <vt:lpstr>Universitätsstadt Siegen Daten &amp; Fakten</vt:lpstr>
      <vt:lpstr>Die Universität Siegen</vt:lpstr>
      <vt:lpstr>Die Uni in Zahlen</vt:lpstr>
      <vt:lpstr>Rektorat</vt:lpstr>
      <vt:lpstr>Fakultäten</vt:lpstr>
      <vt:lpstr>Universitätsverwaltung - Dezernate</vt:lpstr>
      <vt:lpstr>Universitätsverwaltung</vt:lpstr>
      <vt:lpstr>PowerPoint-Präsentation</vt:lpstr>
      <vt:lpstr>PowerPoint-Präsentation</vt:lpstr>
      <vt:lpstr>Campus Unteres Schloss</vt:lpstr>
      <vt:lpstr>PowerPoint-Präsentation</vt:lpstr>
      <vt:lpstr>Campus Adolf-Reichwein-Straße</vt:lpstr>
      <vt:lpstr>Forschungszentrum „INCYTE“ (geplante Fertigstellung 2024)</vt:lpstr>
      <vt:lpstr>Weitere Standorte</vt:lpstr>
      <vt:lpstr>Forschung</vt:lpstr>
      <vt:lpstr>3 DFG-Sonderforschungsbereiche</vt:lpstr>
      <vt:lpstr>PowerPoint-Präsentation</vt:lpstr>
      <vt:lpstr>Internationale Ausrichtung</vt:lpstr>
      <vt:lpstr>Wissenstransfer</vt:lpstr>
      <vt:lpstr>Wissenstransfer</vt:lpstr>
      <vt:lpstr>Service-Einrichtungen</vt:lpstr>
      <vt:lpstr>Diversity &amp; Chancengleichheit</vt:lpstr>
      <vt:lpstr>Nachhaltigkeits-Leitbild</vt:lpstr>
      <vt:lpstr>Zertifikate</vt:lpstr>
      <vt:lpstr>Studieren an der Universität Siegen</vt:lpstr>
      <vt:lpstr>Studieren an der  Universität Siegen</vt:lpstr>
      <vt:lpstr>Angebote für  Schülerinnen und Schüler</vt:lpstr>
      <vt:lpstr>Vielen Dank</vt:lpstr>
      <vt:lpstr>PowerPoint-Präsentation</vt:lpstr>
    </vt:vector>
  </TitlesOfParts>
  <Company>Universität SIegen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Alles neu!</dc:title>
  <dc:creator>Kühn</dc:creator>
  <dc:description>PowerPoint Vorlage Offive 2019 | Format: 16:9 - quer</dc:description>
  <cp:lastModifiedBy>Abbate, Sandro</cp:lastModifiedBy>
  <cp:revision>110</cp:revision>
  <dcterms:created xsi:type="dcterms:W3CDTF">2020-12-02T14:17:18Z</dcterms:created>
  <dcterms:modified xsi:type="dcterms:W3CDTF">2022-10-31T09:44:03Z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1.1.0</vt:lpwstr>
  </property>
  <property fmtid="{D5CDD505-2E9C-101B-9397-08002B2CF9AE}" pid="3" name="Build">
    <vt:lpwstr>002-000-002</vt:lpwstr>
  </property>
  <property fmtid="{D5CDD505-2E9C-101B-9397-08002B2CF9AE}" pid="4" name="Erstellt von">
    <vt:lpwstr>morfeld-softwareentwicklung</vt:lpwstr>
  </property>
  <property fmtid="{D5CDD505-2E9C-101B-9397-08002B2CF9AE}" pid="5" name="Autor">
    <vt:lpwstr>clemens morfeld</vt:lpwstr>
  </property>
  <property fmtid="{D5CDD505-2E9C-101B-9397-08002B2CF9AE}" pid="6" name="Erstellt am">
    <vt:lpwstr>29.10.2020</vt:lpwstr>
  </property>
  <property fmtid="{D5CDD505-2E9C-101B-9397-08002B2CF9AE}" pid="7" name="Stand">
    <vt:lpwstr>29.10.2020</vt:lpwstr>
  </property>
</Properties>
</file>