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  <p:sldMasterId id="2147483706" r:id="rId4"/>
    <p:sldMasterId id="2147483718" r:id="rId5"/>
    <p:sldMasterId id="2147483729" r:id="rId6"/>
    <p:sldMasterId id="2147483747" r:id="rId7"/>
    <p:sldMasterId id="2147483740" r:id="rId8"/>
    <p:sldMasterId id="2147483761" r:id="rId9"/>
    <p:sldMasterId id="2147483754" r:id="rId10"/>
  </p:sldMasterIdLst>
  <p:notesMasterIdLst>
    <p:notesMasterId r:id="rId36"/>
  </p:notesMasterIdLst>
  <p:sldIdLst>
    <p:sldId id="257" r:id="rId11"/>
    <p:sldId id="259" r:id="rId12"/>
    <p:sldId id="25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4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6E7"/>
    <a:srgbClr val="A8D08D"/>
    <a:srgbClr val="AF1821"/>
    <a:srgbClr val="611543"/>
    <a:srgbClr val="409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82" d="100"/>
          <a:sy n="82" d="100"/>
        </p:scale>
        <p:origin x="1382" y="72"/>
      </p:cViewPr>
      <p:guideLst>
        <p:guide orient="horz" pos="164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6C9AB4-6A6E-44E6-914D-00985D639F88}" type="datetimeFigureOut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0B9100-115E-4C6C-9865-9365716067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73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ni Siegen Allgemein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0618E92-19DC-40BB-B5F5-1FE41E708A68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680B72F-20EB-4426-B0B2-0AC12443171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ni Siegen Allgemein mit Slogan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6313C7F-A455-41C0-9E21-AE95A6FD4E9C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D4EAA6B-E7E4-40F7-BD6D-CB515F87C97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 mit Slogan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319700D-3782-49AC-9009-BF25514FA15F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A710940-562F-46C9-9101-8028054506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 mit Sloga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E2186DB9-E3FF-4D9A-812F-BE7DB7BF88DE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5230AC62-2651-4A05-947E-4DDFB66BDC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ni Siegen Allgemein mit Slogan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3DCDDF9-3D23-40C1-B584-450CA749F24B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EAC8DB9-A3BE-4E8D-9DA9-92FB93E19C8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 mit Slogan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CE114DA-AD5E-4FAC-91A4-3B2B2F568EDD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5EB2D30-B357-4505-AEB4-E2BE20CA4F8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 mit Slogan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70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FEB4EA1-B9E5-4951-956B-C4ECB55678B7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ADD9567-2046-4AB5-84CD-765FA7E1BA9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Uni Siegen Allgemein mit Slogan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F39C0DB-F116-4D4B-9CED-EF493F99B54F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B05F8BF-30B5-4245-933A-CF62C23A50C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Uni Siegen Allgemein mit Slogan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Uni Siegen Allgemein mit Sloga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 (mit Logo)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6485E7FC-61D3-4226-8401-B29F01638740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9FF852C-5CBD-4EDA-86FB-F75BBC009E7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B1C88C0-43A9-442B-9A6C-606FCC15C7D8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0C1EC9D-98B2-495A-A489-C914622539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6535B1D-1300-4BAB-8ACA-83A11D2C1765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F5D3A41-8414-40CB-B580-8DEE3731F0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AF182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31B71761-497B-496D-9770-84DD0B5F7246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12B7C574-B023-4FC5-B676-B0673D1CEED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 (mit Logo)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052BCD0-30D6-477A-B5BF-714EAEB28284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35CE645-9200-4888-9530-93D4800DA7B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 (mit Logo)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5EE2FB0-2EE4-438D-AAB6-8CB26CF19F86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89D26F1-3195-45CA-B657-0E13D91828A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 (mit Logo)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85A9425-D89C-42D6-9CCC-9D5C90EADF30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6FED1DA-652D-4C2C-A09A-949C13FBF60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 (mit Logo)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A83C255-84E6-4E72-BEDF-B9269A4587BA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0B48645-10E5-4510-B602-4A1B580B782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AF182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 Siegen Allgemei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5DED71CA-2662-476E-9C40-A94F7CC92551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A1B29D50-9C7A-4003-A615-B35DB4D8780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058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6185F1AE-167F-49AF-B871-B04C81431C01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1E266CA-069B-41EF-9D52-FBCF372F0EE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5DED71CA-2662-476E-9C40-A94F7CC92551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A1B29D50-9C7A-4003-A615-B35DB4D8780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76C2861-D1D5-4992-89E7-B5961CC18865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293DEC2-DB14-400F-9D7B-301554B6BE3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AF182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B3F465D8-42F3-465D-BCF5-FAC194901246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71584C7D-5B13-450B-B4DE-259C1A8757C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E557D44-B42F-4775-A4C2-C670B1170F21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6B688F3-6F76-46C2-9FCA-0502E0A5DC3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4172812-807A-4371-8D1B-16A93F495699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2A7F2E4-602B-458F-A72A-9A6497C268C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9E4093E-F8FD-4E4E-A6A1-A26467772BB4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7BFDCD8-5493-4741-B109-82ED7F8189D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1D52690-FA12-467B-8BDD-4A7CDC59C5A9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316C18D-26D7-4AC7-905E-8D2528DFE71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AF182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 Siegen Allgemei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5DED71CA-2662-476E-9C40-A94F7CC92551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A1B29D50-9C7A-4003-A615-B35DB4D8780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428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I (mit Logo)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BBDEA11-63A1-4DB9-9167-2800191FD88A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D7AD0B3-B09A-4C4A-9093-D9A2648FD41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ni Siegen Allgemein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C0F0296-ECBD-4A4D-A8DF-19CB41BB9E0A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C33547D-8084-4267-949C-C36D06188B1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F3E4F03-FDEA-4785-A9D2-3BD04FEF51CB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54922E9-643D-4215-80FA-7A7EE831B7D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7D0CBDFB-D874-4E9E-9552-F86294F67628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959A5E92-3C70-4730-BB6C-3BA3A8C1E70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I (mit Logo)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3EB2474-134A-43F8-99D9-4B707CB5BB44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3EB59B5-B356-4E83-9DCB-556A8C2C3FD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 (mit Logo)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D58C22A-1BEB-403A-A643-A1E096AC9246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A0E26B1-C539-417F-BCFC-80617D134F0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 (mit Logo)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6CC0167-0BD4-463A-B262-CEE92F3EEAD5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79A4C96-D73F-4F9E-8409-B2E0414ED3C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I (mit Logo)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52708A7-2E7A-42B6-AB8D-C216B7B2226E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AD56372-604C-434C-9508-3FE3FEB8CB1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I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5E152DD-9666-40C5-8AEA-4ED35AF491C2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72F9B25-2B39-4FD6-B465-EF99B0D767B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61D91485-C03B-45C8-B2AC-7B9AB68E77CD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B97B70A-8679-457A-B759-67585958E50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2DCF880-BB84-481D-94AE-BA52D3FD5EB3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649F20E-9235-47C4-99CB-7C32907D522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43008C06-5E13-4433-B7F5-BECB97807C93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F568F16B-36D6-49FA-A8B1-9C2F35DE29D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I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61D76F6-A5C0-42F7-97B2-43CBC91E7718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E5E79A9-B439-4621-AF0C-92FE78AE11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AC92D83-21C5-4483-8E3F-36F5FF7C448A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F85BF5D-2E4E-4803-9813-C2DA267FD71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A7B19C5-F697-4DB6-9B35-F292DAACD23C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0AA994FA-9577-4AEC-9866-68AE3D2F28A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I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BF37623-6661-45EF-A15D-E9321F6AA5D7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AA7582C9-ED90-4058-8A9A-934CBE61413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II (mit Logo)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5EADAB5-80AC-49F9-8C21-23C0EF9D29AA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EACBE80-81EC-4F90-8CDA-01D16A2502E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7C94E6C-1DAD-4C39-9A40-8085ACD10DC8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A560485-3B27-464A-98D5-B8954BFF48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409527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56088569-739B-451B-AC83-EEE88DC3F1E2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38CBEA2F-B981-4BDC-8871-38BC6CFF057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Siegen Allgemein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70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D4DE8D0-65B8-4FB5-A702-BE2A656DB51F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3E18027-E601-4B09-9372-C280498AF58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II (mit Logo)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155BB2C-5753-46CF-BCF9-0157D02A6F30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CF199B5-9B98-4889-8D19-38179EFBF9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 (mit Logo)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D33F476-0FDA-482E-BB3E-F9F68B2ABB17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BD247A78-F138-4EB1-B4E0-E00DA92F686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 (mit Logo)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70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04B3337-3FB3-47A9-8BF9-877A4D90ABD8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8AE02DF-E2D0-4DDB-93A0-9D621B16BF6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II (mit Logo)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B849DD0-7D53-4772-8E17-566EE67DB25E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CEB41DC-8ABB-4207-A710-EC0B82263F0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I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I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409527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II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7071269-D306-444A-896B-E553870579DD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86C3431-CCC5-46D7-83E1-0A2124831E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67C7329-0396-43E5-B170-04B02287B75C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14A8D01-C3C5-4EA6-A7C1-FADDB12A311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409527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7886D2DD-4987-4D91-AF35-D1E13D56ED15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EE867FA1-37FE-4A16-81EE-ACDF4A3D95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II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459AD09-FBF8-44E2-BC72-3E61D03BEEF7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CEB2300-061E-4F71-9228-D3F17B823E2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Uni Siegen Allgemein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A327343-6E2F-4108-B404-85CF347194EB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4D8EB0D-60E5-428E-905A-082D3095FEE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5F292162-6728-48E0-BF48-F8AB12F3A1D9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99229BE-915B-4B31-AABB-9C2F6B91C6F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II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115713E-8412-4933-883B-06B09BB13381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0FEC547-B512-4213-BF65-C96FB4E9ADC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II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EA545E1-C083-4A6E-A844-28387D64B229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4C7F07F-AA98-489C-BB1D-F8EEE325378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I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II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409527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V (mit Logo)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023F6AB0-39FD-47C2-A844-3E5178174065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E05827A-30B1-41A3-9CA7-9609C707F37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6AAF6CC8-6EDF-4E59-ACDD-0965048FDBB3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D7A9820-78AA-48D7-A6D7-3591501B421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611543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6F5C23EF-FF89-4540-AD93-813653C65448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0E79B4AF-6360-456C-97EB-686E0C7EA41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V (mit Logo)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23AEDFB-4E12-4AFB-80A9-403CE194F76B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3EB66E2E-FAAB-4AA2-99C2-6BF50DE8FA3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 (mit Logo)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4E0918F4-B9EE-4621-83C6-CD6588C95DEC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286F511-F8FD-4564-8566-E08EB2A43FB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Uni Siegen Allgemein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030385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 (mit Logo)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6DB2B4A5-EA4F-486A-AC9D-9217D34ED95C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937DA5E-08E8-45ED-88A8-30AC847821D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V (mit Logo)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4345425-4519-41EA-BE92-2F94F75DAB92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DAEFE234-F850-4C3D-BC9B-3AAAB86ADFC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V (mit Logo)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V (mit Logo)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611543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k IV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1C5E2770-2E06-4405-A2E1-B4BBAF573631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08787C3-8509-4D13-938A-C1ED832C750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E2D6ED4-AC62-433F-888D-48DFDFE1EABF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98DED3F8-1FD7-484E-8420-741B66C9702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611543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95AB7463-4FEC-4545-960B-67ABF0FCC930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latin typeface="Trebuchet MS" pitchFamily="34" charset="0"/>
              </a:defRPr>
            </a:lvl1pPr>
          </a:lstStyle>
          <a:p>
            <a:pPr>
              <a:defRPr/>
            </a:pPr>
            <a:fld id="{CF05D844-D330-4884-8420-D0168729881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ak IV: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F42CE23A-4FEB-428F-91EE-B7849DE8F7B8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004ADD24-8099-41DB-948D-A0D74485B88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: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7ECF8ED-2325-484D-B8ED-241821806F17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AB1813B-D445-42F9-AA89-AA4DDD796C4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 IV: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048730D-7B0C-4F81-8394-E7BB4FABE9C8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C1D67880-62CF-462D-AA74-01389F94F56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Uni Siegen Allgemein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ak IV: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3147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8515DBAD-EDBF-405E-ACD1-134F2996D798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2C4C46AE-047F-4F58-8D47-8700260E345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V: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 Fak IV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59532" y="1088740"/>
            <a:ext cx="8244916" cy="576064"/>
          </a:xfrm>
        </p:spPr>
        <p:txBody>
          <a:bodyPr anchor="ctr">
            <a:normAutofit/>
          </a:bodyPr>
          <a:lstStyle>
            <a:lvl1pPr>
              <a:buNone/>
              <a:defRPr sz="2800" b="1">
                <a:solidFill>
                  <a:srgbClr val="611543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804248" y="638132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Bliss 2 Bold" pitchFamily="50" charset="0"/>
              </a:rPr>
              <a:t>www.uni-siegen.de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D8435-06AB-4AB7-8075-3F7140A395A5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2D9986-4742-4F2F-8B6D-DCF6900745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0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0303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5" r:id="rId4"/>
    <p:sldLayoutId id="2147484106" r:id="rId5"/>
    <p:sldLayoutId id="2147484107" r:id="rId6"/>
    <p:sldLayoutId id="2147484108" r:id="rId7"/>
    <p:sldLayoutId id="2147484173" r:id="rId8"/>
    <p:sldLayoutId id="2147484172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4AE8119C-9AE8-4EE8-8470-20FF300A8191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52630590-B501-45FC-BEF1-3CFBCBAD1F9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46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47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Gerade Verbindung 22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61154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feld 23"/>
          <p:cNvSpPr txBox="1">
            <a:spLocks noChangeArrowheads="1"/>
          </p:cNvSpPr>
          <p:nvPr userDrawn="1"/>
        </p:nvSpPr>
        <p:spPr bwMode="auto">
          <a:xfrm>
            <a:off x="157163" y="203200"/>
            <a:ext cx="3910012" cy="561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srgbClr val="611543"/>
                </a:solidFill>
                <a:latin typeface="Bliss 2 Bold" pitchFamily="50" charset="0"/>
              </a:rPr>
              <a:t>Naturwissenschaftlich-Technische Fakultät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</a:t>
            </a:r>
            <a:r>
              <a:rPr lang="de-DE" altLang="de-DE" sz="1100" dirty="0" err="1">
                <a:latin typeface="Trebuchet MS" pitchFamily="34" charset="0"/>
              </a:rPr>
              <a:t>xx</a:t>
            </a:r>
            <a:endParaRPr lang="de-DE" altLang="de-DE" sz="1100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90" r:id="rId8"/>
    <p:sldLayoutId id="2147484191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79674327-1C23-4274-B6C0-C5DB29F34A05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2B51D352-840D-4675-8B67-9845EB0400C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54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0303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feld 9"/>
          <p:cNvSpPr txBox="1">
            <a:spLocks noChangeArrowheads="1"/>
          </p:cNvSpPr>
          <p:nvPr userDrawn="1"/>
        </p:nvSpPr>
        <p:spPr bwMode="auto">
          <a:xfrm>
            <a:off x="457200" y="325438"/>
            <a:ext cx="2473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>
                <a:solidFill>
                  <a:srgbClr val="030385"/>
                </a:solidFill>
                <a:latin typeface="Bliss 2 Bold" pitchFamily="50" charset="0"/>
                <a:ea typeface="ＭＳ Ｐゴシック" pitchFamily="34" charset="-128"/>
              </a:rPr>
              <a:t>Zukunft menschlich gestalten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74" r:id="rId8"/>
    <p:sldLayoutId id="2147484175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Z:\Pressestelle\Logos\Fakultät I\Fak1_Icon_web.jpg"/>
          <p:cNvPicPr>
            <a:picLocks noChangeAspect="1" noChangeArrowheads="1"/>
          </p:cNvPicPr>
          <p:nvPr userDrawn="1"/>
        </p:nvPicPr>
        <p:blipFill>
          <a:blip r:embed="rId12" cstate="print"/>
          <a:srcRect t="10207" b="12399"/>
          <a:stretch>
            <a:fillRect/>
          </a:stretch>
        </p:blipFill>
        <p:spPr bwMode="auto">
          <a:xfrm>
            <a:off x="179388" y="76200"/>
            <a:ext cx="10080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372B615F-EB6D-45A2-95D9-CB7843D86764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E7BC4520-0745-4035-9D9B-52116C6E987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1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80" name="Bild 15" descr="logo_uni_si_rgb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14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AF18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feld 15"/>
          <p:cNvSpPr txBox="1">
            <a:spLocks noChangeArrowheads="1"/>
          </p:cNvSpPr>
          <p:nvPr userDrawn="1"/>
        </p:nvSpPr>
        <p:spPr bwMode="auto">
          <a:xfrm>
            <a:off x="3276600" y="188913"/>
            <a:ext cx="2473325" cy="561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srgbClr val="AF1821"/>
                </a:solidFill>
                <a:latin typeface="Bliss 2 Bold" pitchFamily="50" charset="0"/>
                <a:ea typeface="ＭＳ Ｐゴシック" pitchFamily="34" charset="-128"/>
              </a:rPr>
              <a:t>Philosophische Fakultät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  <a:ea typeface="ＭＳ Ｐゴシック" pitchFamily="34" charset="-128"/>
              </a:rPr>
              <a:t>Didaktik der Geschichte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77" r:id="rId8"/>
    <p:sldLayoutId id="2147484176" r:id="rId9"/>
    <p:sldLayoutId id="2147484192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96CD59-348B-413D-B991-7B273FE2A156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8725AC-1B07-445A-A459-C948807247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2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AF18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Bild 15" descr="logo_uni_si_rgb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6038" y="346075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5"/>
          <p:cNvSpPr txBox="1"/>
          <p:nvPr userDrawn="1"/>
        </p:nvSpPr>
        <p:spPr>
          <a:xfrm>
            <a:off x="153988" y="260350"/>
            <a:ext cx="2473325" cy="561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rgbClr val="AF1821"/>
                </a:solidFill>
                <a:latin typeface="Bliss 2 Bold" pitchFamily="50" charset="0"/>
                <a:ea typeface="ＭＳ Ｐゴシック" charset="-128"/>
                <a:cs typeface="+mn-cs"/>
              </a:rPr>
              <a:t>Philosophische Fakultät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latin typeface="Trebuchet MS" pitchFamily="34" charset="0"/>
                <a:ea typeface="ＭＳ Ｐゴシック" charset="-128"/>
                <a:cs typeface="+mn-cs"/>
              </a:rPr>
              <a:t>Department 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78" r:id="rId8"/>
    <p:sldLayoutId id="2147484179" r:id="rId9"/>
    <p:sldLayoutId id="2147484193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C58EFC8F-00C4-4B15-9B44-3FD3629DE1A8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9CEF8FA8-BEF5-4534-ACFB-20FAAC1C416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0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127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Gerade Verbindung 16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FAB7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feld 17"/>
          <p:cNvSpPr txBox="1">
            <a:spLocks noChangeArrowheads="1"/>
          </p:cNvSpPr>
          <p:nvPr userDrawn="1"/>
        </p:nvSpPr>
        <p:spPr bwMode="auto">
          <a:xfrm>
            <a:off x="3032125" y="203200"/>
            <a:ext cx="3052763" cy="5616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Fakultät Bildung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  <a:cs typeface="Times New Roman" pitchFamily="18" charset="0"/>
              </a:rPr>
              <a:t>·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Architektur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  <a:cs typeface="Times New Roman" pitchFamily="18" charset="0"/>
              </a:rPr>
              <a:t>·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Künste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xx</a:t>
            </a:r>
          </a:p>
        </p:txBody>
      </p:sp>
      <p:pic>
        <p:nvPicPr>
          <p:cNvPr id="5130" name="Picture 2" descr="Z:\Pressestelle\Logos\Fakultät II\logo_bak_gelb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260350"/>
            <a:ext cx="86518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81" r:id="rId8"/>
    <p:sldLayoutId id="2147484180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BE0637EA-3707-435D-BF22-C18E8CD586BD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78F9E8C9-CD4F-4177-B0E0-3984C633C23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150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151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Gerade Verbindung 16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FAB7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feld 17"/>
          <p:cNvSpPr txBox="1">
            <a:spLocks noChangeArrowheads="1"/>
          </p:cNvSpPr>
          <p:nvPr userDrawn="1"/>
        </p:nvSpPr>
        <p:spPr bwMode="auto">
          <a:xfrm>
            <a:off x="179388" y="203200"/>
            <a:ext cx="3052762" cy="561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Fakultät Bildung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  <a:cs typeface="Times New Roman" pitchFamily="18" charset="0"/>
              </a:rPr>
              <a:t>·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Architektur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  <a:cs typeface="Times New Roman" pitchFamily="18" charset="0"/>
              </a:rPr>
              <a:t>· </a:t>
            </a:r>
            <a:r>
              <a:rPr lang="de-DE" altLang="de-DE" sz="1400" dirty="0">
                <a:solidFill>
                  <a:srgbClr val="FAB700"/>
                </a:solidFill>
                <a:latin typeface="Bliss 2 Bold" pitchFamily="50" charset="0"/>
              </a:rPr>
              <a:t>Künste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</a:t>
            </a:r>
            <a:r>
              <a:rPr lang="de-DE" altLang="de-DE" sz="1100" dirty="0" err="1">
                <a:latin typeface="Trebuchet MS" pitchFamily="34" charset="0"/>
              </a:rPr>
              <a:t>xx</a:t>
            </a:r>
            <a:endParaRPr lang="de-DE" altLang="de-DE" sz="1100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83" r:id="rId8"/>
    <p:sldLayoutId id="2147484182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80637B38-3BB1-4E83-893D-EF4AC2290EFB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829F7E8A-3EC6-4444-AD72-9D10545D830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174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175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Gerade Verbindung 18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40952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6"/>
          <p:cNvPicPr>
            <a:picLocks noChangeAspect="1" noChangeArrowheads="1"/>
          </p:cNvPicPr>
          <p:nvPr userDrawn="1"/>
        </p:nvPicPr>
        <p:blipFill>
          <a:blip r:embed="rId12" cstate="print"/>
          <a:srcRect r="80182"/>
          <a:stretch>
            <a:fillRect/>
          </a:stretch>
        </p:blipFill>
        <p:spPr bwMode="auto">
          <a:xfrm>
            <a:off x="250825" y="115888"/>
            <a:ext cx="8016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feld 21"/>
          <p:cNvSpPr txBox="1">
            <a:spLocks noChangeArrowheads="1"/>
          </p:cNvSpPr>
          <p:nvPr userDrawn="1"/>
        </p:nvSpPr>
        <p:spPr bwMode="auto">
          <a:xfrm>
            <a:off x="984250" y="222250"/>
            <a:ext cx="5281613" cy="715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dirty="0">
                <a:solidFill>
                  <a:srgbClr val="030385"/>
                </a:solidFill>
                <a:latin typeface="Bliss 2 Bold" pitchFamily="50" charset="0"/>
              </a:rPr>
              <a:t>WIRTSCHAFTSWISSENSCHAFTEN</a:t>
            </a:r>
          </a:p>
          <a:p>
            <a:pPr eaLnBrk="1" hangingPunct="1">
              <a:defRPr/>
            </a:pPr>
            <a:r>
              <a:rPr lang="de-DE" altLang="de-DE" sz="1200" dirty="0">
                <a:solidFill>
                  <a:srgbClr val="030385"/>
                </a:solidFill>
                <a:latin typeface="Bliss 2 Bold" pitchFamily="50" charset="0"/>
              </a:rPr>
              <a:t>WIRTSCHAFTSINFORMATIK | WIRTSCHAFTSRECHT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</a:t>
            </a:r>
            <a:r>
              <a:rPr lang="de-DE" altLang="de-DE" sz="1100" dirty="0" err="1">
                <a:latin typeface="Trebuchet MS" pitchFamily="34" charset="0"/>
              </a:rPr>
              <a:t>xx</a:t>
            </a:r>
            <a:endParaRPr lang="de-DE" altLang="de-DE" sz="1100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84" r:id="rId8"/>
    <p:sldLayoutId id="2147484185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46994205-416E-42E5-B22F-5C168C5F5793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96FCD495-E1A7-4368-A89E-30FB8D81848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198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199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Gerade Verbindung 18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40952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feld 19"/>
          <p:cNvSpPr txBox="1">
            <a:spLocks noChangeArrowheads="1"/>
          </p:cNvSpPr>
          <p:nvPr userDrawn="1"/>
        </p:nvSpPr>
        <p:spPr bwMode="auto">
          <a:xfrm>
            <a:off x="179388" y="188913"/>
            <a:ext cx="5281612" cy="777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srgbClr val="409527"/>
                </a:solidFill>
                <a:latin typeface="Bliss 2 Bold" pitchFamily="50" charset="0"/>
              </a:rPr>
              <a:t>Fakultät Wirtschaftswissenschaften,</a:t>
            </a:r>
          </a:p>
          <a:p>
            <a:pPr eaLnBrk="1" hangingPunct="1">
              <a:defRPr/>
            </a:pPr>
            <a:r>
              <a:rPr lang="de-DE" altLang="de-DE" sz="1400" dirty="0">
                <a:solidFill>
                  <a:srgbClr val="409527"/>
                </a:solidFill>
                <a:latin typeface="Bliss 2 Bold" pitchFamily="50" charset="0"/>
              </a:rPr>
              <a:t>Wirtschaftsinformatik und Wirtschaftsrecht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</a:t>
            </a:r>
            <a:r>
              <a:rPr lang="de-DE" altLang="de-DE" sz="1100" dirty="0" err="1">
                <a:latin typeface="Trebuchet MS" pitchFamily="34" charset="0"/>
              </a:rPr>
              <a:t>xx</a:t>
            </a:r>
            <a:endParaRPr lang="de-DE" altLang="de-DE" sz="1100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86" r:id="rId8"/>
    <p:sldLayoutId id="2147484187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DB066632-D545-41E8-88BB-1F403DA45371}" type="datetime1">
              <a:rPr lang="de-DE" smtClean="0"/>
              <a:pPr>
                <a:defRPr/>
              </a:pPr>
              <a:t>18.09.2023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E49343B8-131F-4DAF-BC88-EE545F17B69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222" name="Rechteck 6"/>
          <p:cNvSpPr>
            <a:spLocks noChangeArrowheads="1"/>
          </p:cNvSpPr>
          <p:nvPr userDrawn="1"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3" name="Bild 15" descr="logo_uni_si_rgb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Gerade Verbindung 22"/>
          <p:cNvCxnSpPr/>
          <p:nvPr userDrawn="1"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61154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10" descr="Z:\Pressestelle\Logos\Fak4_Logo_web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4475" y="131763"/>
            <a:ext cx="2130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feld 25"/>
          <p:cNvSpPr txBox="1">
            <a:spLocks noChangeArrowheads="1"/>
          </p:cNvSpPr>
          <p:nvPr userDrawn="1"/>
        </p:nvSpPr>
        <p:spPr bwMode="auto">
          <a:xfrm>
            <a:off x="949325" y="590550"/>
            <a:ext cx="3910013" cy="3151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de-DE" altLang="de-DE" sz="1100" dirty="0">
                <a:latin typeface="Trebuchet MS" pitchFamily="34" charset="0"/>
              </a:rPr>
              <a:t>Department </a:t>
            </a:r>
            <a:r>
              <a:rPr lang="de-DE" altLang="de-DE" sz="1100" dirty="0" err="1">
                <a:latin typeface="Trebuchet MS" pitchFamily="34" charset="0"/>
              </a:rPr>
              <a:t>xx</a:t>
            </a:r>
            <a:endParaRPr lang="de-DE" altLang="de-DE" sz="1100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88" r:id="rId8"/>
    <p:sldLayoutId id="2147484189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liss 2 Regular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liss 2 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uni-siegen.de/start/news/amtliche_mitteilungen/jahrgang_2021/56_2021_fpo-b_his.pdf" TargetMode="Externa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siegen.de/phil/personen/weitere/blank_sandra/" TargetMode="External"/><Relationship Id="rId2" Type="http://schemas.openxmlformats.org/officeDocument/2006/relationships/hyperlink" Target="https://www.uni-siegen.de/phil/geschichte/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uni-siegen.de/fsrgglabam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Herzlich Willkommen zur Erstsemestereinführung!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Lehramt Geschichte</a:t>
            </a:r>
          </a:p>
          <a:p>
            <a:r>
              <a:rPr lang="de-DE" dirty="0"/>
              <a:t>Wintersemester 2023/24</a:t>
            </a:r>
          </a:p>
          <a:p>
            <a:r>
              <a:rPr lang="de-DE" dirty="0"/>
              <a:t>Dr. Matthias </a:t>
            </a:r>
            <a:r>
              <a:rPr lang="de-DE" dirty="0" err="1"/>
              <a:t>Weipert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71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Sie erhalten </a:t>
            </a:r>
            <a:r>
              <a:rPr lang="de-DE" b="1" u="sng" dirty="0"/>
              <a:t>keinen</a:t>
            </a:r>
            <a:r>
              <a:rPr lang="de-DE" dirty="0"/>
              <a:t> Überblick über die Themen des Lehrplans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werden Sie im Studium lernen?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2" y="2811390"/>
            <a:ext cx="3048780" cy="30487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93958" y="2996952"/>
            <a:ext cx="5850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800" dirty="0">
                <a:latin typeface="Trebuchet MS" panose="020B0603020202020204" pitchFamily="34" charset="0"/>
              </a:rPr>
              <a:t>Sie lernen etwas viel </a:t>
            </a:r>
            <a:r>
              <a:rPr lang="de-DE" sz="2800" b="1" u="sng" dirty="0">
                <a:latin typeface="Trebuchet MS" panose="020B0603020202020204" pitchFamily="34" charset="0"/>
              </a:rPr>
              <a:t>Wichtigeres</a:t>
            </a:r>
            <a:r>
              <a:rPr lang="de-DE" sz="2800" dirty="0">
                <a:latin typeface="Trebuchet MS" panose="020B0603020202020204" pitchFamily="34" charset="0"/>
              </a:rPr>
              <a:t>:</a:t>
            </a:r>
          </a:p>
          <a:p>
            <a:pPr marL="0" indent="0">
              <a:buNone/>
            </a:pPr>
            <a:endParaRPr lang="de-DE" sz="2800" dirty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>
                <a:latin typeface="Trebuchet MS" panose="020B0603020202020204" pitchFamily="34" charset="0"/>
              </a:rPr>
              <a:t>Fragen zu stellen </a:t>
            </a:r>
            <a:r>
              <a:rPr lang="de-DE" sz="2800" dirty="0">
                <a:latin typeface="Trebuchet MS" panose="020B0603020202020204" pitchFamily="34" charset="0"/>
              </a:rPr>
              <a:t>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rebuchet MS" panose="020B0603020202020204" pitchFamily="34" charset="0"/>
              </a:rPr>
              <a:t>diese Fragen </a:t>
            </a:r>
            <a:r>
              <a:rPr lang="de-DE" sz="2800" b="1" dirty="0">
                <a:latin typeface="Trebuchet MS" panose="020B0603020202020204" pitchFamily="34" charset="0"/>
              </a:rPr>
              <a:t>wissenschaftlich zu beantworten</a:t>
            </a:r>
          </a:p>
        </p:txBody>
      </p:sp>
    </p:spTree>
    <p:extLst>
      <p:ext uri="{BB962C8B-B14F-4D97-AF65-F5344CB8AC3E}">
        <p14:creationId xmlns:p14="http://schemas.microsoft.com/office/powerpoint/2010/main" val="305640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Breite der Geschichte von den „ältesten Spuren menschlichen Lebens im weltweiten Überblick“ bis zum „Zusammenbruch des Kommunismus und Deutsche Einheit“ </a:t>
            </a:r>
          </a:p>
          <a:p>
            <a:pPr marL="0" indent="0">
              <a:buNone/>
            </a:pPr>
            <a:r>
              <a:rPr lang="de-DE" dirty="0"/>
              <a:t>				</a:t>
            </a:r>
            <a:r>
              <a:rPr lang="de-DE" sz="2400" dirty="0"/>
              <a:t>(NRW Kernlehrplan Geschichte 				 Realschule, S. 20 bzw. S. 30)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Schulfach Geschichte</a:t>
            </a:r>
          </a:p>
        </p:txBody>
      </p:sp>
    </p:spTree>
    <p:extLst>
      <p:ext uri="{BB962C8B-B14F-4D97-AF65-F5344CB8AC3E}">
        <p14:creationId xmlns:p14="http://schemas.microsoft.com/office/powerpoint/2010/main" val="69365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Exemplarisches Lernen</a:t>
            </a:r>
          </a:p>
          <a:p>
            <a:endParaRPr lang="de-DE" dirty="0"/>
          </a:p>
          <a:p>
            <a:r>
              <a:rPr lang="de-DE" dirty="0"/>
              <a:t>Lernen, wie Sie sich die Inhaltsfelder des Lehrplans wissenschaftlich erarbeiten können</a:t>
            </a:r>
          </a:p>
          <a:p>
            <a:endParaRPr lang="de-DE" dirty="0"/>
          </a:p>
          <a:p>
            <a:r>
              <a:rPr lang="de-DE" dirty="0"/>
              <a:t>Lernen, welche Fragen Sie an die Inhaltsfelder stellen können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Universitäres Geschichtsstudium</a:t>
            </a:r>
          </a:p>
        </p:txBody>
      </p:sp>
    </p:spTree>
    <p:extLst>
      <p:ext uri="{BB962C8B-B14F-4D97-AF65-F5344CB8AC3E}">
        <p14:creationId xmlns:p14="http://schemas.microsoft.com/office/powerpoint/2010/main" val="135663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„Unterschiede zwischen römischer Republik und Kaiserreich beschreiben“ können sollen 					</a:t>
            </a:r>
            <a:r>
              <a:rPr lang="de-DE" sz="2400" dirty="0"/>
              <a:t>(NRW Kernlehrplan Hauptschule 			 	 Gesellschaftslehre Erdkunde, 				 Geschichte/Politik, S. 47) </a:t>
            </a:r>
          </a:p>
          <a:p>
            <a:pPr marL="0" indent="0">
              <a:buNone/>
            </a:pPr>
            <a:r>
              <a:rPr lang="de-DE" b="1" dirty="0"/>
              <a:t>oder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Zusammenhang: Schule - Universität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149080"/>
            <a:ext cx="3816424" cy="18963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25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solidFill>
                  <a:schemeClr val="bg1"/>
                </a:solidFill>
              </a:rPr>
              <a:t>Bildquelle: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https://www.coincircuit.com/coin-Auction/gerhard-hirsch-nachfolger/8092609/lot-2303-r%C3%B6mische-republik-anonym-gerhard-hirsch (Stand 11.09.2020)</a:t>
            </a:r>
          </a:p>
        </p:txBody>
      </p:sp>
    </p:spTree>
    <p:extLst>
      <p:ext uri="{BB962C8B-B14F-4D97-AF65-F5344CB8AC3E}">
        <p14:creationId xmlns:p14="http://schemas.microsoft.com/office/powerpoint/2010/main" val="375160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„die mittelalterliche Ständegesellschaft und das System der Grundherrschaft“ erläutern können sollen 											</a:t>
            </a:r>
            <a:r>
              <a:rPr lang="de-DE" sz="2400" dirty="0"/>
              <a:t>(NRW Kernlehrplan Geschichte				 Realschule, S. 22) 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oder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Zusammenhang: Schule - Universität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993477"/>
            <a:ext cx="3127648" cy="214694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2507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solidFill>
                  <a:schemeClr val="bg1"/>
                </a:solidFill>
              </a:rPr>
              <a:t>Bildquelle: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https://www.kinderzeitmaschine.de/mittelalter/hochmittelalter/lucys-wissensbox/gesellschaft/warum-spricht-man-von-einer-staendepyramide/ (Stand 11.09.2020)</a:t>
            </a:r>
          </a:p>
        </p:txBody>
      </p:sp>
    </p:spTree>
    <p:extLst>
      <p:ext uri="{BB962C8B-B14F-4D97-AF65-F5344CB8AC3E}">
        <p14:creationId xmlns:p14="http://schemas.microsoft.com/office/powerpoint/2010/main" val="247046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„den universalen Anspruch und die Wirklichkeit der Menschenrechte“ bewerten können sollen 				</a:t>
            </a:r>
            <a:r>
              <a:rPr lang="de-DE" sz="2400" dirty="0"/>
              <a:t>(NRW Kernlehrplan für die 				Sekundarstufe II Gymnasium/ 				Gesamtschule Geschichte, 				S. 24)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Zusammenhang: Schule - Universität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6014">
            <a:off x="865988" y="2796997"/>
            <a:ext cx="2523764" cy="318912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250713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solidFill>
                  <a:schemeClr val="bg1"/>
                </a:solidFill>
              </a:rPr>
              <a:t>Bildquelle: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https://www.bpb.de/nachschlagen/lexika/lexikon-in-einfacher-sprache/249967/menschenrechte (Stand 11.09.2020)</a:t>
            </a:r>
          </a:p>
        </p:txBody>
      </p:sp>
    </p:spTree>
    <p:extLst>
      <p:ext uri="{BB962C8B-B14F-4D97-AF65-F5344CB8AC3E}">
        <p14:creationId xmlns:p14="http://schemas.microsoft.com/office/powerpoint/2010/main" val="203630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4848" y="1680828"/>
            <a:ext cx="8229600" cy="4281339"/>
          </a:xfrm>
        </p:spPr>
        <p:txBody>
          <a:bodyPr/>
          <a:lstStyle/>
          <a:p>
            <a:r>
              <a:rPr lang="de-DE" dirty="0"/>
              <a:t>Epochal, </a:t>
            </a:r>
            <a:r>
              <a:rPr lang="de-DE" dirty="0" err="1"/>
              <a:t>sektoral</a:t>
            </a:r>
            <a:r>
              <a:rPr lang="de-DE" dirty="0"/>
              <a:t>, regional</a:t>
            </a:r>
          </a:p>
          <a:p>
            <a:r>
              <a:rPr lang="de-DE" dirty="0"/>
              <a:t>in Siegen epochal und </a:t>
            </a:r>
            <a:r>
              <a:rPr lang="de-DE" dirty="0" err="1"/>
              <a:t>sektoral</a:t>
            </a:r>
            <a:endParaRPr lang="de-DE" dirty="0"/>
          </a:p>
          <a:p>
            <a:endParaRPr lang="de-DE" dirty="0"/>
          </a:p>
          <a:p>
            <a:r>
              <a:rPr lang="de-DE" b="1" u="sng" dirty="0"/>
              <a:t>Epochal</a:t>
            </a:r>
          </a:p>
          <a:p>
            <a:pPr lvl="1"/>
            <a:r>
              <a:rPr lang="de-DE" dirty="0"/>
              <a:t>Alte Geschichte (</a:t>
            </a:r>
            <a:r>
              <a:rPr lang="de-DE" b="1" dirty="0"/>
              <a:t>Prof. </a:t>
            </a:r>
            <a:r>
              <a:rPr lang="de-DE" b="1" dirty="0" err="1"/>
              <a:t>Huttner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Mittlere und Neuere Geschichte (</a:t>
            </a:r>
            <a:r>
              <a:rPr lang="de-DE" b="1" dirty="0" err="1"/>
              <a:t>Prof.‘in</a:t>
            </a:r>
            <a:r>
              <a:rPr lang="de-DE" b="1" dirty="0"/>
              <a:t> </a:t>
            </a:r>
            <a:r>
              <a:rPr lang="de-DE" b="1" dirty="0" err="1"/>
              <a:t>Averkorn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Neuere und Neueste Geschichte (</a:t>
            </a:r>
            <a:r>
              <a:rPr lang="de-DE" b="1" dirty="0" err="1"/>
              <a:t>Prof.‘in</a:t>
            </a:r>
            <a:r>
              <a:rPr lang="de-DE" b="1" dirty="0"/>
              <a:t> Schwarz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Geschichte der Gegenwart (</a:t>
            </a:r>
            <a:r>
              <a:rPr lang="de-DE" b="1" dirty="0" err="1"/>
              <a:t>Prof.‘in</a:t>
            </a:r>
            <a:r>
              <a:rPr lang="de-DE" b="1" dirty="0"/>
              <a:t> Kreis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Struktur des Faches an Universitäten</a:t>
            </a:r>
          </a:p>
        </p:txBody>
      </p:sp>
    </p:spTree>
    <p:extLst>
      <p:ext uri="{BB962C8B-B14F-4D97-AF65-F5344CB8AC3E}">
        <p14:creationId xmlns:p14="http://schemas.microsoft.com/office/powerpoint/2010/main" val="127782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Sektoral</a:t>
            </a:r>
            <a:endParaRPr lang="de-DE" b="1" dirty="0"/>
          </a:p>
          <a:p>
            <a:pPr lvl="1"/>
            <a:r>
              <a:rPr lang="de-DE" dirty="0"/>
              <a:t>Europäische Wissens- und Kommunikationsgeschichte der Moderne (</a:t>
            </a:r>
            <a:r>
              <a:rPr lang="de-DE" b="1" dirty="0"/>
              <a:t>Prof. </a:t>
            </a:r>
            <a:r>
              <a:rPr lang="de-DE" b="1" dirty="0" err="1"/>
              <a:t>Dinçkal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Didaktik der Geschichte (</a:t>
            </a:r>
            <a:r>
              <a:rPr lang="de-DE" b="1" dirty="0" err="1"/>
              <a:t>Prof.‘in</a:t>
            </a:r>
            <a:r>
              <a:rPr lang="de-DE" b="1" dirty="0"/>
              <a:t> Kuhn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Struktur des Faches an Universitäten</a:t>
            </a:r>
          </a:p>
        </p:txBody>
      </p:sp>
    </p:spTree>
    <p:extLst>
      <p:ext uri="{BB962C8B-B14F-4D97-AF65-F5344CB8AC3E}">
        <p14:creationId xmlns:p14="http://schemas.microsoft.com/office/powerpoint/2010/main" val="101271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Fachprüfungsordnung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https://www.uni-siegen.de/start/news/amtliche_mitteilungen/jahrgang_2021/56_2021_fpo-b_his.pdf</a:t>
            </a:r>
            <a:r>
              <a:rPr lang="de-DE" dirty="0"/>
              <a:t>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Infos fürs Studium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64" y="1196752"/>
            <a:ext cx="2454416" cy="25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45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Homepage</a:t>
            </a:r>
            <a:r>
              <a:rPr lang="de-DE" dirty="0"/>
              <a:t> des Faches</a:t>
            </a:r>
          </a:p>
          <a:p>
            <a:endParaRPr lang="de-DE" dirty="0"/>
          </a:p>
          <a:p>
            <a:r>
              <a:rPr lang="de-DE" dirty="0"/>
              <a:t>Fakultätsinterne Studienberatung (</a:t>
            </a:r>
            <a:r>
              <a:rPr lang="de-DE" dirty="0">
                <a:hlinkClick r:id="rId3"/>
              </a:rPr>
              <a:t>Frau Blank</a:t>
            </a:r>
            <a:r>
              <a:rPr lang="de-DE" dirty="0"/>
              <a:t>) </a:t>
            </a:r>
          </a:p>
          <a:p>
            <a:endParaRPr lang="de-DE" dirty="0"/>
          </a:p>
          <a:p>
            <a:r>
              <a:rPr lang="de-DE" dirty="0">
                <a:hlinkClick r:id="rId4"/>
              </a:rPr>
              <a:t>Fachschaftsrat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Ältere Kommilitoninnen und Kommilitonen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Infos fürs Studium</a:t>
            </a:r>
          </a:p>
        </p:txBody>
      </p:sp>
    </p:spTree>
    <p:extLst>
      <p:ext uri="{BB962C8B-B14F-4D97-AF65-F5344CB8AC3E}">
        <p14:creationId xmlns:p14="http://schemas.microsoft.com/office/powerpoint/2010/main" val="52374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Allgemeine Bemerkungen zum Studium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Struktur des Faches an der Universität Siegen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Aufbau des Geschichtsstudiums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Fragen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Worum geht es heute?</a:t>
            </a:r>
          </a:p>
        </p:txBody>
      </p:sp>
    </p:spTree>
    <p:extLst>
      <p:ext uri="{BB962C8B-B14F-4D97-AF65-F5344CB8AC3E}">
        <p14:creationId xmlns:p14="http://schemas.microsoft.com/office/powerpoint/2010/main" val="1251298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Modulübersicht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000762"/>
              </p:ext>
            </p:extLst>
          </p:nvPr>
        </p:nvGraphicFramePr>
        <p:xfrm>
          <a:off x="457200" y="1700808"/>
          <a:ext cx="82296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HRSGe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GymGe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Grundlagen-Epochenmodule I-III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Grundlagen-Epochenmodul I-III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Grundlagen-Epochenmodul</a:t>
                      </a:r>
                      <a:r>
                        <a:rPr lang="de-DE" baseline="0" dirty="0"/>
                        <a:t> IV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Fachdidaktisches 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Fachdidaktisches</a:t>
                      </a:r>
                      <a:r>
                        <a:rPr lang="de-DE" baseline="0" dirty="0"/>
                        <a:t> Modul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Aufbau-Epochenmodul Neuzeitliche 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Aufbau-Epochenmodul Neuzeitliche 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Aufbau-Epochenmodul</a:t>
                      </a:r>
                      <a:r>
                        <a:rPr lang="de-DE" baseline="0" dirty="0"/>
                        <a:t> Alte Geschichte/Mittelalterliche und frühneuzeitliche Geschichte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Fachwissenschaftliches</a:t>
                      </a:r>
                      <a:r>
                        <a:rPr lang="de-DE" baseline="0" dirty="0"/>
                        <a:t> und fachdidaktisches Abschlussmodul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Fachwissenschaftliches und fachdidaktisches Abschlussmodul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Bachelorprüfung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Bachelorprüfung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173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Exemplarischer Studienverlaufsplan: </a:t>
            </a:r>
            <a:r>
              <a:rPr lang="de-DE" dirty="0" err="1"/>
              <a:t>HRSGe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90693"/>
              </p:ext>
            </p:extLst>
          </p:nvPr>
        </p:nvGraphicFramePr>
        <p:xfrm>
          <a:off x="107504" y="1844824"/>
          <a:ext cx="8867326" cy="5295671"/>
        </p:xfrm>
        <a:graphic>
          <a:graphicData uri="http://schemas.openxmlformats.org/drawingml/2006/table">
            <a:tbl>
              <a:tblPr firstRow="1" firstCol="1" bandRow="1"/>
              <a:tblGrid>
                <a:gridCol w="208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Vorlesung Alte Geschichte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Proseminar Alte Geschichte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Vorlesung Mittelalterliche und Frühneuzeitliche Geschichte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Proseminar Mittelalterliche und Frühneuzeitliche Geschichte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 Vorlesung Neuzeitliche Geschichte oder Geschichte der Gegenwart oder Wissens- und Kommunikationsgeschichte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 Proseminar Neuzeitliche Geschichte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Fachdidaktisches 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 Proseminar Grundlagen der Geschichtsdidaktik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Aufbau-Epochenmodul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3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Fachwissenschaftliches und Fachdidaktisches Abschluss-Modul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0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SWS, 12LP)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Semester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SWS, 9 LP)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(4SWS, 9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354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Exemplarischer Studienverlaufsplan: </a:t>
            </a:r>
            <a:r>
              <a:rPr lang="de-DE" dirty="0" err="1"/>
              <a:t>HRsGe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748156"/>
              </p:ext>
            </p:extLst>
          </p:nvPr>
        </p:nvGraphicFramePr>
        <p:xfrm>
          <a:off x="107504" y="1762104"/>
          <a:ext cx="8833320" cy="5087976"/>
        </p:xfrm>
        <a:graphic>
          <a:graphicData uri="http://schemas.openxmlformats.org/drawingml/2006/table">
            <a:tbl>
              <a:tblPr firstRow="1" firstCol="1" bandRow="1"/>
              <a:tblGrid>
                <a:gridCol w="195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Fachdidaktisches 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 Seminar Exemplarische Vertiefung der Grundlagen der Geschichtsdidaktik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 Aufbauseminar Geschichte der Gegenwart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Aufbau-Epochenmodul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18.1 Aufbauseminar Neuere und Neueste Geschichte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8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Fachwissenschaftliches und Fachdidaktisches Abschluss-Modul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 Kolloquium zur Alten oder Mittelalterlichen und Frühneuzeitlichen Geschichte oder Geschichte der Gegenwart oder Europäischen Wissens- und Kommunikationsgeschichte der Moderne oder zur Didaktik der Geschichte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 Exkursion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SWS, 9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SWS, 9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 SWS, 9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528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42778"/>
              </p:ext>
            </p:extLst>
          </p:nvPr>
        </p:nvGraphicFramePr>
        <p:xfrm>
          <a:off x="251520" y="1772816"/>
          <a:ext cx="8604447" cy="5327659"/>
        </p:xfrm>
        <a:graphic>
          <a:graphicData uri="http://schemas.openxmlformats.org/drawingml/2006/table">
            <a:tbl>
              <a:tblPr firstRow="1" firstCol="1" bandRow="1"/>
              <a:tblGrid>
                <a:gridCol w="181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Vorlesung Alte Geschichte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Proseminar Alte Geschichte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6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Vorlesung Mittelalterliche und Frühneuzeitliche Geschichte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Proseminar Mittelalterliche und Frühneuzeitliche Geschichte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III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4.1 Vorlesung Neuere und Neueste Geschichte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4.2 Proseminar Neuere und Neueste Geschichte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9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Grundlagen-Epochenmodul IV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 Vorlesung Geschichte der Gegenwart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5.2 Seminar Methoden der Geschichte oder Theorien der Geschichte</a:t>
                      </a:r>
                    </a:p>
                    <a:p>
                      <a:r>
                        <a:rPr lang="de-DE" sz="1400" dirty="0"/>
                        <a:t>+ Prüfungsleistung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7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Fachdidaktisches Modul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7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SWS, 12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SWS, 12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Semester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(4SWS, 12 LP)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64" marR="54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Exemplarischer Studienverlaufsplan: </a:t>
            </a:r>
            <a:r>
              <a:rPr lang="de-DE" dirty="0" err="1"/>
              <a:t>GymGe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891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074866"/>
              </p:ext>
            </p:extLst>
          </p:nvPr>
        </p:nvGraphicFramePr>
        <p:xfrm>
          <a:off x="251520" y="1661020"/>
          <a:ext cx="8496945" cy="4875236"/>
        </p:xfrm>
        <a:graphic>
          <a:graphicData uri="http://schemas.openxmlformats.org/drawingml/2006/table">
            <a:tbl>
              <a:tblPr firstRow="1" firstCol="1" bandRow="1"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Fachdidaktisches Modul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12.1 Aufbauseminar Alte Geschichte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12.2 Aufbauseminar </a:t>
                      </a:r>
                      <a:r>
                        <a:rPr lang="de-DE" sz="1300" dirty="0" err="1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Mittelalteriche</a:t>
                      </a: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und Frühneuzeitliche Geschichte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 Proseminar Grundlagen der Geschichtsdidaktik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 Seminar Exemplarische Vertiefung der Grundlagen der Didaktik der Geschichte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Aufbau-Epochenmodul 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 Aufbauseminar Alte Geschichte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 Aufbauseminar Mittelalterich und Frühneuzeitliche Geschichte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Aufbau-Epochenmodul II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18.1 Aufbauseminar Neuere und Neueste Geschichte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18.2. Aufbauseminar Geschichte der Gegenwart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Fachwissenschaftliches und Fachdidaktisches Abschluss-Modul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 Kolloquium zur Alten oder Mittelalterlichen und frühneuzeitlichen Geschichte oder zur Neueren und Neuesten Geschichte oder Geschichte der Gegenwart oder Europäischen Wissens- und Kommunikationsgeschichte oder zur Didaktik der Geschichte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 Exkursion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Prüfungsleistung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Semester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SWS, 12 LP)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Semester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SWS, 12 LP)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Semester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SWS, 12 LP)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Exemplarischer Studienverlaufsplan: </a:t>
            </a:r>
            <a:r>
              <a:rPr lang="de-DE" dirty="0" err="1"/>
              <a:t>GymGe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587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Vorlesung Priorität vor Übung</a:t>
            </a:r>
          </a:p>
          <a:p>
            <a:pPr marL="0" indent="0">
              <a:buNone/>
            </a:pPr>
            <a:r>
              <a:rPr lang="de-DE" b="1" dirty="0"/>
              <a:t>Sprachen:</a:t>
            </a:r>
          </a:p>
          <a:p>
            <a:r>
              <a:rPr lang="de-DE" dirty="0" err="1"/>
              <a:t>HRsGe</a:t>
            </a:r>
            <a:r>
              <a:rPr lang="de-DE" dirty="0"/>
              <a:t>: 2 moderne Fremdsprachen</a:t>
            </a:r>
          </a:p>
          <a:p>
            <a:r>
              <a:rPr lang="de-DE" dirty="0" err="1"/>
              <a:t>GymGe</a:t>
            </a:r>
            <a:r>
              <a:rPr lang="de-DE" dirty="0"/>
              <a:t>: 1 moderne Fremdsprache, vertiefte Lateinkenntnisse</a:t>
            </a:r>
          </a:p>
          <a:p>
            <a:endParaRPr lang="de-DE" sz="1400" dirty="0"/>
          </a:p>
          <a:p>
            <a:pPr marL="0" indent="0">
              <a:buNone/>
            </a:pPr>
            <a:r>
              <a:rPr lang="de-DE"/>
              <a:t>Literaturrecherche </a:t>
            </a:r>
          </a:p>
          <a:p>
            <a:pPr marL="0" indent="0">
              <a:buNone/>
            </a:pPr>
            <a:r>
              <a:rPr lang="de-DE"/>
              <a:t>Unisono</a:t>
            </a:r>
            <a:r>
              <a:rPr lang="de-DE" dirty="0"/>
              <a:t>: Anmeldung für SL und PL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Zusatzinfos</a:t>
            </a:r>
          </a:p>
        </p:txBody>
      </p:sp>
    </p:spTree>
    <p:extLst>
      <p:ext uri="{BB962C8B-B14F-4D97-AF65-F5344CB8AC3E}">
        <p14:creationId xmlns:p14="http://schemas.microsoft.com/office/powerpoint/2010/main" val="334327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65412"/>
            <a:ext cx="8121756" cy="5292588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Erwartungen ans Studium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5993904"/>
            <a:ext cx="129614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053" y="5967907"/>
            <a:ext cx="132294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1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76137">
            <a:off x="847645" y="892078"/>
            <a:ext cx="7554414" cy="53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3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23528" y="1052736"/>
            <a:ext cx="4176464" cy="27363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Lebenslanges Lernen</a:t>
            </a:r>
          </a:p>
        </p:txBody>
      </p:sp>
      <p:sp>
        <p:nvSpPr>
          <p:cNvPr id="5" name="Ellipse 4"/>
          <p:cNvSpPr/>
          <p:nvPr/>
        </p:nvSpPr>
        <p:spPr>
          <a:xfrm>
            <a:off x="1763688" y="3284984"/>
            <a:ext cx="4248472" cy="2880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Keine Gesetze</a:t>
            </a:r>
          </a:p>
        </p:txBody>
      </p:sp>
      <p:sp>
        <p:nvSpPr>
          <p:cNvPr id="6" name="Ellipse 5"/>
          <p:cNvSpPr/>
          <p:nvPr/>
        </p:nvSpPr>
        <p:spPr>
          <a:xfrm>
            <a:off x="4495776" y="1083240"/>
            <a:ext cx="4248472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Kein </a:t>
            </a:r>
            <a:r>
              <a:rPr lang="de-DE" sz="3200" b="1" dirty="0" err="1"/>
              <a:t>Lernfach</a:t>
            </a:r>
            <a:r>
              <a:rPr lang="de-DE" sz="3200" b="1" dirty="0"/>
              <a:t>, sondern ein DENKFACH</a:t>
            </a:r>
          </a:p>
        </p:txBody>
      </p:sp>
    </p:spTree>
    <p:extLst>
      <p:ext uri="{BB962C8B-B14F-4D97-AF65-F5344CB8AC3E}">
        <p14:creationId xmlns:p14="http://schemas.microsoft.com/office/powerpoint/2010/main" val="309970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Universum des Historischen (epochal, regional, </a:t>
            </a:r>
            <a:r>
              <a:rPr lang="de-DE" dirty="0" err="1"/>
              <a:t>sektoral</a:t>
            </a:r>
            <a:r>
              <a:rPr lang="de-DE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Immer wieder neue Fragen aus der Gegenwart an die Geschichte 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Immer wieder neue Zugänge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7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/>
              <a:t>a) zur Orientierung</a:t>
            </a:r>
          </a:p>
          <a:p>
            <a:pPr marL="0" indent="0">
              <a:buNone/>
            </a:pPr>
            <a:r>
              <a:rPr lang="de-DE" b="1" dirty="0"/>
              <a:t>Gombrich:</a:t>
            </a:r>
            <a:r>
              <a:rPr lang="de-DE" dirty="0"/>
              <a:t> Kleine Weltgeschichte für junge Leser (teilweise überholt, aber im Stil unnachahmlich)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Duden:</a:t>
            </a:r>
            <a:r>
              <a:rPr lang="de-DE" dirty="0"/>
              <a:t> Abiturwissen Geschichte </a:t>
            </a:r>
            <a:br>
              <a:rPr lang="de-DE" dirty="0"/>
            </a:br>
            <a:r>
              <a:rPr lang="de-DE" dirty="0"/>
              <a:t>(keine zusammenhängende </a:t>
            </a:r>
            <a:br>
              <a:rPr lang="de-DE" dirty="0"/>
            </a:br>
            <a:r>
              <a:rPr lang="de-DE" dirty="0"/>
              <a:t>Erzählung, faktenorientiert)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err="1"/>
              <a:t>Frie</a:t>
            </a:r>
            <a:r>
              <a:rPr lang="de-DE" b="1" dirty="0"/>
              <a:t>:</a:t>
            </a:r>
            <a:r>
              <a:rPr lang="de-DE" dirty="0"/>
              <a:t> Die Geschichte der Welt (neue Blickwinkel)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Lesen, lesen, lesen!!!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92896"/>
            <a:ext cx="3995936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6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4848" y="1758946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Demandt:</a:t>
            </a:r>
            <a:r>
              <a:rPr lang="de-DE" dirty="0"/>
              <a:t> Kleine Weltgeschichte </a:t>
            </a:r>
          </a:p>
          <a:p>
            <a:pPr marL="0" indent="0">
              <a:buNone/>
            </a:pPr>
            <a:r>
              <a:rPr lang="de-DE" dirty="0"/>
              <a:t>(Schwerpunkt auf Politik- und </a:t>
            </a:r>
          </a:p>
          <a:p>
            <a:pPr marL="0" indent="0">
              <a:buNone/>
            </a:pPr>
            <a:r>
              <a:rPr lang="de-DE" dirty="0"/>
              <a:t>Sozialgeschichte)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Roberts/</a:t>
            </a:r>
            <a:r>
              <a:rPr lang="de-DE" b="1" dirty="0" err="1"/>
              <a:t>Westad</a:t>
            </a:r>
            <a:r>
              <a:rPr lang="de-DE" b="1" dirty="0"/>
              <a:t>: </a:t>
            </a:r>
            <a:r>
              <a:rPr lang="de-DE" dirty="0"/>
              <a:t>The </a:t>
            </a:r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World (relativ ausführlich, berücksichtigt auch Kulturgeschichte)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err="1"/>
              <a:t>Harari</a:t>
            </a:r>
            <a:r>
              <a:rPr lang="de-DE" b="1" dirty="0"/>
              <a:t>:</a:t>
            </a:r>
            <a:r>
              <a:rPr lang="de-DE" dirty="0"/>
              <a:t> Kurze Geschichte der Menschheit (stark problemorientiert, „Welterklärung“)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Lesen, lesen, lesen!!!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05" y="764704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/>
              <a:t>b) um Einblicke in die Funktionsweise der Geschichtswissenschaft zu bekommen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in ein </a:t>
            </a:r>
            <a:r>
              <a:rPr lang="de-DE"/>
              <a:t>Thema vertiefen</a:t>
            </a:r>
          </a:p>
          <a:p>
            <a:pPr marL="0" indent="0">
              <a:buNone/>
            </a:pPr>
            <a:r>
              <a:rPr lang="de-DE" dirty="0"/>
              <a:t>Lektüreergebnisse mit Seminarerfahrungen abgleichen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Lesen, lesen, lesen!!!</a:t>
            </a:r>
          </a:p>
        </p:txBody>
      </p:sp>
    </p:spTree>
    <p:extLst>
      <p:ext uri="{BB962C8B-B14F-4D97-AF65-F5344CB8AC3E}">
        <p14:creationId xmlns:p14="http://schemas.microsoft.com/office/powerpoint/2010/main" val="3906232584"/>
      </p:ext>
    </p:extLst>
  </p:cSld>
  <p:clrMapOvr>
    <a:masterClrMapping/>
  </p:clrMapOvr>
</p:sld>
</file>

<file path=ppt/theme/theme1.xml><?xml version="1.0" encoding="utf-8"?>
<a:theme xmlns:a="http://schemas.openxmlformats.org/drawingml/2006/main" name="Uni Siegen Allgemei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 Alternativ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k I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i Siegen Allgemein mit Sloga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k I (mit Logo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k 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k II (mit Logo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k I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ak III (mit Logo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ak II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ak IV (mit Logo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ersität Siegen">
      <a:majorFont>
        <a:latin typeface="Bliss 2 Medium"/>
        <a:ea typeface=""/>
        <a:cs typeface=""/>
      </a:majorFont>
      <a:minorFont>
        <a:latin typeface="Bliss 2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uni-potx-template-trebuchet</Template>
  <TotalTime>0</TotalTime>
  <Words>1140</Words>
  <Application>Microsoft Office PowerPoint</Application>
  <PresentationFormat>Bildschirmpräsentation (4:3)</PresentationFormat>
  <Paragraphs>232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25</vt:i4>
      </vt:variant>
    </vt:vector>
  </HeadingPairs>
  <TitlesOfParts>
    <vt:vector size="40" baseType="lpstr">
      <vt:lpstr>Arial</vt:lpstr>
      <vt:lpstr>Bliss 2 Bold</vt:lpstr>
      <vt:lpstr>Bliss 2 Regular</vt:lpstr>
      <vt:lpstr>Calibri</vt:lpstr>
      <vt:lpstr>Trebuchet MS</vt:lpstr>
      <vt:lpstr>Uni Siegen Allgemein</vt:lpstr>
      <vt:lpstr>Uni Siegen Allgemein mit Slogan</vt:lpstr>
      <vt:lpstr>Fak I (mit Logo)</vt:lpstr>
      <vt:lpstr>Fak I</vt:lpstr>
      <vt:lpstr>Fak II (mit Logo)</vt:lpstr>
      <vt:lpstr>Fak II</vt:lpstr>
      <vt:lpstr>Fak III (mit Logo)</vt:lpstr>
      <vt:lpstr>Fak III</vt:lpstr>
      <vt:lpstr>Fak IV (mit Logo)</vt:lpstr>
      <vt:lpstr>Fak IV</vt:lpstr>
      <vt:lpstr>Herzlich Willkommen zur Erstsemestereinführung!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Erstsemestereinführung!</dc:title>
  <dc:subject>Corporate Design</dc:subject>
  <dc:creator>Windows-Benutzer</dc:creator>
  <cp:keywords>Fak I; Fak II; Fak III; Fak IV</cp:keywords>
  <dc:description>verwendet die Schriftart MS Trebuchet</dc:description>
  <cp:lastModifiedBy>Weipert, Matthias</cp:lastModifiedBy>
  <cp:revision>31</cp:revision>
  <dcterms:created xsi:type="dcterms:W3CDTF">2020-09-11T11:19:52Z</dcterms:created>
  <dcterms:modified xsi:type="dcterms:W3CDTF">2023-09-18T09:04:31Z</dcterms:modified>
</cp:coreProperties>
</file>