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3" r:id="rId2"/>
    <p:sldId id="282" r:id="rId3"/>
    <p:sldId id="266" r:id="rId4"/>
    <p:sldId id="280" r:id="rId5"/>
    <p:sldId id="289" r:id="rId6"/>
    <p:sldId id="263" r:id="rId7"/>
    <p:sldId id="288" r:id="rId8"/>
    <p:sldId id="267" r:id="rId9"/>
    <p:sldId id="281" r:id="rId10"/>
    <p:sldId id="268" r:id="rId11"/>
    <p:sldId id="269" r:id="rId12"/>
    <p:sldId id="265" r:id="rId13"/>
    <p:sldId id="279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012"/>
  </p:normalViewPr>
  <p:slideViewPr>
    <p:cSldViewPr snapToGrid="0" snapToObjects="1">
      <p:cViewPr varScale="1">
        <p:scale>
          <a:sx n="117" d="100"/>
          <a:sy n="117" d="100"/>
        </p:scale>
        <p:origin x="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CCA34-09BA-7A40-B0A3-EDCFCE8C4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4976A05-0ED4-174C-9916-DBCC762DD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5FDC42-0D8E-EF44-A928-9C6C15B7E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8115-2A36-1C42-AA9F-9F669488C434}" type="datetimeFigureOut">
              <a:rPr lang="de-DE" smtClean="0"/>
              <a:t>10.05.22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664219-BBF5-AB41-97B6-E3D70661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5EBDCA-55A1-7F47-A044-A3491FCBF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507D-2759-C544-8D8E-7918FB8109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250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5B25BC-FEE0-1D45-B36E-F2F802B2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063C681-70FF-8D45-AA65-07FCA26C4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DA3C31-E3C0-D242-9C7B-BC60300A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8115-2A36-1C42-AA9F-9F669488C434}" type="datetimeFigureOut">
              <a:rPr lang="de-DE" smtClean="0"/>
              <a:t>10.05.22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F5EACF-71C4-8B4C-A342-FC49716E6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1823EB-2909-4E4B-B19D-31F76FFD0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507D-2759-C544-8D8E-7918FB8109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189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65F4448-174E-8D42-B27B-48B99822DB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3102C86-ACB0-FB4E-937F-169DD7045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A00623-AA9B-F14B-B04F-A4BEAA89E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8115-2A36-1C42-AA9F-9F669488C434}" type="datetimeFigureOut">
              <a:rPr lang="de-DE" smtClean="0"/>
              <a:t>10.05.22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4DE395-E590-8043-8603-93EE89DA4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E447B1-C286-AD4E-93B6-41B4C81A5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507D-2759-C544-8D8E-7918FB8109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67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503B5C-1403-C74C-8384-A3B9AEFD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32002C-2938-CD4C-ABE9-46B888FC1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1BC2B8-9294-DC41-B054-63FEBCFE2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8115-2A36-1C42-AA9F-9F669488C434}" type="datetimeFigureOut">
              <a:rPr lang="de-DE" smtClean="0"/>
              <a:t>10.05.22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922BFD-B012-FC4C-B6EE-C308B495A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917CC3-52E7-6545-9253-A7C7505B6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507D-2759-C544-8D8E-7918FB8109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94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E46075-EE94-1A4E-B2A7-121FFE4A3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2DEFD0-26EA-6D4D-8F66-8AD9914FC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84E739-9058-A74F-AC9E-C590FB604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8115-2A36-1C42-AA9F-9F669488C434}" type="datetimeFigureOut">
              <a:rPr lang="de-DE" smtClean="0"/>
              <a:t>10.05.22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051A7B-C160-7044-B0B1-AB213B02E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98BC4A-2991-B147-8DA7-378881E5F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507D-2759-C544-8D8E-7918FB8109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18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8E5C10-D73F-874F-931D-143BA3ED0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593635-C3D9-F146-8FC8-A3972B2C6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599C584-3025-7344-ADA4-15F44126C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09C7C8E-D156-7947-BD65-297960AF9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8115-2A36-1C42-AA9F-9F669488C434}" type="datetimeFigureOut">
              <a:rPr lang="de-DE" smtClean="0"/>
              <a:t>10.05.22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84C0005-9A93-E24D-88A6-031782176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51B6AF2-A2DA-0C4C-9235-C42890FD5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507D-2759-C544-8D8E-7918FB8109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61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95C4E-B096-3647-8E74-6E5FF4AA2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5232D50-8FB6-3541-BA53-1A3352703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29E4AEA-ED16-E04C-A99D-0E4E31F9F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76AC294-2E74-3948-8F59-F35B461626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99EC38D-531D-7A45-9FA1-5F75307D6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AC37EC2-4E6B-C549-BB43-A014E0C7F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8115-2A36-1C42-AA9F-9F669488C434}" type="datetimeFigureOut">
              <a:rPr lang="de-DE" smtClean="0"/>
              <a:t>10.05.22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5B9FFA6-8CCC-2C42-BB3D-25ADA481D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A6EE42F-6C37-874F-914B-F76944913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507D-2759-C544-8D8E-7918FB8109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6244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B88D7E-9EC6-914C-A08D-716A4F42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384A20C-EE99-704A-9411-DE086F103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8115-2A36-1C42-AA9F-9F669488C434}" type="datetimeFigureOut">
              <a:rPr lang="de-DE" smtClean="0"/>
              <a:t>10.05.22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0A8C549-57DE-5948-AAAD-F53612FDC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911AD9-EA93-594A-8E7C-AA1B9C4A2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507D-2759-C544-8D8E-7918FB8109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950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11A2DB-6788-F742-A740-F20773A93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8115-2A36-1C42-AA9F-9F669488C434}" type="datetimeFigureOut">
              <a:rPr lang="de-DE" smtClean="0"/>
              <a:t>10.05.22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86A31F4-5B56-6A49-9F5F-4139B7477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ADAE6F-3D60-D547-9D86-D7B4E173A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507D-2759-C544-8D8E-7918FB8109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03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9419D-F44B-CA4C-9876-00CC3C00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4D34D0-B8DD-ED40-90DC-D4C73D651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F268F2-CA49-FA42-BC41-E9F67AFA6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D02E0EC-5338-F447-AA40-D8CBE464E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8115-2A36-1C42-AA9F-9F669488C434}" type="datetimeFigureOut">
              <a:rPr lang="de-DE" smtClean="0"/>
              <a:t>10.05.22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A613D8-83FF-CC47-BFDA-175DEB00C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479DE8-0EFD-7B4C-B93E-C9903AC2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507D-2759-C544-8D8E-7918FB8109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417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7FB534-3EB8-E840-AD79-5FBD0EDB2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F3C8196-19AD-FA48-947E-6D5D869EF4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B2600C1-7047-784B-83C1-20A6CED90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4A982A-E0D5-104D-B025-55890FC24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8115-2A36-1C42-AA9F-9F669488C434}" type="datetimeFigureOut">
              <a:rPr lang="de-DE" smtClean="0"/>
              <a:t>10.05.22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862EDD-028F-4241-9A0A-3E144FF29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D966C7-3844-4742-BA08-25AE0851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507D-2759-C544-8D8E-7918FB8109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1306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F5D9A4D-5F7A-9F40-ABF1-F1E5ABEDD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55FCF7-408D-C24D-9335-927888461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9C532C-054E-E846-98C6-B4FCE97DAF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48115-2A36-1C42-AA9F-9F669488C434}" type="datetimeFigureOut">
              <a:rPr lang="de-DE" smtClean="0"/>
              <a:t>10.05.22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F21B1D-39E9-C64D-87C7-C48BB4E4D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2ED9C0-6A24-C74D-B4C9-79C793BDD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E507D-2759-C544-8D8E-7918FB8109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42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nst-uni-siegen.de/personen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277989E0-3AEA-6D45-A385-FAB0661B9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613" y="0"/>
            <a:ext cx="8815387" cy="572551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BFBE59A-9CC7-6044-99BF-D6C2C667DAF2}"/>
              </a:ext>
            </a:extLst>
          </p:cNvPr>
          <p:cNvSpPr/>
          <p:nvPr/>
        </p:nvSpPr>
        <p:spPr>
          <a:xfrm>
            <a:off x="303427" y="5993038"/>
            <a:ext cx="88153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latin typeface="Century Gothic" panose="020B0502020202020204" pitchFamily="34" charset="0"/>
              </a:rPr>
              <a:t>WILLKOMMEN IM FACH KUNST</a:t>
            </a:r>
          </a:p>
        </p:txBody>
      </p:sp>
    </p:spTree>
    <p:extLst>
      <p:ext uri="{BB962C8B-B14F-4D97-AF65-F5344CB8AC3E}">
        <p14:creationId xmlns:p14="http://schemas.microsoft.com/office/powerpoint/2010/main" val="11907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3DBFF2D-E95D-DE40-9011-9C0B2A057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41461"/>
            <a:ext cx="5743575" cy="382124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8030" y="488097"/>
            <a:ext cx="1211397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entury Gothic" panose="020B0502020202020204" pitchFamily="34" charset="0"/>
              </a:rPr>
              <a:t>Was kommt in die Mappe?</a:t>
            </a:r>
          </a:p>
          <a:p>
            <a:endParaRPr lang="de-DE" sz="2400" b="1" dirty="0">
              <a:latin typeface="Century Gothic" panose="020B0502020202020204" pitchFamily="34" charset="0"/>
            </a:endParaRPr>
          </a:p>
          <a:p>
            <a:endParaRPr lang="de-DE" sz="2400" b="1" dirty="0">
              <a:latin typeface="Century Gothic" panose="020B0502020202020204" pitchFamily="34" charset="0"/>
            </a:endParaRPr>
          </a:p>
          <a:p>
            <a:endParaRPr lang="de-DE" sz="2400" b="1" dirty="0">
              <a:latin typeface="Century Gothic" panose="020B0502020202020204" pitchFamily="34" charset="0"/>
            </a:endParaRPr>
          </a:p>
          <a:p>
            <a:endParaRPr lang="de-DE" b="1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                                                                                                    Die Mappe soll ein Bild Ihrer persönlichen </a:t>
            </a:r>
          </a:p>
          <a:p>
            <a:r>
              <a:rPr lang="de-DE" dirty="0">
                <a:latin typeface="Century Gothic" panose="020B0502020202020204" pitchFamily="34" charset="0"/>
              </a:rPr>
              <a:t>                                                                                                    Beschäftigung mit Kunst vermitteln. 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                                                                                                    Gefragt sind vor allem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pPr lvl="8"/>
            <a:r>
              <a:rPr lang="de-DE" dirty="0">
                <a:latin typeface="Century Gothic" panose="020B0502020202020204" pitchFamily="34" charset="0"/>
              </a:rPr>
              <a:t>                                           • Zeichnungen</a:t>
            </a:r>
          </a:p>
          <a:p>
            <a:pPr lvl="8"/>
            <a:r>
              <a:rPr lang="de-DE" dirty="0">
                <a:latin typeface="Century Gothic" panose="020B0502020202020204" pitchFamily="34" charset="0"/>
              </a:rPr>
              <a:t>                                           • Beobachtungen</a:t>
            </a:r>
          </a:p>
          <a:p>
            <a:pPr lvl="8"/>
            <a:r>
              <a:rPr lang="de-DE" dirty="0">
                <a:latin typeface="Century Gothic" panose="020B0502020202020204" pitchFamily="34" charset="0"/>
              </a:rPr>
              <a:t>                                           • Studien und Skizzen</a:t>
            </a:r>
          </a:p>
          <a:p>
            <a:pPr lvl="8"/>
            <a:r>
              <a:rPr lang="de-DE" dirty="0">
                <a:latin typeface="Century Gothic" panose="020B0502020202020204" pitchFamily="34" charset="0"/>
              </a:rPr>
              <a:t>                                           • spontane, durchgearbeitete Versuche </a:t>
            </a:r>
          </a:p>
          <a:p>
            <a:pPr lvl="8"/>
            <a:r>
              <a:rPr lang="de-DE" dirty="0">
                <a:latin typeface="Century Gothic" panose="020B0502020202020204" pitchFamily="34" charset="0"/>
              </a:rPr>
              <a:t>                                              aus eigenen Interessensgebieten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GS/HRG: mind.   20 Blätter</a:t>
            </a:r>
          </a:p>
          <a:p>
            <a:r>
              <a:rPr lang="de-DE" dirty="0">
                <a:latin typeface="Century Gothic" panose="020B0502020202020204" pitchFamily="34" charset="0"/>
              </a:rPr>
              <a:t>Gym/BK: mind.   30 Blätter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Beigefügt werden muss ein einseitiges Statement über die Motivation für ein kunstpädagogisches Studium. </a:t>
            </a:r>
          </a:p>
          <a:p>
            <a:r>
              <a:rPr lang="de-DE" b="1" dirty="0">
                <a:latin typeface="Century Gothic" panose="020B0502020202020204" pitchFamily="34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983983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0F00475-71E0-4E48-83B8-0BBAD14FC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-21515"/>
            <a:ext cx="8629101" cy="685799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45199" y="1390977"/>
            <a:ext cx="850693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entury Gothic" panose="020B0502020202020204" pitchFamily="34" charset="0"/>
              </a:rPr>
              <a:t>Wie sieht die Mappe aus?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Handelsübliche Mappe bis DIN A1 oder stabile</a:t>
            </a:r>
          </a:p>
          <a:p>
            <a:r>
              <a:rPr lang="de-DE" dirty="0">
                <a:latin typeface="Century Gothic" panose="020B0502020202020204" pitchFamily="34" charset="0"/>
              </a:rPr>
              <a:t>Kartonanfertigung. Auf der Außenseite </a:t>
            </a:r>
          </a:p>
          <a:p>
            <a:r>
              <a:rPr lang="de-DE" dirty="0">
                <a:latin typeface="Century Gothic" panose="020B0502020202020204" pitchFamily="34" charset="0"/>
              </a:rPr>
              <a:t>deutlich beschriftet mit Name und Adresse.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 Geben Sie bitte</a:t>
            </a:r>
          </a:p>
          <a:p>
            <a:r>
              <a:rPr lang="de-DE" dirty="0">
                <a:latin typeface="Century Gothic" panose="020B0502020202020204" pitchFamily="34" charset="0"/>
              </a:rPr>
              <a:t>• keine CDs oder DVDs ab,</a:t>
            </a:r>
          </a:p>
          <a:p>
            <a:r>
              <a:rPr lang="de-DE" dirty="0">
                <a:latin typeface="Century Gothic" panose="020B0502020202020204" pitchFamily="34" charset="0"/>
              </a:rPr>
              <a:t>• keine Überformate, Rollen, </a:t>
            </a:r>
          </a:p>
          <a:p>
            <a:r>
              <a:rPr lang="de-DE" dirty="0">
                <a:latin typeface="Century Gothic" panose="020B0502020202020204" pitchFamily="34" charset="0"/>
              </a:rPr>
              <a:t>   Röhrenverpackungen, Keilrahmen, Kisten</a:t>
            </a:r>
          </a:p>
          <a:p>
            <a:r>
              <a:rPr lang="de-DE" dirty="0">
                <a:latin typeface="Century Gothic" panose="020B0502020202020204" pitchFamily="34" charset="0"/>
              </a:rPr>
              <a:t>• keine Rahmen und kein Glas.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Wir empfehlen Ihnen unbedingt eine </a:t>
            </a:r>
          </a:p>
          <a:p>
            <a:r>
              <a:rPr lang="de-DE" dirty="0">
                <a:latin typeface="Century Gothic" panose="020B0502020202020204" pitchFamily="34" charset="0"/>
              </a:rPr>
              <a:t>MAPPENBERATUNG!!! 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u="sng" dirty="0">
                <a:latin typeface="Century Gothic" panose="020B0502020202020204" pitchFamily="34" charset="0"/>
              </a:rPr>
              <a:t>Informationen unter :    </a:t>
            </a:r>
            <a:r>
              <a:rPr lang="de-DE" dirty="0">
                <a:latin typeface="Century Gothic" panose="020B0502020202020204" pitchFamily="34" charset="0"/>
                <a:hlinkClick r:id="rId3"/>
              </a:rPr>
              <a:t>https://www.kunst-uni-siegen.de/personen</a:t>
            </a:r>
            <a:r>
              <a:rPr lang="de-DE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8277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11882" y="1967276"/>
            <a:ext cx="7005711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venir Book" panose="02000503020000020003" pitchFamily="2" charset="0"/>
              </a:rPr>
              <a:t>Informationen </a:t>
            </a:r>
          </a:p>
          <a:p>
            <a:r>
              <a:rPr lang="de-DE" dirty="0">
                <a:latin typeface="Avenir Book" panose="02000503020000020003" pitchFamily="2" charset="0"/>
              </a:rPr>
              <a:t>zum</a:t>
            </a:r>
          </a:p>
          <a:p>
            <a:endParaRPr lang="de-DE" dirty="0">
              <a:latin typeface="Avenir Book" panose="02000503020000020003" pitchFamily="2" charset="0"/>
            </a:endParaRPr>
          </a:p>
          <a:p>
            <a:r>
              <a:rPr lang="de-DE" dirty="0">
                <a:latin typeface="Avenir Book" panose="02000503020000020003" pitchFamily="2" charset="0"/>
              </a:rPr>
              <a:t> I.   STUDIENANGEBOT</a:t>
            </a:r>
          </a:p>
          <a:p>
            <a:r>
              <a:rPr lang="de-DE" dirty="0">
                <a:latin typeface="Avenir Book" panose="02000503020000020003" pitchFamily="2" charset="0"/>
              </a:rPr>
              <a:t> II.  ZULASSUNGSBEDINGUNGEN</a:t>
            </a:r>
          </a:p>
          <a:p>
            <a:r>
              <a:rPr lang="de-DE" dirty="0">
                <a:latin typeface="Avenir Book" panose="02000503020000020003" pitchFamily="2" charset="0"/>
              </a:rPr>
              <a:t> III. EIGNUNGSPRÜFUNG</a:t>
            </a:r>
          </a:p>
          <a:p>
            <a:r>
              <a:rPr lang="de-DE" dirty="0">
                <a:latin typeface="Avenir Book" panose="02000503020000020003" pitchFamily="2" charset="0"/>
              </a:rPr>
              <a:t> IV. FRISTEN, TERMINE, STUDIENBEGINN</a:t>
            </a:r>
          </a:p>
          <a:p>
            <a:r>
              <a:rPr lang="de-DE" dirty="0">
                <a:latin typeface="Avenir Book" panose="02000503020000020003" pitchFamily="2" charset="0"/>
              </a:rPr>
              <a:t> V. BEWERBUNGSMAPPE</a:t>
            </a:r>
          </a:p>
          <a:p>
            <a:r>
              <a:rPr lang="de-DE" dirty="0">
                <a:latin typeface="Avenir Book" panose="02000503020000020003" pitchFamily="2" charset="0"/>
              </a:rPr>
              <a:t> VI. MAPPENBERATUNG  </a:t>
            </a:r>
          </a:p>
          <a:p>
            <a:r>
              <a:rPr lang="de-DE" dirty="0">
                <a:latin typeface="Avenir Book" panose="02000503020000020003" pitchFamily="2" charset="0"/>
              </a:rPr>
              <a:t> VII. KONTAKT</a:t>
            </a:r>
            <a:br>
              <a:rPr lang="de-DE" dirty="0">
                <a:latin typeface="Avenir Book" panose="02000503020000020003" pitchFamily="2" charset="0"/>
              </a:rPr>
            </a:br>
            <a:r>
              <a:rPr lang="de-DE" dirty="0">
                <a:latin typeface="Avenir Book" panose="02000503020000020003" pitchFamily="2" charset="0"/>
              </a:rPr>
              <a:t> VIII. LAGEPLAN  </a:t>
            </a:r>
          </a:p>
          <a:p>
            <a:endParaRPr lang="de-DE" dirty="0">
              <a:latin typeface="Avenir Book" panose="02000503020000020003" pitchFamily="2" charset="0"/>
            </a:endParaRPr>
          </a:p>
          <a:p>
            <a:r>
              <a:rPr lang="de-DE" b="1" dirty="0">
                <a:latin typeface="Avenir Book" panose="02000503020000020003" pitchFamily="2" charset="0"/>
              </a:rPr>
              <a:t> </a:t>
            </a:r>
            <a:r>
              <a:rPr lang="de-DE" dirty="0">
                <a:latin typeface="Avenir Book" panose="02000503020000020003" pitchFamily="2" charset="0"/>
              </a:rPr>
              <a:t>auch unter </a:t>
            </a:r>
          </a:p>
          <a:p>
            <a:endParaRPr lang="de-DE" dirty="0">
              <a:latin typeface="Avenir Book" panose="02000503020000020003" pitchFamily="2" charset="0"/>
            </a:endParaRPr>
          </a:p>
          <a:p>
            <a:r>
              <a:rPr lang="de-DE" sz="2000" dirty="0">
                <a:latin typeface="Avenir Book" panose="02000503020000020003" pitchFamily="2" charset="0"/>
              </a:rPr>
              <a:t>https://www.kunst-uni-siegen.de/</a:t>
            </a:r>
          </a:p>
          <a:p>
            <a:endParaRPr lang="de-DE" dirty="0">
              <a:latin typeface="Avenir Book" panose="02000503020000020003" pitchFamily="2" charset="0"/>
            </a:endParaRPr>
          </a:p>
          <a:p>
            <a:endParaRPr lang="de-DE" dirty="0">
              <a:latin typeface="Avenir Book" panose="02000503020000020003" pitchFamily="2" charset="0"/>
            </a:endParaRPr>
          </a:p>
          <a:p>
            <a:endParaRPr lang="de-DE" dirty="0">
              <a:latin typeface="Avenir Book" panose="02000503020000020003" pitchFamily="2" charset="0"/>
            </a:endParaRPr>
          </a:p>
          <a:p>
            <a:pPr algn="ctr"/>
            <a:endParaRPr lang="de-DE" dirty="0">
              <a:latin typeface="Avenir Book" panose="02000503020000020003" pitchFamily="2" charset="0"/>
            </a:endParaRPr>
          </a:p>
          <a:p>
            <a:pPr algn="ctr"/>
            <a:endParaRPr lang="de-DE" dirty="0">
              <a:latin typeface="Avenir Book" panose="02000503020000020003" pitchFamily="2" charset="0"/>
            </a:endParaRPr>
          </a:p>
          <a:p>
            <a:pPr algn="ctr"/>
            <a:endParaRPr lang="de-DE" dirty="0">
              <a:latin typeface="Avenir Book" panose="02000503020000020003" pitchFamily="2" charset="0"/>
            </a:endParaRPr>
          </a:p>
          <a:p>
            <a:pPr algn="ctr"/>
            <a:endParaRPr lang="de-DE" dirty="0">
              <a:latin typeface="Avenir Book" panose="02000503020000020003" pitchFamily="2" charset="0"/>
            </a:endParaRPr>
          </a:p>
          <a:p>
            <a:pPr algn="ctr"/>
            <a:endParaRPr lang="de-DE" dirty="0">
              <a:latin typeface="Avenir Book" panose="02000503020000020003" pitchFamily="2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856A94-BF34-AC47-BF87-CB9870495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065" y="1967275"/>
            <a:ext cx="7500551" cy="426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10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0AC7137-D321-4E40-903F-05514DEB7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883" y="0"/>
            <a:ext cx="4574233" cy="685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E82C8FE-E606-7444-8AB0-918794D1EBE0}"/>
              </a:ext>
            </a:extLst>
          </p:cNvPr>
          <p:cNvSpPr txBox="1"/>
          <p:nvPr/>
        </p:nvSpPr>
        <p:spPr>
          <a:xfrm>
            <a:off x="10344439" y="6176456"/>
            <a:ext cx="2200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entury Gothic" panose="020B0502020202020204" pitchFamily="34" charset="0"/>
              </a:rPr>
              <a:t>Bis bald!</a:t>
            </a:r>
          </a:p>
        </p:txBody>
      </p:sp>
    </p:spTree>
    <p:extLst>
      <p:ext uri="{BB962C8B-B14F-4D97-AF65-F5344CB8AC3E}">
        <p14:creationId xmlns:p14="http://schemas.microsoft.com/office/powerpoint/2010/main" val="311550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E1D81FA-8F2E-7642-BB0B-D8FE78A79E4B}"/>
              </a:ext>
            </a:extLst>
          </p:cNvPr>
          <p:cNvSpPr/>
          <p:nvPr/>
        </p:nvSpPr>
        <p:spPr>
          <a:xfrm>
            <a:off x="242888" y="432911"/>
            <a:ext cx="670083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b="1" dirty="0">
              <a:latin typeface="Century Gothic" panose="020B0502020202020204" pitchFamily="34" charset="0"/>
            </a:endParaRPr>
          </a:p>
          <a:p>
            <a:endParaRPr lang="de-DE" b="1" dirty="0">
              <a:latin typeface="Century Gothic" panose="020B0502020202020204" pitchFamily="34" charset="0"/>
            </a:endParaRPr>
          </a:p>
          <a:p>
            <a:br>
              <a:rPr lang="de-DE" b="1" dirty="0"/>
            </a:br>
            <a:endParaRPr lang="de-DE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86ED2DF-DE96-E043-8B9C-D07FCF247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893" y="0"/>
            <a:ext cx="5136107" cy="6858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BB9E547-597E-1049-8C34-09091F5BC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63" y="3194729"/>
            <a:ext cx="2816152" cy="112407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EC20C25-1502-A146-B923-815A4F8C8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306" y="3162072"/>
            <a:ext cx="2997169" cy="1289056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A1DD44E-627E-BA4A-A6B1-C78A48BC0487}"/>
              </a:ext>
            </a:extLst>
          </p:cNvPr>
          <p:cNvSpPr txBox="1"/>
          <p:nvPr/>
        </p:nvSpPr>
        <p:spPr>
          <a:xfrm>
            <a:off x="242888" y="1950067"/>
            <a:ext cx="6536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entury Gothic" panose="020B0502020202020204" pitchFamily="34" charset="0"/>
              </a:rPr>
              <a:t>Infos rund um das Kunststudium im Lehramt</a:t>
            </a:r>
          </a:p>
          <a:p>
            <a:endParaRPr lang="de-DE" dirty="0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EE05DCD7-1B9A-F744-84BF-210CC94D6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970" y="3478914"/>
            <a:ext cx="403426" cy="70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3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99506" y="3429000"/>
            <a:ext cx="894052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entury Gothic" panose="020B0502020202020204" pitchFamily="34" charset="0"/>
              </a:rPr>
              <a:t>Studium aller Lehrämter (Bachelor / Master)</a:t>
            </a:r>
          </a:p>
          <a:p>
            <a:endParaRPr lang="de-DE" b="1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• Lehramt an Grund-, Haupt- und Realschulen und an den</a:t>
            </a:r>
          </a:p>
          <a:p>
            <a:r>
              <a:rPr lang="de-DE" dirty="0">
                <a:latin typeface="Century Gothic" panose="020B0502020202020204" pitchFamily="34" charset="0"/>
              </a:rPr>
              <a:t>  entsprechenden Jahrgangsstufen der Gesamtschulen (GHR)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• Lehramt an Gymnasien und Gesamtschulen (GYM)</a:t>
            </a:r>
          </a:p>
          <a:p>
            <a:pPr marL="285750" indent="-285750">
              <a:buFontTx/>
              <a:buChar char="-"/>
            </a:pPr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• Lehramt an Berufskollegs</a:t>
            </a:r>
          </a:p>
          <a:p>
            <a:pPr marL="285750" indent="-285750">
              <a:buFontTx/>
              <a:buChar char="-"/>
            </a:pPr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• Lehramt Großfach Kunst</a:t>
            </a:r>
          </a:p>
          <a:p>
            <a:r>
              <a:rPr lang="de-DE" dirty="0">
                <a:latin typeface="Century Gothic" panose="020B0502020202020204" pitchFamily="34" charset="0"/>
              </a:rPr>
              <a:t>  (andere Bezeichnungen: Doppelfach Kunst / Ein-Fach-Kunst)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7094916-94A4-3741-A936-B03C8BB6F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768" y="0"/>
            <a:ext cx="4574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85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8EA5FA5-9888-234C-B24B-53F71C631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0" y="0"/>
            <a:ext cx="5242560" cy="685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24A8AEC-BEA6-AB41-8B14-955DE79F4624}"/>
              </a:ext>
            </a:extLst>
          </p:cNvPr>
          <p:cNvSpPr/>
          <p:nvPr/>
        </p:nvSpPr>
        <p:spPr>
          <a:xfrm>
            <a:off x="155185" y="3692550"/>
            <a:ext cx="742774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latin typeface="Century Gothic" panose="020B0502020202020204" pitchFamily="34" charset="0"/>
                <a:cs typeface="Al Bayan Plain" pitchFamily="2" charset="-78"/>
              </a:rPr>
              <a:t>Voraussetzung</a:t>
            </a:r>
          </a:p>
          <a:p>
            <a:endParaRPr lang="de-DE" dirty="0">
              <a:latin typeface="Century Gothic" panose="020B0502020202020204" pitchFamily="34" charset="0"/>
              <a:cs typeface="Al Bayan Plain" pitchFamily="2" charset="-78"/>
            </a:endParaRPr>
          </a:p>
          <a:p>
            <a:r>
              <a:rPr lang="de-DE" dirty="0">
                <a:latin typeface="Century Gothic" panose="020B0502020202020204" pitchFamily="34" charset="0"/>
                <a:cs typeface="Al Bayan Plain" pitchFamily="2" charset="-78"/>
              </a:rPr>
              <a:t>Für das Studium des Faches Kunst für die verschiedenen </a:t>
            </a:r>
          </a:p>
          <a:p>
            <a:r>
              <a:rPr lang="de-DE" dirty="0">
                <a:latin typeface="Century Gothic" panose="020B0502020202020204" pitchFamily="34" charset="0"/>
                <a:cs typeface="Al Bayan Plain" pitchFamily="2" charset="-78"/>
              </a:rPr>
              <a:t>Lehrämter an der Universität Siegen brauchen Sie die </a:t>
            </a:r>
          </a:p>
          <a:p>
            <a:endParaRPr lang="de-DE" dirty="0">
              <a:latin typeface="Century Gothic" panose="020B0502020202020204" pitchFamily="34" charset="0"/>
              <a:cs typeface="Al Bayan Plain" pitchFamily="2" charset="-7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>
                <a:latin typeface="Century Gothic" panose="020B0502020202020204" pitchFamily="34" charset="0"/>
                <a:cs typeface="Al Bayan Plain" pitchFamily="2" charset="-78"/>
              </a:rPr>
              <a:t> </a:t>
            </a:r>
            <a:r>
              <a:rPr lang="de-DE" dirty="0">
                <a:latin typeface="Century Gothic" panose="020B0502020202020204" pitchFamily="34" charset="0"/>
                <a:cs typeface="Al Bayan Plain" pitchFamily="2" charset="-78"/>
              </a:rPr>
              <a:t>allgemeine Hochschulreife (bzw. die Zulassung zum    Hochschulstudium durch die Universität) 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>
              <a:latin typeface="Century Gothic" panose="020B0502020202020204" pitchFamily="34" charset="0"/>
              <a:cs typeface="Al Bayan Plain" pitchFamily="2" charset="-7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>
                <a:latin typeface="Century Gothic" panose="020B0502020202020204" pitchFamily="34" charset="0"/>
                <a:cs typeface="Al Bayan Plain" pitchFamily="2" charset="-78"/>
              </a:rPr>
              <a:t> </a:t>
            </a:r>
            <a:r>
              <a:rPr lang="de-DE" dirty="0">
                <a:latin typeface="Century Gothic" panose="020B0502020202020204" pitchFamily="34" charset="0"/>
                <a:cs typeface="Al Bayan Plain" pitchFamily="2" charset="-78"/>
              </a:rPr>
              <a:t>Nachweis der bestandenen Mappenprüfung </a:t>
            </a:r>
          </a:p>
          <a:p>
            <a:r>
              <a:rPr lang="de-DE" dirty="0">
                <a:latin typeface="Century Gothic" panose="020B0502020202020204" pitchFamily="34" charset="0"/>
                <a:cs typeface="Al Bayan Plain" pitchFamily="2" charset="-78"/>
              </a:rPr>
              <a:t>(Eignungsprüfung) </a:t>
            </a:r>
            <a:endParaRPr lang="de-DE" dirty="0">
              <a:effectLst/>
              <a:latin typeface="Century Gothic" panose="020B0502020202020204" pitchFamily="34" charset="0"/>
              <a:cs typeface="Al Bayan Pla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9062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A4AA1C6-E0DC-C940-8A81-BDE26ACE4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115" y="756295"/>
            <a:ext cx="8684687" cy="3018036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13D34E54-3E3B-C149-9BAD-01917AB7711D}"/>
              </a:ext>
            </a:extLst>
          </p:cNvPr>
          <p:cNvSpPr/>
          <p:nvPr/>
        </p:nvSpPr>
        <p:spPr>
          <a:xfrm>
            <a:off x="-1" y="756295"/>
            <a:ext cx="3513439" cy="30388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5D15FCC-5784-794D-8023-E62791B158D6}"/>
              </a:ext>
            </a:extLst>
          </p:cNvPr>
          <p:cNvSpPr/>
          <p:nvPr/>
        </p:nvSpPr>
        <p:spPr>
          <a:xfrm>
            <a:off x="385404" y="1987935"/>
            <a:ext cx="301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latin typeface="Century Gothic" panose="020B0502020202020204" pitchFamily="34" charset="0"/>
              </a:rPr>
              <a:t>Das Studium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3E9BE6D-B077-4445-9931-F7FE1D1AEE0E}"/>
              </a:ext>
            </a:extLst>
          </p:cNvPr>
          <p:cNvSpPr/>
          <p:nvPr/>
        </p:nvSpPr>
        <p:spPr>
          <a:xfrm>
            <a:off x="0" y="4669413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◎</a:t>
            </a:r>
            <a:r>
              <a:rPr lang="de-DE" dirty="0">
                <a:latin typeface="Century Gothic" panose="020B0502020202020204" pitchFamily="34" charset="0"/>
              </a:rPr>
              <a:t> Kunstdidaktik/Kunstpädagogik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5FC1482-03CC-5645-9B5E-11EFF1BB9F47}"/>
              </a:ext>
            </a:extLst>
          </p:cNvPr>
          <p:cNvSpPr/>
          <p:nvPr/>
        </p:nvSpPr>
        <p:spPr>
          <a:xfrm>
            <a:off x="4721813" y="4669413"/>
            <a:ext cx="2286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◎ </a:t>
            </a:r>
            <a:r>
              <a:rPr lang="de-DE" dirty="0">
                <a:latin typeface="Century Gothic" panose="020B0502020202020204" pitchFamily="34" charset="0"/>
              </a:rPr>
              <a:t>Kunstgeschichte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617EA35-14D4-4349-BA94-1ADECB275D33}"/>
              </a:ext>
            </a:extLst>
          </p:cNvPr>
          <p:cNvSpPr txBox="1"/>
          <p:nvPr/>
        </p:nvSpPr>
        <p:spPr>
          <a:xfrm>
            <a:off x="7772403" y="4669413"/>
            <a:ext cx="208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◎ </a:t>
            </a:r>
            <a:r>
              <a:rPr lang="de-DE" dirty="0">
                <a:latin typeface="Century Gothic" panose="020B0502020202020204" pitchFamily="34" charset="0"/>
              </a:rPr>
              <a:t>Kunstpraxis   →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293A38A-7EAE-8F41-ADF8-AB05BDBAA8DB}"/>
              </a:ext>
            </a:extLst>
          </p:cNvPr>
          <p:cNvSpPr txBox="1"/>
          <p:nvPr/>
        </p:nvSpPr>
        <p:spPr>
          <a:xfrm>
            <a:off x="9993784" y="3871223"/>
            <a:ext cx="17742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Century Gothic" panose="020B0502020202020204" pitchFamily="34" charset="0"/>
              </a:rPr>
              <a:t>Fotografie</a:t>
            </a:r>
          </a:p>
          <a:p>
            <a:endParaRPr lang="de-DE" sz="1400" dirty="0">
              <a:latin typeface="Century Gothic" panose="020B0502020202020204" pitchFamily="34" charset="0"/>
            </a:endParaRPr>
          </a:p>
          <a:p>
            <a:r>
              <a:rPr lang="de-DE" sz="1400" dirty="0">
                <a:latin typeface="Century Gothic" panose="020B0502020202020204" pitchFamily="34" charset="0"/>
              </a:rPr>
              <a:t>Plastik</a:t>
            </a:r>
          </a:p>
          <a:p>
            <a:endParaRPr lang="de-DE" sz="1400" dirty="0">
              <a:latin typeface="Century Gothic" panose="020B0502020202020204" pitchFamily="34" charset="0"/>
            </a:endParaRPr>
          </a:p>
          <a:p>
            <a:r>
              <a:rPr lang="de-DE" sz="1400" dirty="0">
                <a:latin typeface="Century Gothic" panose="020B0502020202020204" pitchFamily="34" charset="0"/>
              </a:rPr>
              <a:t>Malerei</a:t>
            </a:r>
          </a:p>
          <a:p>
            <a:endParaRPr lang="de-DE" sz="1400" dirty="0">
              <a:latin typeface="Century Gothic" panose="020B0502020202020204" pitchFamily="34" charset="0"/>
            </a:endParaRPr>
          </a:p>
          <a:p>
            <a:r>
              <a:rPr lang="de-DE" sz="1400" dirty="0">
                <a:latin typeface="Century Gothic" panose="020B0502020202020204" pitchFamily="34" charset="0"/>
              </a:rPr>
              <a:t>Druckgrafik</a:t>
            </a:r>
          </a:p>
          <a:p>
            <a:endParaRPr lang="de-DE" sz="1400" dirty="0">
              <a:latin typeface="Century Gothic" panose="020B0502020202020204" pitchFamily="34" charset="0"/>
            </a:endParaRPr>
          </a:p>
          <a:p>
            <a:r>
              <a:rPr lang="de-DE" sz="1400" dirty="0">
                <a:latin typeface="Century Gothic" panose="020B0502020202020204" pitchFamily="34" charset="0"/>
              </a:rPr>
              <a:t>Zeichnung</a:t>
            </a:r>
          </a:p>
          <a:p>
            <a:endParaRPr lang="de-DE" sz="1400" dirty="0">
              <a:latin typeface="Century Gothic" panose="020B0502020202020204" pitchFamily="34" charset="0"/>
            </a:endParaRPr>
          </a:p>
          <a:p>
            <a:r>
              <a:rPr lang="de-DE" sz="1400" dirty="0">
                <a:latin typeface="Century Gothic" panose="020B0502020202020204" pitchFamily="34" charset="0"/>
              </a:rPr>
              <a:t>Künstlerische Strategien im öffentlichen Raum</a:t>
            </a:r>
          </a:p>
          <a:p>
            <a:endParaRPr lang="de-DE" dirty="0">
              <a:latin typeface="Century Gothic" panose="020B0502020202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BF4F3D6-414B-9543-A397-1E4A3E7EA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3784" y="2308854"/>
            <a:ext cx="2198216" cy="146547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F301C2F-F311-C94E-8864-2CF8A3B92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441" y="2310285"/>
            <a:ext cx="1972610" cy="146404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DCC9957-76FC-DB45-AD26-E8360F8E41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3912" y="2310285"/>
            <a:ext cx="2371530" cy="147435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11E6876-E16B-6D4E-92D5-31A36E89F8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3437" y="2310286"/>
            <a:ext cx="2170674" cy="146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31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38791" y="2933069"/>
            <a:ext cx="10553700" cy="4307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latin typeface="Century Gothic" panose="020B0502020202020204" pitchFamily="34" charset="0"/>
              </a:rPr>
              <a:t>Zusätzliche Aktivitäten:</a:t>
            </a:r>
          </a:p>
          <a:p>
            <a:pPr marL="0" indent="0">
              <a:buNone/>
            </a:pPr>
            <a:endParaRPr lang="de-DE" sz="1800" dirty="0">
              <a:latin typeface="Century Gothic" panose="020B0502020202020204" pitchFamily="34" charset="0"/>
            </a:endParaRPr>
          </a:p>
          <a:p>
            <a:r>
              <a:rPr lang="de-DE" sz="1800" dirty="0">
                <a:latin typeface="Century Gothic" panose="020B0502020202020204" pitchFamily="34" charset="0"/>
              </a:rPr>
              <a:t>Kooperationen MGK Siegen </a:t>
            </a:r>
          </a:p>
          <a:p>
            <a:pPr marL="0" indent="0">
              <a:buNone/>
            </a:pPr>
            <a:r>
              <a:rPr lang="de-DE" sz="1800" dirty="0">
                <a:latin typeface="Century Gothic" panose="020B0502020202020204" pitchFamily="34" charset="0"/>
              </a:rPr>
              <a:t>    (Museum für Gegenwartskunst)</a:t>
            </a:r>
          </a:p>
          <a:p>
            <a:r>
              <a:rPr lang="de-DE" sz="1800" dirty="0">
                <a:latin typeface="Century Gothic" panose="020B0502020202020204" pitchFamily="34" charset="0"/>
              </a:rPr>
              <a:t>jungekunstfreundesiegen</a:t>
            </a:r>
          </a:p>
          <a:p>
            <a:r>
              <a:rPr lang="de-DE" sz="1800" dirty="0">
                <a:latin typeface="Century Gothic" panose="020B0502020202020204" pitchFamily="34" charset="0"/>
              </a:rPr>
              <a:t>Brauhausfotografie</a:t>
            </a:r>
          </a:p>
          <a:p>
            <a:r>
              <a:rPr lang="de-DE" sz="1800" dirty="0">
                <a:latin typeface="Century Gothic" panose="020B0502020202020204" pitchFamily="34" charset="0"/>
              </a:rPr>
              <a:t>Rundgang</a:t>
            </a:r>
          </a:p>
          <a:p>
            <a:r>
              <a:rPr lang="de-DE" sz="1800" dirty="0">
                <a:latin typeface="Century Gothic" panose="020B0502020202020204" pitchFamily="34" charset="0"/>
              </a:rPr>
              <a:t>Ausstellungen in der Galerie Haus Seel</a:t>
            </a:r>
          </a:p>
          <a:p>
            <a:r>
              <a:rPr lang="de-DE" sz="1800" dirty="0">
                <a:latin typeface="Century Gothic" panose="020B0502020202020204" pitchFamily="34" charset="0"/>
              </a:rPr>
              <a:t>Exkursionen</a:t>
            </a:r>
          </a:p>
          <a:p>
            <a:r>
              <a:rPr lang="de-DE" sz="1800" dirty="0">
                <a:latin typeface="Century Gothic" panose="020B0502020202020204" pitchFamily="34" charset="0"/>
              </a:rPr>
              <a:t>…</a:t>
            </a:r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5F122E1-43D8-0244-8C3C-AF14FBB55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656" y="0"/>
            <a:ext cx="7004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55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825EE6D-D6B9-3B40-A2F3-29D712B37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10" y="0"/>
            <a:ext cx="10281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2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16D9A4D-7332-B347-A4E3-A74C6AD84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456533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63829" y="5261497"/>
            <a:ext cx="11464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Die nächsten </a:t>
            </a:r>
            <a:r>
              <a:rPr lang="de-DE" b="1" dirty="0">
                <a:latin typeface="Century Gothic" panose="020B0502020202020204" pitchFamily="34" charset="0"/>
              </a:rPr>
              <a:t>Eignungsprüfungen </a:t>
            </a:r>
            <a:r>
              <a:rPr lang="de-DE" dirty="0">
                <a:latin typeface="Century Gothic" panose="020B0502020202020204" pitchFamily="34" charset="0"/>
              </a:rPr>
              <a:t>(Studienbeginn Wintersemester 2022/23) finden im </a:t>
            </a:r>
            <a:r>
              <a:rPr lang="de-DE" b="1" dirty="0">
                <a:latin typeface="Century Gothic" panose="020B0502020202020204" pitchFamily="34" charset="0"/>
              </a:rPr>
              <a:t>Mai und Juli 2022 </a:t>
            </a:r>
            <a:r>
              <a:rPr lang="de-DE" dirty="0">
                <a:latin typeface="Century Gothic" panose="020B0502020202020204" pitchFamily="34" charset="0"/>
              </a:rPr>
              <a:t>anhand der </a:t>
            </a:r>
            <a:r>
              <a:rPr lang="de-DE" b="1" dirty="0">
                <a:latin typeface="Century Gothic" panose="020B0502020202020204" pitchFamily="34" charset="0"/>
              </a:rPr>
              <a:t>zuvor digital </a:t>
            </a:r>
            <a:r>
              <a:rPr lang="de-DE" dirty="0">
                <a:latin typeface="Century Gothic" panose="020B0502020202020204" pitchFamily="34" charset="0"/>
              </a:rPr>
              <a:t>eingereichten Mappen statt. 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30661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5883643-1DF5-AC4F-A968-38AFC156E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316" y="10886"/>
            <a:ext cx="6930683" cy="685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44F1A805-38B3-B444-8583-2F384D525E52}"/>
              </a:ext>
            </a:extLst>
          </p:cNvPr>
          <p:cNvSpPr/>
          <p:nvPr/>
        </p:nvSpPr>
        <p:spPr>
          <a:xfrm>
            <a:off x="121700" y="2487573"/>
            <a:ext cx="513961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latin typeface="Century Gothic" panose="020B0502020202020204" pitchFamily="34" charset="0"/>
              </a:rPr>
              <a:t>Einreichungsfristen der Mappe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de-DE" dirty="0">
                <a:latin typeface="Century Gothic" panose="020B0502020202020204" pitchFamily="34" charset="0"/>
              </a:rPr>
              <a:t>Termin: Zusendung bis </a:t>
            </a:r>
            <a:r>
              <a:rPr lang="de-DE" b="1" dirty="0">
                <a:latin typeface="Century Gothic" panose="020B0502020202020204" pitchFamily="34" charset="0"/>
              </a:rPr>
              <a:t>22.05.2022</a:t>
            </a:r>
          </a:p>
          <a:p>
            <a:pPr marL="342900" indent="-342900">
              <a:buAutoNum type="arabicPeriod"/>
            </a:pPr>
            <a:r>
              <a:rPr lang="de-DE" dirty="0">
                <a:latin typeface="Century Gothic" panose="020B0502020202020204" pitchFamily="34" charset="0"/>
              </a:rPr>
              <a:t>Termin: Zusendung bis </a:t>
            </a:r>
            <a:r>
              <a:rPr lang="de-DE" b="1" dirty="0">
                <a:latin typeface="Century Gothic" panose="020B0502020202020204" pitchFamily="34" charset="0"/>
              </a:rPr>
              <a:t>26.06.2022</a:t>
            </a:r>
          </a:p>
          <a:p>
            <a:pPr marL="342900" indent="-342900">
              <a:buAutoNum type="arabicPeriod"/>
            </a:pPr>
            <a:endParaRPr lang="de-DE" b="1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endParaRPr lang="de-DE" b="1" dirty="0">
              <a:latin typeface="Century Gothic" panose="020B0502020202020204" pitchFamily="34" charset="0"/>
            </a:endParaRPr>
          </a:p>
          <a:p>
            <a:r>
              <a:rPr lang="de-DE" b="1" u="sng" dirty="0">
                <a:latin typeface="Century Gothic" panose="020B0502020202020204" pitchFamily="34" charset="0"/>
              </a:rPr>
              <a:t>NUR digital </a:t>
            </a:r>
            <a:r>
              <a:rPr lang="de-DE" u="sng" dirty="0">
                <a:latin typeface="Century Gothic" panose="020B0502020202020204" pitchFamily="34" charset="0"/>
              </a:rPr>
              <a:t>als PDF per Email an:</a:t>
            </a:r>
          </a:p>
          <a:p>
            <a:r>
              <a:rPr lang="de-DE" dirty="0">
                <a:latin typeface="Century Gothic" panose="020B0502020202020204" pitchFamily="34" charset="0"/>
              </a:rPr>
              <a:t>dotzauer@kunst.uni-siegen.de </a:t>
            </a:r>
          </a:p>
          <a:p>
            <a:pPr marL="342900" indent="-342900">
              <a:buAutoNum type="arabicPeriod"/>
            </a:pPr>
            <a:endParaRPr lang="de-DE" b="1" dirty="0">
              <a:latin typeface="Century Gothic" panose="020B0502020202020204" pitchFamily="34" charset="0"/>
            </a:endParaRP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sz="1200" b="1" dirty="0">
                <a:latin typeface="Century Gothic" panose="020B0502020202020204" pitchFamily="34" charset="0"/>
              </a:rPr>
              <a:t>HINWEIS</a:t>
            </a:r>
            <a:r>
              <a:rPr lang="de-DE" sz="1200" dirty="0">
                <a:latin typeface="Century Gothic" panose="020B0502020202020204" pitchFamily="34" charset="0"/>
              </a:rPr>
              <a:t>: Wir empfehlen Ihnen in jedem Fall den ersten der beiden Bewerbungstermine wahrzunehmen. Abgelehnte Bewerber/innen können ggf. den zweiten Termin in Anspruch nehmen. </a:t>
            </a:r>
          </a:p>
          <a:p>
            <a:endParaRPr lang="de-DE" sz="1400" dirty="0">
              <a:latin typeface="Century Gothic" panose="020B0502020202020204" pitchFamily="34" charset="0"/>
            </a:endParaRPr>
          </a:p>
          <a:p>
            <a:endParaRPr lang="de-DE" sz="1400" dirty="0">
              <a:latin typeface="Century Gothic" panose="020B0502020202020204" pitchFamily="34" charset="0"/>
            </a:endParaRPr>
          </a:p>
          <a:p>
            <a:r>
              <a:rPr lang="de-DE" sz="1400" dirty="0">
                <a:latin typeface="Century Gothic" panose="020B0502020202020204" pitchFamily="34" charset="0"/>
              </a:rPr>
              <a:t>Genaue Informationen unter: </a:t>
            </a:r>
          </a:p>
          <a:p>
            <a:r>
              <a:rPr lang="de-DE" sz="1400" b="1" dirty="0">
                <a:latin typeface="Century Gothic" panose="020B0502020202020204" pitchFamily="34" charset="0"/>
              </a:rPr>
              <a:t>https://www.kunst-uni-siegen.de/bewerbung/</a:t>
            </a:r>
            <a:endParaRPr lang="de-DE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279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</Words>
  <Application>Microsoft Macintosh PowerPoint</Application>
  <PresentationFormat>Breitbild</PresentationFormat>
  <Paragraphs>127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Avenir Book</vt:lpstr>
      <vt:lpstr>Calibri</vt:lpstr>
      <vt:lpstr>Calibri Light</vt:lpstr>
      <vt:lpstr>Century Gothic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Microsoft Office User</cp:lastModifiedBy>
  <cp:revision>3</cp:revision>
  <dcterms:created xsi:type="dcterms:W3CDTF">2022-05-02T11:35:03Z</dcterms:created>
  <dcterms:modified xsi:type="dcterms:W3CDTF">2022-05-10T08:09:10Z</dcterms:modified>
</cp:coreProperties>
</file>