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2" r:id="rId3"/>
    <p:sldId id="266" r:id="rId4"/>
    <p:sldId id="280" r:id="rId5"/>
    <p:sldId id="289" r:id="rId6"/>
    <p:sldId id="263" r:id="rId7"/>
    <p:sldId id="288" r:id="rId8"/>
    <p:sldId id="267" r:id="rId9"/>
    <p:sldId id="281" r:id="rId10"/>
    <p:sldId id="268" r:id="rId11"/>
    <p:sldId id="269" r:id="rId12"/>
    <p:sldId id="265" r:id="rId13"/>
    <p:sldId id="27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2"/>
    <p:restoredTop sz="94645"/>
  </p:normalViewPr>
  <p:slideViewPr>
    <p:cSldViewPr snapToGrid="0" snapToObjects="1">
      <p:cViewPr varScale="1">
        <p:scale>
          <a:sx n="117" d="100"/>
          <a:sy n="117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E5DA9-99A5-8C44-9390-48879291D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30B366-9E05-B841-A19C-D0AA84220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175585-2524-2447-A10A-39205C94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098DA-D27A-1C46-9ED6-380C0B3C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073E-1A56-C04D-993D-88E87643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56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041A0-CD2A-6844-AC66-D2B86A1B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2E6D73-C797-1849-BCAB-26255260E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77489-BE05-C544-9039-30CBAF53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80886-F740-F54E-AEA3-457528FC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1FFC6A-967F-624A-945A-4459FFC1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697531-91B2-654E-A5E6-FA8D3A41E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749191-8C0F-794E-AE34-E99F952FA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F4F1F1-867E-B14A-875B-487C490D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4C1F43-DD44-0A4D-902A-9167A095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A3DFBF-8E10-1049-BCEB-05F0609B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03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0F00F-0C16-0A47-9017-8082B970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294CC-9331-3745-9393-252A76E7E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4F8D7-06FD-3E42-A2E1-F710A847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C4B9BD-00ED-A545-8A7B-3AB387CC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C0417-067E-4341-BF18-663EB2E2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4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71D70-EF9B-4741-A907-F28E4BE0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6F2D86-4B1C-B640-97AA-0DAAE8053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DFC173-E44F-804F-84C7-4AB8CF36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B0995-93F3-8C40-B611-89600047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F77992-6C1A-E347-BAC6-121AF872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63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FB5DE-B5A5-C64F-B879-C8F64C1B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DD5406-BE0A-AA45-B04B-9D696F086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BA0C69-6D03-3B4F-9923-75FA685E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6C009A-53D9-3946-A78F-E8ACCC7F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9CC236-7102-E34C-819A-4BD408F2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2D2BA8-F5C6-9F44-A345-4E4F40E8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39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576A5-203D-D64C-95FE-4A69D793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27B16-8D68-3340-AAF3-DCBD1E34F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5EC2B8-3385-0C4F-8414-189E75330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93F805-F47F-5143-9E8A-FB1BF982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0F3DF6-B253-724C-84BF-BB8F3C79F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D4F750-A94D-FA4B-AD44-3F55B842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51804C-1D66-E547-84B7-1D4A6FCF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9E80CD-18C8-3A47-B7F2-D9935534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8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658ED-FA50-7542-8348-16ADF19E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7C501C-928E-D447-9E77-8C561445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AA0CF-72DC-2E45-AC79-503130C2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5003D-C02D-144A-820C-9192EF87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1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B27B59-939D-7540-802A-08B868C8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123BB0-85C8-6042-BC06-DCE8CD78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7CA2C-50DB-E445-944B-5808ACB1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03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57985-FF08-9744-9D53-1D883F00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AEEEB-5669-3B41-855B-92F902D0C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CE4079-C68C-A24A-9040-47A733B2F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97DC41-A228-D24A-9A05-722EF970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5FB74F-2E4B-C44A-B64D-35D2BD55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572053-1820-8842-9BE6-AB4CD853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9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6471E-614C-404D-A4CA-A99F0D24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B8CE84-B6A3-9945-ACE0-33EE8E653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4EACC9-9753-C04F-84F1-26466A58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8EE7E9-CC22-104F-9D30-B4DA27F7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246D1A-2B31-4D40-A80B-C43A8405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B9251A-7EBC-4F45-8B4F-B70D8AE1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97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C1E923-C780-8847-9AEB-2951B3EC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BDCEB-B67F-D24F-9CE8-465A4CFE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8E3B8-2371-A14E-BFBE-E61302192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D299-471D-6942-A53A-77CA3BAD6F1D}" type="datetimeFigureOut">
              <a:rPr lang="de-DE" smtClean="0"/>
              <a:t>06.05.22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53F22-1118-BA41-AF29-24CCEB255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8DCFD4-4518-7149-8DC5-14AA16429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80B7-FE54-3F41-AA33-D19F9B009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41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7989E0-3AEA-6D45-A385-FAB0661B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0"/>
            <a:ext cx="8815387" cy="572551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BFBE59A-9CC7-6044-99BF-D6C2C667DAF2}"/>
              </a:ext>
            </a:extLst>
          </p:cNvPr>
          <p:cNvSpPr/>
          <p:nvPr/>
        </p:nvSpPr>
        <p:spPr>
          <a:xfrm>
            <a:off x="303427" y="5993038"/>
            <a:ext cx="8815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entury Gothic" panose="020B0502020202020204" pitchFamily="34" charset="0"/>
              </a:rPr>
              <a:t>WILLKOMMEN IM FACH KUNST</a:t>
            </a:r>
          </a:p>
        </p:txBody>
      </p:sp>
    </p:spTree>
    <p:extLst>
      <p:ext uri="{BB962C8B-B14F-4D97-AF65-F5344CB8AC3E}">
        <p14:creationId xmlns:p14="http://schemas.microsoft.com/office/powerpoint/2010/main" val="1190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3DBFF2D-E95D-DE40-9011-9C0B2A05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1461"/>
            <a:ext cx="5743575" cy="38212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030" y="488097"/>
            <a:ext cx="121139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Was kommt in die Mappe?</a:t>
            </a:r>
          </a:p>
          <a:p>
            <a:endParaRPr lang="de-DE" sz="2400" b="1" dirty="0">
              <a:latin typeface="Century Gothic" panose="020B0502020202020204" pitchFamily="34" charset="0"/>
            </a:endParaRPr>
          </a:p>
          <a:p>
            <a:endParaRPr lang="de-DE" sz="2400" b="1" dirty="0">
              <a:latin typeface="Century Gothic" panose="020B0502020202020204" pitchFamily="34" charset="0"/>
            </a:endParaRPr>
          </a:p>
          <a:p>
            <a:endParaRPr lang="de-DE" sz="2400" b="1" dirty="0">
              <a:latin typeface="Century Gothic" panose="020B0502020202020204" pitchFamily="34" charset="0"/>
            </a:endParaRPr>
          </a:p>
          <a:p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                                                Die Mappe soll ein Bild Ihrer persönlichen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                                                Beschäftigung mit Kunst vermitteln.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                                                Gefragt sind vor allem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Zeichnungen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Beobachtungen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Studien und Skizzen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spontane, durchgearbeitete Versuche 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   aus eigenen Interessensgebieten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GS/HRG: mind.   20 Blätter</a:t>
            </a:r>
          </a:p>
          <a:p>
            <a:r>
              <a:rPr lang="de-DE" dirty="0">
                <a:latin typeface="Century Gothic" panose="020B0502020202020204" pitchFamily="34" charset="0"/>
              </a:rPr>
              <a:t>Gym/BK: mind.   30 Blätter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Beigefügt werden muss ein einseitiges Statement über die Motivation für ein kunstpädagogisches Studium. 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8398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F00475-71E0-4E48-83B8-0BBAD14F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21515"/>
            <a:ext cx="8629101" cy="68579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2541" y="1494397"/>
            <a:ext cx="85069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Wie sieht die Mappe aus?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Handelsübliche Mappe bis DIN A1 oder stabile</a:t>
            </a:r>
          </a:p>
          <a:p>
            <a:r>
              <a:rPr lang="de-DE" dirty="0">
                <a:latin typeface="Century Gothic" panose="020B0502020202020204" pitchFamily="34" charset="0"/>
              </a:rPr>
              <a:t>Kartonanfertigung. Auf der Außenseite </a:t>
            </a:r>
          </a:p>
          <a:p>
            <a:r>
              <a:rPr lang="de-DE" dirty="0">
                <a:latin typeface="Century Gothic" panose="020B0502020202020204" pitchFamily="34" charset="0"/>
              </a:rPr>
              <a:t>deutlich beschriftet mit Name und Adresse.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Geben Sie bitte</a:t>
            </a:r>
          </a:p>
          <a:p>
            <a:r>
              <a:rPr lang="de-DE" dirty="0">
                <a:latin typeface="Century Gothic" panose="020B0502020202020204" pitchFamily="34" charset="0"/>
              </a:rPr>
              <a:t>• keine CDs oder DVDs ab,</a:t>
            </a:r>
          </a:p>
          <a:p>
            <a:r>
              <a:rPr lang="de-DE" dirty="0">
                <a:latin typeface="Century Gothic" panose="020B0502020202020204" pitchFamily="34" charset="0"/>
              </a:rPr>
              <a:t>• keine Überformate, Rollen,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Röhrenverpackungen, Keilrahmen, Kisten</a:t>
            </a:r>
          </a:p>
          <a:p>
            <a:r>
              <a:rPr lang="de-DE" dirty="0">
                <a:latin typeface="Century Gothic" panose="020B0502020202020204" pitchFamily="34" charset="0"/>
              </a:rPr>
              <a:t>• keine Rahmen und kein Glas.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Wir empfehlen Ihnen unbedingt eine </a:t>
            </a:r>
          </a:p>
          <a:p>
            <a:r>
              <a:rPr lang="de-DE" dirty="0">
                <a:latin typeface="Century Gothic" panose="020B0502020202020204" pitchFamily="34" charset="0"/>
              </a:rPr>
              <a:t>MAPPENBERATUNG!!! </a:t>
            </a:r>
          </a:p>
          <a:p>
            <a:r>
              <a:rPr lang="de-DE" dirty="0">
                <a:latin typeface="Century Gothic" panose="020B0502020202020204" pitchFamily="34" charset="0"/>
              </a:rPr>
              <a:t>Informationen unter 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https://www.kunst-uni-siegen.de/personen</a:t>
            </a:r>
          </a:p>
        </p:txBody>
      </p:sp>
    </p:spTree>
    <p:extLst>
      <p:ext uri="{BB962C8B-B14F-4D97-AF65-F5344CB8AC3E}">
        <p14:creationId xmlns:p14="http://schemas.microsoft.com/office/powerpoint/2010/main" val="95827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882" y="1967276"/>
            <a:ext cx="700571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venir Book" panose="02000503020000020003" pitchFamily="2" charset="0"/>
              </a:rPr>
              <a:t>Informationen </a:t>
            </a:r>
          </a:p>
          <a:p>
            <a:r>
              <a:rPr lang="de-DE" dirty="0">
                <a:latin typeface="Avenir Book" panose="02000503020000020003" pitchFamily="2" charset="0"/>
              </a:rPr>
              <a:t>zum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r>
              <a:rPr lang="de-DE" dirty="0">
                <a:latin typeface="Avenir Book" panose="02000503020000020003" pitchFamily="2" charset="0"/>
              </a:rPr>
              <a:t> I.   STUDIENANGEBOT</a:t>
            </a:r>
          </a:p>
          <a:p>
            <a:r>
              <a:rPr lang="de-DE" dirty="0">
                <a:latin typeface="Avenir Book" panose="02000503020000020003" pitchFamily="2" charset="0"/>
              </a:rPr>
              <a:t> II.  ZULASSUNGSBEDINGUNGEN</a:t>
            </a:r>
          </a:p>
          <a:p>
            <a:r>
              <a:rPr lang="de-DE" dirty="0">
                <a:latin typeface="Avenir Book" panose="02000503020000020003" pitchFamily="2" charset="0"/>
              </a:rPr>
              <a:t> III. EIGNUNGSPRÜFUNG</a:t>
            </a:r>
          </a:p>
          <a:p>
            <a:r>
              <a:rPr lang="de-DE" dirty="0">
                <a:latin typeface="Avenir Book" panose="02000503020000020003" pitchFamily="2" charset="0"/>
              </a:rPr>
              <a:t> IV. FRISTEN, TERMINE, STUDIENBEGINN</a:t>
            </a:r>
          </a:p>
          <a:p>
            <a:r>
              <a:rPr lang="de-DE" dirty="0">
                <a:latin typeface="Avenir Book" panose="02000503020000020003" pitchFamily="2" charset="0"/>
              </a:rPr>
              <a:t> V. BEWERBUNGSMAPPE</a:t>
            </a:r>
          </a:p>
          <a:p>
            <a:r>
              <a:rPr lang="de-DE" dirty="0">
                <a:latin typeface="Avenir Book" panose="02000503020000020003" pitchFamily="2" charset="0"/>
              </a:rPr>
              <a:t> VI. MAPPENBERATUNG  </a:t>
            </a:r>
          </a:p>
          <a:p>
            <a:r>
              <a:rPr lang="de-DE" dirty="0">
                <a:latin typeface="Avenir Book" panose="02000503020000020003" pitchFamily="2" charset="0"/>
              </a:rPr>
              <a:t> VII. KONTAKT</a:t>
            </a:r>
            <a:br>
              <a:rPr lang="de-DE" dirty="0">
                <a:latin typeface="Avenir Book" panose="02000503020000020003" pitchFamily="2" charset="0"/>
              </a:rPr>
            </a:br>
            <a:r>
              <a:rPr lang="de-DE" dirty="0">
                <a:latin typeface="Avenir Book" panose="02000503020000020003" pitchFamily="2" charset="0"/>
              </a:rPr>
              <a:t> VIII. LAGEPLAN  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r>
              <a:rPr lang="de-DE" b="1" dirty="0">
                <a:latin typeface="Avenir Book" panose="02000503020000020003" pitchFamily="2" charset="0"/>
              </a:rPr>
              <a:t> </a:t>
            </a:r>
            <a:r>
              <a:rPr lang="de-DE" dirty="0">
                <a:latin typeface="Avenir Book" panose="02000503020000020003" pitchFamily="2" charset="0"/>
              </a:rPr>
              <a:t>auch unter 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r>
              <a:rPr lang="de-DE" sz="2000" dirty="0">
                <a:latin typeface="Avenir Book" panose="02000503020000020003" pitchFamily="2" charset="0"/>
              </a:rPr>
              <a:t>https://www.kunst-uni-siegen.de</a:t>
            </a:r>
            <a:endParaRPr lang="de-DE" dirty="0">
              <a:latin typeface="Avenir Book" panose="02000503020000020003" pitchFamily="2" charset="0"/>
            </a:endParaRPr>
          </a:p>
          <a:p>
            <a:endParaRPr lang="de-DE" dirty="0">
              <a:latin typeface="Avenir Book" panose="02000503020000020003" pitchFamily="2" charset="0"/>
            </a:endParaRPr>
          </a:p>
          <a:p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856A94-BF34-AC47-BF87-CB987049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5" y="1967275"/>
            <a:ext cx="7500551" cy="42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AC7137-D321-4E40-903F-05514DEB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83" y="0"/>
            <a:ext cx="4574233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82C8FE-E606-7444-8AB0-918794D1EBE0}"/>
              </a:ext>
            </a:extLst>
          </p:cNvPr>
          <p:cNvSpPr txBox="1"/>
          <p:nvPr/>
        </p:nvSpPr>
        <p:spPr>
          <a:xfrm>
            <a:off x="10344439" y="6176456"/>
            <a:ext cx="2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Bis bald!</a:t>
            </a:r>
          </a:p>
        </p:txBody>
      </p:sp>
    </p:spTree>
    <p:extLst>
      <p:ext uri="{BB962C8B-B14F-4D97-AF65-F5344CB8AC3E}">
        <p14:creationId xmlns:p14="http://schemas.microsoft.com/office/powerpoint/2010/main" val="311550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E1D81FA-8F2E-7642-BB0B-D8FE78A79E4B}"/>
              </a:ext>
            </a:extLst>
          </p:cNvPr>
          <p:cNvSpPr/>
          <p:nvPr/>
        </p:nvSpPr>
        <p:spPr>
          <a:xfrm>
            <a:off x="242888" y="432911"/>
            <a:ext cx="67008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Infos rund um das Kunststudium im Lehramt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endParaRPr lang="de-DE" b="1" dirty="0">
              <a:latin typeface="Century Gothic" panose="020B0502020202020204" pitchFamily="34" charset="0"/>
            </a:endParaRPr>
          </a:p>
          <a:p>
            <a:br>
              <a:rPr lang="de-DE" b="1" dirty="0"/>
            </a:b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A9F9E9-D18B-9846-AB91-8E44DAB00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715846"/>
            <a:ext cx="3851794" cy="112344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CC6F1C1-336E-1447-B264-4F70C6E56B36}"/>
              </a:ext>
            </a:extLst>
          </p:cNvPr>
          <p:cNvSpPr/>
          <p:nvPr/>
        </p:nvSpPr>
        <p:spPr>
          <a:xfrm>
            <a:off x="242888" y="5963424"/>
            <a:ext cx="670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Fakultät II :  Bildung  ∙  Architektur  ∙  </a:t>
            </a:r>
            <a:r>
              <a:rPr lang="de-DE" sz="2400" b="1" dirty="0">
                <a:latin typeface="Century Gothic" panose="020B0502020202020204" pitchFamily="34" charset="0"/>
              </a:rPr>
              <a:t>Künste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6ED2DF-DE96-E043-8B9C-D07FCF24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893" y="0"/>
            <a:ext cx="5136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9506" y="3429000"/>
            <a:ext cx="89405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Studium aller Lehrämter (Bachelor / Master)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an Grund-, Haupt- und Realschulen und an den</a:t>
            </a:r>
          </a:p>
          <a:p>
            <a:r>
              <a:rPr lang="de-DE" dirty="0">
                <a:latin typeface="Century Gothic" panose="020B0502020202020204" pitchFamily="34" charset="0"/>
              </a:rPr>
              <a:t>  entsprechenden Jahrgangsstufen der Gesamtschulen (GHR)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an Gymnasien und Gesamtschulen (GYM)</a:t>
            </a:r>
          </a:p>
          <a:p>
            <a:pPr marL="285750" indent="-285750">
              <a:buFontTx/>
              <a:buChar char="-"/>
            </a:pP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an Berufskollegs</a:t>
            </a:r>
          </a:p>
          <a:p>
            <a:pPr marL="285750" indent="-285750">
              <a:buFontTx/>
              <a:buChar char="-"/>
            </a:pP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Großfach Kunst</a:t>
            </a:r>
          </a:p>
          <a:p>
            <a:r>
              <a:rPr lang="de-DE" dirty="0">
                <a:latin typeface="Century Gothic" panose="020B0502020202020204" pitchFamily="34" charset="0"/>
              </a:rPr>
              <a:t>  (andere Bezeichnungen: Doppelfach Kunst / Ein-Fach-Kunst)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094916-94A4-3741-A936-B03C8BB6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8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EA5FA5-9888-234C-B24B-53F71C63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0"/>
            <a:ext cx="524256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24A8AEC-BEA6-AB41-8B14-955DE79F4624}"/>
              </a:ext>
            </a:extLst>
          </p:cNvPr>
          <p:cNvSpPr/>
          <p:nvPr/>
        </p:nvSpPr>
        <p:spPr>
          <a:xfrm>
            <a:off x="155185" y="3692550"/>
            <a:ext cx="74277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  <a:cs typeface="Al Bayan Plain" pitchFamily="2" charset="-78"/>
              </a:rPr>
              <a:t>Voraussetzung</a:t>
            </a:r>
          </a:p>
          <a:p>
            <a:endParaRPr lang="de-DE" dirty="0">
              <a:latin typeface="Century Gothic" panose="020B0502020202020204" pitchFamily="34" charset="0"/>
              <a:cs typeface="Al Bayan Plain" pitchFamily="2" charset="-78"/>
            </a:endParaRPr>
          </a:p>
          <a:p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Für das Studium des Faches Kunst für die verschiedenen </a:t>
            </a:r>
          </a:p>
          <a:p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Lehrämter an der Universität Siegen brauchen Sie die </a:t>
            </a:r>
          </a:p>
          <a:p>
            <a:endParaRPr lang="de-DE" dirty="0">
              <a:latin typeface="Century Gothic" panose="020B0502020202020204" pitchFamily="34" charset="0"/>
              <a:cs typeface="Al Bayan Plain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  <a:cs typeface="Al Bayan Plain" pitchFamily="2" charset="-78"/>
              </a:rPr>
              <a:t> </a:t>
            </a:r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allgemeine Hochschulreife (bzw. die Zulassung zum    Hochschulstudium durch die Universität)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latin typeface="Century Gothic" panose="020B0502020202020204" pitchFamily="34" charset="0"/>
              <a:cs typeface="Al Bayan Plain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  <a:cs typeface="Al Bayan Plain" pitchFamily="2" charset="-78"/>
              </a:rPr>
              <a:t> </a:t>
            </a:r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Nachweis der bestandenen Mappenprüfung </a:t>
            </a:r>
          </a:p>
          <a:p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(Eignungsprüfung) </a:t>
            </a:r>
            <a:endParaRPr lang="de-DE" dirty="0">
              <a:effectLst/>
              <a:latin typeface="Century Gothic" panose="020B0502020202020204" pitchFamily="34" charset="0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0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4AA1C6-E0DC-C940-8A81-BDE26ACE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15" y="756295"/>
            <a:ext cx="8684687" cy="301803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3D34E54-3E3B-C149-9BAD-01917AB7711D}"/>
              </a:ext>
            </a:extLst>
          </p:cNvPr>
          <p:cNvSpPr/>
          <p:nvPr/>
        </p:nvSpPr>
        <p:spPr>
          <a:xfrm>
            <a:off x="-1" y="756295"/>
            <a:ext cx="3513439" cy="30388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D15FCC-5784-794D-8023-E62791B158D6}"/>
              </a:ext>
            </a:extLst>
          </p:cNvPr>
          <p:cNvSpPr/>
          <p:nvPr/>
        </p:nvSpPr>
        <p:spPr>
          <a:xfrm>
            <a:off x="385404" y="1987935"/>
            <a:ext cx="301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entury Gothic" panose="020B0502020202020204" pitchFamily="34" charset="0"/>
              </a:rPr>
              <a:t>Das Studium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E9BE6D-B077-4445-9931-F7FE1D1AEE0E}"/>
              </a:ext>
            </a:extLst>
          </p:cNvPr>
          <p:cNvSpPr/>
          <p:nvPr/>
        </p:nvSpPr>
        <p:spPr>
          <a:xfrm>
            <a:off x="0" y="4669413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◎</a:t>
            </a:r>
            <a:r>
              <a:rPr lang="de-DE" dirty="0">
                <a:latin typeface="Century Gothic" panose="020B0502020202020204" pitchFamily="34" charset="0"/>
              </a:rPr>
              <a:t> Kunstdidaktik/Kunstpädagogik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5FC1482-03CC-5645-9B5E-11EFF1BB9F47}"/>
              </a:ext>
            </a:extLst>
          </p:cNvPr>
          <p:cNvSpPr/>
          <p:nvPr/>
        </p:nvSpPr>
        <p:spPr>
          <a:xfrm>
            <a:off x="4721813" y="4669413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◎ </a:t>
            </a:r>
            <a:r>
              <a:rPr lang="de-DE" dirty="0">
                <a:latin typeface="Century Gothic" panose="020B0502020202020204" pitchFamily="34" charset="0"/>
              </a:rPr>
              <a:t>Kunstgeschichte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17EA35-14D4-4349-BA94-1ADECB275D33}"/>
              </a:ext>
            </a:extLst>
          </p:cNvPr>
          <p:cNvSpPr txBox="1"/>
          <p:nvPr/>
        </p:nvSpPr>
        <p:spPr>
          <a:xfrm>
            <a:off x="7772403" y="4669413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◎ </a:t>
            </a:r>
            <a:r>
              <a:rPr lang="de-DE" dirty="0">
                <a:latin typeface="Century Gothic" panose="020B0502020202020204" pitchFamily="34" charset="0"/>
              </a:rPr>
              <a:t>Kunstpraxis   →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93A38A-7EAE-8F41-ADF8-AB05BDBAA8DB}"/>
              </a:ext>
            </a:extLst>
          </p:cNvPr>
          <p:cNvSpPr txBox="1"/>
          <p:nvPr/>
        </p:nvSpPr>
        <p:spPr>
          <a:xfrm>
            <a:off x="9993784" y="3871223"/>
            <a:ext cx="1774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Fotografie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Plastik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Malerei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Druckgrafik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Zeichnung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Künstlerische Strategien im öffentlichen Raum</a:t>
            </a:r>
          </a:p>
          <a:p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F4F3D6-414B-9543-A397-1E4A3E7E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784" y="2308854"/>
            <a:ext cx="2198216" cy="14654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301C2F-F311-C94E-8864-2CF8A3B9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41" y="2310285"/>
            <a:ext cx="1972610" cy="14640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DCC9957-76FC-DB45-AD26-E8360F8E4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912" y="2310285"/>
            <a:ext cx="2371530" cy="14743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11E6876-E16B-6D4E-92D5-31A36E89F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437" y="2310286"/>
            <a:ext cx="2170674" cy="14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38791" y="2933069"/>
            <a:ext cx="10553700" cy="4307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Century Gothic" panose="020B0502020202020204" pitchFamily="34" charset="0"/>
              </a:rPr>
              <a:t>Zusätzliche Aktivitäten:</a:t>
            </a:r>
          </a:p>
          <a:p>
            <a:pPr marL="0" indent="0">
              <a:buNone/>
            </a:pP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Kooperationen MGK Siegen </a:t>
            </a:r>
          </a:p>
          <a:p>
            <a:pPr marL="0" indent="0">
              <a:buNone/>
            </a:pPr>
            <a:r>
              <a:rPr lang="de-DE" sz="1800" dirty="0">
                <a:latin typeface="Century Gothic" panose="020B0502020202020204" pitchFamily="34" charset="0"/>
              </a:rPr>
              <a:t>    (Museum für Gegenwartskunst)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jungekunstfreundesiegen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Brauhausfotografie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Rundgang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Ausstellungen in der Galerie Haus Seel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Exkursionen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…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F122E1-43D8-0244-8C3C-AF14FBB5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56" y="0"/>
            <a:ext cx="700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25EE6D-D6B9-3B40-A2F3-29D712B3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6D9A4D-7332-B347-A4E3-A74C6AD8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45653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3829" y="5261497"/>
            <a:ext cx="1146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nächsten </a:t>
            </a:r>
            <a:r>
              <a:rPr lang="de-DE" b="1" dirty="0">
                <a:latin typeface="Century Gothic" panose="020B0502020202020204" pitchFamily="34" charset="0"/>
              </a:rPr>
              <a:t>Eignungsprüfungen </a:t>
            </a:r>
            <a:r>
              <a:rPr lang="de-DE" dirty="0">
                <a:latin typeface="Century Gothic" panose="020B0502020202020204" pitchFamily="34" charset="0"/>
              </a:rPr>
              <a:t>(Studienbeginn Wintersemester 2022/23) finden im </a:t>
            </a:r>
            <a:r>
              <a:rPr lang="de-DE" b="1" dirty="0">
                <a:latin typeface="Century Gothic" panose="020B0502020202020204" pitchFamily="34" charset="0"/>
              </a:rPr>
              <a:t>Mai und Juli 2022 </a:t>
            </a:r>
            <a:r>
              <a:rPr lang="de-DE" dirty="0">
                <a:latin typeface="Century Gothic" panose="020B0502020202020204" pitchFamily="34" charset="0"/>
              </a:rPr>
              <a:t>anhand der </a:t>
            </a:r>
            <a:r>
              <a:rPr lang="de-DE" b="1" dirty="0">
                <a:latin typeface="Century Gothic" panose="020B0502020202020204" pitchFamily="34" charset="0"/>
              </a:rPr>
              <a:t>zuvor digital </a:t>
            </a:r>
            <a:r>
              <a:rPr lang="de-DE" dirty="0">
                <a:latin typeface="Century Gothic" panose="020B0502020202020204" pitchFamily="34" charset="0"/>
              </a:rPr>
              <a:t>eingereichten Mappen statt.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066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5883643-1DF5-AC4F-A968-38AFC156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16" y="0"/>
            <a:ext cx="6930683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4F1A805-38B3-B444-8583-2F384D525E52}"/>
              </a:ext>
            </a:extLst>
          </p:cNvPr>
          <p:cNvSpPr/>
          <p:nvPr/>
        </p:nvSpPr>
        <p:spPr>
          <a:xfrm>
            <a:off x="121700" y="2487573"/>
            <a:ext cx="51396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Einreichungsfristen der Mappe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Termin: Zusendung bis </a:t>
            </a:r>
            <a:r>
              <a:rPr lang="de-DE" b="1" dirty="0">
                <a:latin typeface="Century Gothic" panose="020B0502020202020204" pitchFamily="34" charset="0"/>
              </a:rPr>
              <a:t>22.05.2022</a:t>
            </a: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Termin: Zusendung bis </a:t>
            </a:r>
            <a:r>
              <a:rPr lang="de-DE" b="1" dirty="0">
                <a:latin typeface="Century Gothic" panose="020B0502020202020204" pitchFamily="34" charset="0"/>
              </a:rPr>
              <a:t>26.06.2022</a:t>
            </a:r>
          </a:p>
          <a:p>
            <a:pPr marL="342900" indent="-342900">
              <a:buAutoNum type="arabicPeriod"/>
            </a:pPr>
            <a:endParaRPr lang="de-DE" b="1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b="1" u="sng" dirty="0">
                <a:latin typeface="Century Gothic" panose="020B0502020202020204" pitchFamily="34" charset="0"/>
              </a:rPr>
              <a:t>NUR digital </a:t>
            </a:r>
            <a:r>
              <a:rPr lang="de-DE" u="sng" dirty="0">
                <a:latin typeface="Century Gothic" panose="020B0502020202020204" pitchFamily="34" charset="0"/>
              </a:rPr>
              <a:t>als PDF per Email an:</a:t>
            </a:r>
          </a:p>
          <a:p>
            <a:r>
              <a:rPr lang="de-DE" dirty="0">
                <a:latin typeface="Century Gothic" panose="020B0502020202020204" pitchFamily="34" charset="0"/>
              </a:rPr>
              <a:t>dotzauer@kunst.uni-siegen.de </a:t>
            </a:r>
          </a:p>
          <a:p>
            <a:pPr marL="342900" indent="-342900">
              <a:buAutoNum type="arabicPeriod"/>
            </a:pPr>
            <a:endParaRPr lang="de-DE" b="1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sz="1200" b="1" dirty="0">
                <a:latin typeface="Century Gothic" panose="020B0502020202020204" pitchFamily="34" charset="0"/>
              </a:rPr>
              <a:t>HINWEIS</a:t>
            </a:r>
            <a:r>
              <a:rPr lang="de-DE" sz="1200" dirty="0">
                <a:latin typeface="Century Gothic" panose="020B0502020202020204" pitchFamily="34" charset="0"/>
              </a:rPr>
              <a:t>: Wir empfehlen Ihnen in jedem Fall den ersten der beiden Bewerbungstermine wahrzunehmen. Abgelehnte Bewerber/innen können ggf. den zweiten Termin in Anspruch nehmen. 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Genaue Informationen unter: </a:t>
            </a:r>
          </a:p>
          <a:p>
            <a:r>
              <a:rPr lang="de-DE" sz="1400" b="1" dirty="0">
                <a:latin typeface="Century Gothic" panose="020B0502020202020204" pitchFamily="34" charset="0"/>
              </a:rPr>
              <a:t>https://www.kunst-uni-siegen.de/bewerbung/</a:t>
            </a:r>
            <a:endParaRPr lang="de-D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Macintosh PowerPoint</Application>
  <PresentationFormat>Breitbild</PresentationFormat>
  <Paragraphs>127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Century Gothic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20</cp:revision>
  <dcterms:created xsi:type="dcterms:W3CDTF">2020-05-08T10:02:00Z</dcterms:created>
  <dcterms:modified xsi:type="dcterms:W3CDTF">2022-05-06T11:46:41Z</dcterms:modified>
</cp:coreProperties>
</file>